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8.jpg" ContentType="image/jpeg"/>
  <Override PartName="/ppt/media/image9.jpg" ContentType="image/jpeg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55" r:id="rId2"/>
    <p:sldId id="337" r:id="rId3"/>
    <p:sldId id="339" r:id="rId4"/>
    <p:sldId id="342" r:id="rId5"/>
    <p:sldId id="341" r:id="rId6"/>
    <p:sldId id="358" r:id="rId7"/>
    <p:sldId id="343" r:id="rId8"/>
    <p:sldId id="360" r:id="rId9"/>
    <p:sldId id="361" r:id="rId10"/>
    <p:sldId id="362" r:id="rId11"/>
    <p:sldId id="344" r:id="rId12"/>
    <p:sldId id="357" r:id="rId13"/>
    <p:sldId id="367" r:id="rId14"/>
    <p:sldId id="348" r:id="rId15"/>
    <p:sldId id="350" r:id="rId16"/>
    <p:sldId id="368" r:id="rId17"/>
    <p:sldId id="369" r:id="rId18"/>
    <p:sldId id="370" r:id="rId19"/>
  </p:sldIdLst>
  <p:sldSz cx="10693400" cy="7556500"/>
  <p:notesSz cx="9906000" cy="6794500"/>
  <p:defaultTextStyle>
    <a:defPPr>
      <a:defRPr lang="ru-RU"/>
    </a:defPPr>
    <a:lvl1pPr marL="0" algn="l" defTabSz="9141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2" algn="l" defTabSz="9141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62" algn="l" defTabSz="9141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44" algn="l" defTabSz="9141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27" algn="l" defTabSz="9141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08" algn="l" defTabSz="9141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490" algn="l" defTabSz="9141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570" algn="l" defTabSz="9141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52" algn="l" defTabSz="9141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96" userDrawn="1">
          <p15:clr>
            <a:srgbClr val="A4A3A4"/>
          </p15:clr>
        </p15:guide>
        <p15:guide id="2" pos="6344" userDrawn="1">
          <p15:clr>
            <a:srgbClr val="A4A3A4"/>
          </p15:clr>
        </p15:guide>
        <p15:guide id="3" pos="392" userDrawn="1">
          <p15:clr>
            <a:srgbClr val="A4A3A4"/>
          </p15:clr>
        </p15:guide>
        <p15:guide id="6" orient="horz" pos="508" userDrawn="1">
          <p15:clr>
            <a:srgbClr val="A4A3A4"/>
          </p15:clr>
        </p15:guide>
        <p15:guide id="7" pos="6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1E8C"/>
    <a:srgbClr val="2B2C84"/>
    <a:srgbClr val="EA5614"/>
    <a:srgbClr val="F05000"/>
    <a:srgbClr val="FA4616"/>
    <a:srgbClr val="10069F"/>
    <a:srgbClr val="9B9B9B"/>
    <a:srgbClr val="E8E8E8"/>
    <a:srgbClr val="BFBAFC"/>
    <a:srgbClr val="DDD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52" autoAdjust="0"/>
    <p:restoredTop sz="41906" autoAdjust="0"/>
  </p:normalViewPr>
  <p:slideViewPr>
    <p:cSldViewPr>
      <p:cViewPr varScale="1">
        <p:scale>
          <a:sx n="83" d="100"/>
          <a:sy n="83" d="100"/>
        </p:scale>
        <p:origin x="90" y="528"/>
      </p:cViewPr>
      <p:guideLst>
        <p:guide orient="horz" pos="4396"/>
        <p:guide pos="6344"/>
        <p:guide pos="392"/>
        <p:guide orient="horz" pos="508"/>
        <p:guide pos="6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99" cy="339725"/>
          </a:xfrm>
          <a:prstGeom prst="rect">
            <a:avLst/>
          </a:prstGeom>
        </p:spPr>
        <p:txBody>
          <a:bodyPr vert="horz" lIns="83677" tIns="41838" rIns="83677" bIns="41838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11832" y="0"/>
            <a:ext cx="4291227" cy="339725"/>
          </a:xfrm>
          <a:prstGeom prst="rect">
            <a:avLst/>
          </a:prstGeom>
        </p:spPr>
        <p:txBody>
          <a:bodyPr vert="horz" lIns="83677" tIns="41838" rIns="83677" bIns="41838" rtlCol="0"/>
          <a:lstStyle>
            <a:lvl1pPr algn="r">
              <a:defRPr sz="1100"/>
            </a:lvl1pPr>
          </a:lstStyle>
          <a:p>
            <a:fld id="{25550373-A573-4DEA-B662-2D566262CE61}" type="datetimeFigureOut">
              <a:rPr lang="ru-RU" smtClean="0"/>
              <a:t>03.08.2021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149600" y="509588"/>
            <a:ext cx="360680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677" tIns="41838" rIns="83677" bIns="4183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1188" y="3227388"/>
            <a:ext cx="7923624" cy="3057525"/>
          </a:xfrm>
          <a:prstGeom prst="rect">
            <a:avLst/>
          </a:prstGeom>
        </p:spPr>
        <p:txBody>
          <a:bodyPr vert="horz" lIns="83677" tIns="41838" rIns="83677" bIns="4183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3348"/>
            <a:ext cx="4292699" cy="339725"/>
          </a:xfrm>
          <a:prstGeom prst="rect">
            <a:avLst/>
          </a:prstGeom>
        </p:spPr>
        <p:txBody>
          <a:bodyPr vert="horz" lIns="83677" tIns="41838" rIns="83677" bIns="41838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11832" y="6453348"/>
            <a:ext cx="4291227" cy="339725"/>
          </a:xfrm>
          <a:prstGeom prst="rect">
            <a:avLst/>
          </a:prstGeom>
        </p:spPr>
        <p:txBody>
          <a:bodyPr vert="horz" lIns="83677" tIns="41838" rIns="83677" bIns="41838" rtlCol="0" anchor="b"/>
          <a:lstStyle>
            <a:lvl1pPr algn="r">
              <a:defRPr sz="1100"/>
            </a:lvl1pPr>
          </a:lstStyle>
          <a:p>
            <a:fld id="{1B0763B2-E8C6-4935-B53B-956941B57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265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6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7082" algn="l" defTabSz="91416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4162" algn="l" defTabSz="91416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1244" algn="l" defTabSz="91416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8327" algn="l" defTabSz="91416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5408" algn="l" defTabSz="91416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2490" algn="l" defTabSz="91416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199570" algn="l" defTabSz="91416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6652" algn="l" defTabSz="91416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49600" y="509588"/>
            <a:ext cx="3606800" cy="2547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763B2-E8C6-4935-B53B-956941B576E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226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49600" y="509588"/>
            <a:ext cx="3606800" cy="2547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763B2-E8C6-4935-B53B-956941B576E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773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2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27699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82DA1-5752-4B3F-BAC5-5E98C18F53F9}" type="datetime1">
              <a:rPr lang="en-US" smtClean="0"/>
              <a:t>8/3/2021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19760" y="976374"/>
            <a:ext cx="4347845" cy="430887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2940050"/>
            <a:ext cx="9701007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27699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47987-7713-4354-B8E9-A3CC4008ADD1}" type="datetime1">
              <a:rPr lang="en-US" smtClean="0"/>
              <a:t>8/3/2021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239314" y="6177497"/>
            <a:ext cx="2044930" cy="3421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19760" y="976374"/>
            <a:ext cx="4347845" cy="430887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7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7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27699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56984-01D7-4FAF-8F2D-E4DFC16A4F90}" type="datetime1">
              <a:rPr lang="en-US" smtClean="0"/>
              <a:t>8/3/2021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19760" y="976374"/>
            <a:ext cx="4347845" cy="430887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27699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BE4B7-F730-4860-A6A6-804DFA40FFBF}" type="datetime1">
              <a:rPr lang="en-US" smtClean="0"/>
              <a:t>8/3/2021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k object 17"/>
          <p:cNvSpPr/>
          <p:nvPr/>
        </p:nvSpPr>
        <p:spPr>
          <a:xfrm>
            <a:off x="604608" y="6832439"/>
            <a:ext cx="233324" cy="2332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69147" y="6715949"/>
            <a:ext cx="383540" cy="383540"/>
          </a:xfrm>
          <a:custGeom>
            <a:avLst/>
            <a:gdLst/>
            <a:ahLst/>
            <a:cxnLst/>
            <a:rect l="l" t="t" r="r" b="b"/>
            <a:pathLst>
              <a:path w="383540" h="383540">
                <a:moveTo>
                  <a:pt x="269684" y="0"/>
                </a:moveTo>
                <a:lnTo>
                  <a:pt x="109283" y="0"/>
                </a:lnTo>
                <a:lnTo>
                  <a:pt x="72259" y="6202"/>
                </a:lnTo>
                <a:lnTo>
                  <a:pt x="40258" y="23464"/>
                </a:lnTo>
                <a:lnTo>
                  <a:pt x="15450" y="49768"/>
                </a:lnTo>
                <a:lnTo>
                  <a:pt x="0" y="83096"/>
                </a:lnTo>
                <a:lnTo>
                  <a:pt x="193878" y="83096"/>
                </a:lnTo>
                <a:lnTo>
                  <a:pt x="241940" y="89787"/>
                </a:lnTo>
                <a:lnTo>
                  <a:pt x="274967" y="110613"/>
                </a:lnTo>
                <a:lnTo>
                  <a:pt x="294012" y="146704"/>
                </a:lnTo>
                <a:lnTo>
                  <a:pt x="300126" y="199186"/>
                </a:lnTo>
                <a:lnTo>
                  <a:pt x="300126" y="383197"/>
                </a:lnTo>
                <a:lnTo>
                  <a:pt x="333400" y="367724"/>
                </a:lnTo>
                <a:lnTo>
                  <a:pt x="359710" y="342880"/>
                </a:lnTo>
                <a:lnTo>
                  <a:pt x="377002" y="310884"/>
                </a:lnTo>
                <a:lnTo>
                  <a:pt x="383222" y="273951"/>
                </a:lnTo>
                <a:lnTo>
                  <a:pt x="383222" y="113525"/>
                </a:lnTo>
                <a:lnTo>
                  <a:pt x="374299" y="69330"/>
                </a:lnTo>
                <a:lnTo>
                  <a:pt x="349965" y="33245"/>
                </a:lnTo>
                <a:lnTo>
                  <a:pt x="313876" y="8919"/>
                </a:lnTo>
                <a:lnTo>
                  <a:pt x="2696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85738" y="6799045"/>
            <a:ext cx="383540" cy="383540"/>
          </a:xfrm>
          <a:custGeom>
            <a:avLst/>
            <a:gdLst/>
            <a:ahLst/>
            <a:cxnLst/>
            <a:rect l="l" t="t" r="r" b="b"/>
            <a:pathLst>
              <a:path w="383540" h="383540">
                <a:moveTo>
                  <a:pt x="83096" y="0"/>
                </a:moveTo>
                <a:lnTo>
                  <a:pt x="49822" y="15467"/>
                </a:lnTo>
                <a:lnTo>
                  <a:pt x="23512" y="40311"/>
                </a:lnTo>
                <a:lnTo>
                  <a:pt x="6220" y="72310"/>
                </a:lnTo>
                <a:lnTo>
                  <a:pt x="0" y="109245"/>
                </a:lnTo>
                <a:lnTo>
                  <a:pt x="0" y="269659"/>
                </a:lnTo>
                <a:lnTo>
                  <a:pt x="8921" y="313856"/>
                </a:lnTo>
                <a:lnTo>
                  <a:pt x="33251" y="349945"/>
                </a:lnTo>
                <a:lnTo>
                  <a:pt x="69340" y="374275"/>
                </a:lnTo>
                <a:lnTo>
                  <a:pt x="113538" y="383197"/>
                </a:lnTo>
                <a:lnTo>
                  <a:pt x="273926" y="383197"/>
                </a:lnTo>
                <a:lnTo>
                  <a:pt x="310958" y="376994"/>
                </a:lnTo>
                <a:lnTo>
                  <a:pt x="342961" y="359732"/>
                </a:lnTo>
                <a:lnTo>
                  <a:pt x="367771" y="333428"/>
                </a:lnTo>
                <a:lnTo>
                  <a:pt x="383222" y="300101"/>
                </a:lnTo>
                <a:lnTo>
                  <a:pt x="189331" y="300101"/>
                </a:lnTo>
                <a:lnTo>
                  <a:pt x="141271" y="293407"/>
                </a:lnTo>
                <a:lnTo>
                  <a:pt x="108248" y="272576"/>
                </a:lnTo>
                <a:lnTo>
                  <a:pt x="89208" y="236482"/>
                </a:lnTo>
                <a:lnTo>
                  <a:pt x="83096" y="183997"/>
                </a:lnTo>
                <a:lnTo>
                  <a:pt x="83096" y="0"/>
                </a:lnTo>
                <a:close/>
              </a:path>
            </a:pathLst>
          </a:custGeom>
          <a:solidFill>
            <a:srgbClr val="F16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2961650" y="6990488"/>
            <a:ext cx="49529" cy="74930"/>
          </a:xfrm>
          <a:custGeom>
            <a:avLst/>
            <a:gdLst/>
            <a:ahLst/>
            <a:cxnLst/>
            <a:rect l="l" t="t" r="r" b="b"/>
            <a:pathLst>
              <a:path w="49530" h="74929">
                <a:moveTo>
                  <a:pt x="0" y="74929"/>
                </a:moveTo>
                <a:lnTo>
                  <a:pt x="48945" y="74929"/>
                </a:lnTo>
                <a:lnTo>
                  <a:pt x="48945" y="0"/>
                </a:lnTo>
                <a:lnTo>
                  <a:pt x="0" y="0"/>
                </a:lnTo>
                <a:lnTo>
                  <a:pt x="0" y="749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2961650" y="6974611"/>
            <a:ext cx="150495" cy="0"/>
          </a:xfrm>
          <a:custGeom>
            <a:avLst/>
            <a:gdLst/>
            <a:ahLst/>
            <a:cxnLst/>
            <a:rect l="l" t="t" r="r" b="b"/>
            <a:pathLst>
              <a:path w="150494">
                <a:moveTo>
                  <a:pt x="0" y="0"/>
                </a:moveTo>
                <a:lnTo>
                  <a:pt x="150355" y="0"/>
                </a:lnTo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2961650" y="6896507"/>
            <a:ext cx="49529" cy="62230"/>
          </a:xfrm>
          <a:custGeom>
            <a:avLst/>
            <a:gdLst/>
            <a:ahLst/>
            <a:cxnLst/>
            <a:rect l="l" t="t" r="r" b="b"/>
            <a:pathLst>
              <a:path w="49530" h="62229">
                <a:moveTo>
                  <a:pt x="0" y="62229"/>
                </a:moveTo>
                <a:lnTo>
                  <a:pt x="48945" y="62229"/>
                </a:lnTo>
                <a:lnTo>
                  <a:pt x="48945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3063746" y="6990108"/>
            <a:ext cx="48259" cy="75565"/>
          </a:xfrm>
          <a:custGeom>
            <a:avLst/>
            <a:gdLst/>
            <a:ahLst/>
            <a:cxnLst/>
            <a:rect l="l" t="t" r="r" b="b"/>
            <a:pathLst>
              <a:path w="48260" h="75565">
                <a:moveTo>
                  <a:pt x="48260" y="0"/>
                </a:moveTo>
                <a:lnTo>
                  <a:pt x="0" y="0"/>
                </a:lnTo>
                <a:lnTo>
                  <a:pt x="0" y="75310"/>
                </a:lnTo>
                <a:lnTo>
                  <a:pt x="48260" y="75310"/>
                </a:lnTo>
                <a:lnTo>
                  <a:pt x="482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3063746" y="6896494"/>
            <a:ext cx="48259" cy="62864"/>
          </a:xfrm>
          <a:custGeom>
            <a:avLst/>
            <a:gdLst/>
            <a:ahLst/>
            <a:cxnLst/>
            <a:rect l="l" t="t" r="r" b="b"/>
            <a:pathLst>
              <a:path w="48260" h="62865">
                <a:moveTo>
                  <a:pt x="48260" y="0"/>
                </a:moveTo>
                <a:lnTo>
                  <a:pt x="0" y="0"/>
                </a:lnTo>
                <a:lnTo>
                  <a:pt x="0" y="62763"/>
                </a:lnTo>
                <a:lnTo>
                  <a:pt x="48260" y="62763"/>
                </a:lnTo>
                <a:lnTo>
                  <a:pt x="482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2795640" y="6892902"/>
            <a:ext cx="140893" cy="1752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2618505" y="6802545"/>
            <a:ext cx="168275" cy="267336"/>
          </a:xfrm>
          <a:custGeom>
            <a:avLst/>
            <a:gdLst/>
            <a:ahLst/>
            <a:cxnLst/>
            <a:rect l="l" t="t" r="r" b="b"/>
            <a:pathLst>
              <a:path w="168275" h="267334">
                <a:moveTo>
                  <a:pt x="150064" y="0"/>
                </a:moveTo>
                <a:lnTo>
                  <a:pt x="112129" y="5629"/>
                </a:lnTo>
                <a:lnTo>
                  <a:pt x="53993" y="22185"/>
                </a:lnTo>
                <a:lnTo>
                  <a:pt x="13758" y="63417"/>
                </a:lnTo>
                <a:lnTo>
                  <a:pt x="351" y="125065"/>
                </a:lnTo>
                <a:lnTo>
                  <a:pt x="0" y="157313"/>
                </a:lnTo>
                <a:lnTo>
                  <a:pt x="2523" y="188368"/>
                </a:lnTo>
                <a:lnTo>
                  <a:pt x="19015" y="234489"/>
                </a:lnTo>
                <a:lnTo>
                  <a:pt x="56320" y="262880"/>
                </a:lnTo>
                <a:lnTo>
                  <a:pt x="84202" y="266979"/>
                </a:lnTo>
                <a:lnTo>
                  <a:pt x="121509" y="260609"/>
                </a:lnTo>
                <a:lnTo>
                  <a:pt x="147627" y="242462"/>
                </a:lnTo>
                <a:lnTo>
                  <a:pt x="148843" y="240207"/>
                </a:lnTo>
                <a:lnTo>
                  <a:pt x="84532" y="240207"/>
                </a:lnTo>
                <a:lnTo>
                  <a:pt x="67288" y="232699"/>
                </a:lnTo>
                <a:lnTo>
                  <a:pt x="56716" y="214629"/>
                </a:lnTo>
                <a:lnTo>
                  <a:pt x="51407" y="192684"/>
                </a:lnTo>
                <a:lnTo>
                  <a:pt x="49950" y="173545"/>
                </a:lnTo>
                <a:lnTo>
                  <a:pt x="50666" y="160538"/>
                </a:lnTo>
                <a:lnTo>
                  <a:pt x="68213" y="120700"/>
                </a:lnTo>
                <a:lnTo>
                  <a:pt x="71884" y="119202"/>
                </a:lnTo>
                <a:lnTo>
                  <a:pt x="38190" y="119202"/>
                </a:lnTo>
                <a:lnTo>
                  <a:pt x="52393" y="68319"/>
                </a:lnTo>
                <a:lnTo>
                  <a:pt x="94972" y="46164"/>
                </a:lnTo>
                <a:lnTo>
                  <a:pt x="138371" y="38998"/>
                </a:lnTo>
                <a:lnTo>
                  <a:pt x="153633" y="36233"/>
                </a:lnTo>
                <a:lnTo>
                  <a:pt x="150064" y="0"/>
                </a:lnTo>
                <a:close/>
              </a:path>
              <a:path w="168275" h="267334">
                <a:moveTo>
                  <a:pt x="152351" y="117906"/>
                </a:moveTo>
                <a:lnTo>
                  <a:pt x="83542" y="117906"/>
                </a:lnTo>
                <a:lnTo>
                  <a:pt x="91562" y="119165"/>
                </a:lnTo>
                <a:lnTo>
                  <a:pt x="98752" y="122948"/>
                </a:lnTo>
                <a:lnTo>
                  <a:pt x="115111" y="160040"/>
                </a:lnTo>
                <a:lnTo>
                  <a:pt x="116498" y="181165"/>
                </a:lnTo>
                <a:lnTo>
                  <a:pt x="115941" y="194451"/>
                </a:lnTo>
                <a:lnTo>
                  <a:pt x="99531" y="237134"/>
                </a:lnTo>
                <a:lnTo>
                  <a:pt x="93003" y="240207"/>
                </a:lnTo>
                <a:lnTo>
                  <a:pt x="148843" y="240207"/>
                </a:lnTo>
                <a:lnTo>
                  <a:pt x="162985" y="213979"/>
                </a:lnTo>
                <a:lnTo>
                  <a:pt x="168009" y="176606"/>
                </a:lnTo>
                <a:lnTo>
                  <a:pt x="167702" y="168261"/>
                </a:lnTo>
                <a:lnTo>
                  <a:pt x="159885" y="130878"/>
                </a:lnTo>
                <a:lnTo>
                  <a:pt x="155197" y="121878"/>
                </a:lnTo>
                <a:lnTo>
                  <a:pt x="152351" y="117906"/>
                </a:lnTo>
                <a:close/>
              </a:path>
              <a:path w="168275" h="267334">
                <a:moveTo>
                  <a:pt x="94476" y="90624"/>
                </a:moveTo>
                <a:lnTo>
                  <a:pt x="64046" y="96988"/>
                </a:lnTo>
                <a:lnTo>
                  <a:pt x="38190" y="119202"/>
                </a:lnTo>
                <a:lnTo>
                  <a:pt x="71884" y="119202"/>
                </a:lnTo>
                <a:lnTo>
                  <a:pt x="75058" y="117906"/>
                </a:lnTo>
                <a:lnTo>
                  <a:pt x="152351" y="117906"/>
                </a:lnTo>
                <a:lnTo>
                  <a:pt x="149168" y="113464"/>
                </a:lnTo>
                <a:lnTo>
                  <a:pt x="141924" y="105689"/>
                </a:lnTo>
                <a:lnTo>
                  <a:pt x="122697" y="95170"/>
                </a:lnTo>
                <a:lnTo>
                  <a:pt x="94476" y="90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3140062" y="6896494"/>
            <a:ext cx="155588" cy="1689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2324368" y="6892420"/>
            <a:ext cx="124929" cy="1765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1848862" y="6892422"/>
            <a:ext cx="127636" cy="177165"/>
          </a:xfrm>
          <a:custGeom>
            <a:avLst/>
            <a:gdLst/>
            <a:ahLst/>
            <a:cxnLst/>
            <a:rect l="l" t="t" r="r" b="b"/>
            <a:pathLst>
              <a:path w="127635" h="177165">
                <a:moveTo>
                  <a:pt x="87376" y="0"/>
                </a:moveTo>
                <a:lnTo>
                  <a:pt x="50759" y="5999"/>
                </a:lnTo>
                <a:lnTo>
                  <a:pt x="23275" y="23309"/>
                </a:lnTo>
                <a:lnTo>
                  <a:pt x="5997" y="50893"/>
                </a:lnTo>
                <a:lnTo>
                  <a:pt x="0" y="87718"/>
                </a:lnTo>
                <a:lnTo>
                  <a:pt x="5712" y="124804"/>
                </a:lnTo>
                <a:lnTo>
                  <a:pt x="22461" y="152777"/>
                </a:lnTo>
                <a:lnTo>
                  <a:pt x="49661" y="170439"/>
                </a:lnTo>
                <a:lnTo>
                  <a:pt x="86728" y="176593"/>
                </a:lnTo>
                <a:lnTo>
                  <a:pt x="97074" y="176242"/>
                </a:lnTo>
                <a:lnTo>
                  <a:pt x="106833" y="175128"/>
                </a:lnTo>
                <a:lnTo>
                  <a:pt x="116405" y="173159"/>
                </a:lnTo>
                <a:lnTo>
                  <a:pt x="126187" y="170243"/>
                </a:lnTo>
                <a:lnTo>
                  <a:pt x="123381" y="145770"/>
                </a:lnTo>
                <a:lnTo>
                  <a:pt x="95529" y="145770"/>
                </a:lnTo>
                <a:lnTo>
                  <a:pt x="74165" y="140665"/>
                </a:lnTo>
                <a:lnTo>
                  <a:pt x="59593" y="127198"/>
                </a:lnTo>
                <a:lnTo>
                  <a:pt x="51257" y="108142"/>
                </a:lnTo>
                <a:lnTo>
                  <a:pt x="48602" y="86271"/>
                </a:lnTo>
                <a:lnTo>
                  <a:pt x="51297" y="65136"/>
                </a:lnTo>
                <a:lnTo>
                  <a:pt x="59670" y="47269"/>
                </a:lnTo>
                <a:lnTo>
                  <a:pt x="74159" y="34907"/>
                </a:lnTo>
                <a:lnTo>
                  <a:pt x="95199" y="30289"/>
                </a:lnTo>
                <a:lnTo>
                  <a:pt x="123184" y="30289"/>
                </a:lnTo>
                <a:lnTo>
                  <a:pt x="127177" y="6845"/>
                </a:lnTo>
                <a:lnTo>
                  <a:pt x="117154" y="3637"/>
                </a:lnTo>
                <a:lnTo>
                  <a:pt x="107648" y="1522"/>
                </a:lnTo>
                <a:lnTo>
                  <a:pt x="97956" y="356"/>
                </a:lnTo>
                <a:lnTo>
                  <a:pt x="87376" y="0"/>
                </a:lnTo>
                <a:close/>
              </a:path>
              <a:path w="127635" h="177165">
                <a:moveTo>
                  <a:pt x="122618" y="139115"/>
                </a:moveTo>
                <a:lnTo>
                  <a:pt x="116078" y="142084"/>
                </a:lnTo>
                <a:lnTo>
                  <a:pt x="109550" y="144157"/>
                </a:lnTo>
                <a:lnTo>
                  <a:pt x="102783" y="145373"/>
                </a:lnTo>
                <a:lnTo>
                  <a:pt x="95529" y="145770"/>
                </a:lnTo>
                <a:lnTo>
                  <a:pt x="123381" y="145770"/>
                </a:lnTo>
                <a:lnTo>
                  <a:pt x="122618" y="139115"/>
                </a:lnTo>
                <a:close/>
              </a:path>
              <a:path w="127635" h="177165">
                <a:moveTo>
                  <a:pt x="123184" y="30289"/>
                </a:moveTo>
                <a:lnTo>
                  <a:pt x="95199" y="30289"/>
                </a:lnTo>
                <a:lnTo>
                  <a:pt x="102227" y="30771"/>
                </a:lnTo>
                <a:lnTo>
                  <a:pt x="108826" y="32175"/>
                </a:lnTo>
                <a:lnTo>
                  <a:pt x="115301" y="34436"/>
                </a:lnTo>
                <a:lnTo>
                  <a:pt x="121958" y="37490"/>
                </a:lnTo>
                <a:lnTo>
                  <a:pt x="123184" y="302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2470174" y="6896500"/>
            <a:ext cx="135649" cy="1725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2001488" y="6892414"/>
            <a:ext cx="298084" cy="1765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1094953" y="6864756"/>
            <a:ext cx="0" cy="200660"/>
          </a:xfrm>
          <a:custGeom>
            <a:avLst/>
            <a:gdLst/>
            <a:ahLst/>
            <a:cxnLst/>
            <a:rect l="l" t="t" r="r" b="b"/>
            <a:pathLst>
              <a:path h="200659">
                <a:moveTo>
                  <a:pt x="0" y="0"/>
                </a:moveTo>
                <a:lnTo>
                  <a:pt x="0" y="200659"/>
                </a:lnTo>
              </a:path>
            </a:pathLst>
          </a:custGeom>
          <a:ln w="5185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1069025" y="6848880"/>
            <a:ext cx="177800" cy="0"/>
          </a:xfrm>
          <a:custGeom>
            <a:avLst/>
            <a:gdLst/>
            <a:ahLst/>
            <a:cxnLst/>
            <a:rect l="l" t="t" r="r" b="b"/>
            <a:pathLst>
              <a:path w="177800">
                <a:moveTo>
                  <a:pt x="0" y="0"/>
                </a:moveTo>
                <a:lnTo>
                  <a:pt x="177444" y="0"/>
                </a:lnTo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1220697" y="6865353"/>
            <a:ext cx="0" cy="200660"/>
          </a:xfrm>
          <a:custGeom>
            <a:avLst/>
            <a:gdLst/>
            <a:ahLst/>
            <a:cxnLst/>
            <a:rect l="l" t="t" r="r" b="b"/>
            <a:pathLst>
              <a:path h="200659">
                <a:moveTo>
                  <a:pt x="0" y="0"/>
                </a:moveTo>
                <a:lnTo>
                  <a:pt x="0" y="200063"/>
                </a:lnTo>
              </a:path>
            </a:pathLst>
          </a:custGeom>
          <a:ln w="515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1274842" y="6892489"/>
            <a:ext cx="157480" cy="241300"/>
          </a:xfrm>
          <a:custGeom>
            <a:avLst/>
            <a:gdLst/>
            <a:ahLst/>
            <a:cxnLst/>
            <a:rect l="l" t="t" r="r" b="b"/>
            <a:pathLst>
              <a:path w="157480" h="241300">
                <a:moveTo>
                  <a:pt x="73628" y="0"/>
                </a:moveTo>
                <a:lnTo>
                  <a:pt x="32615" y="2704"/>
                </a:lnTo>
                <a:lnTo>
                  <a:pt x="0" y="8579"/>
                </a:lnTo>
                <a:lnTo>
                  <a:pt x="0" y="241116"/>
                </a:lnTo>
                <a:lnTo>
                  <a:pt x="48895" y="241116"/>
                </a:lnTo>
                <a:lnTo>
                  <a:pt x="48895" y="169361"/>
                </a:lnTo>
                <a:lnTo>
                  <a:pt x="96512" y="169361"/>
                </a:lnTo>
                <a:lnTo>
                  <a:pt x="112883" y="164196"/>
                </a:lnTo>
                <a:lnTo>
                  <a:pt x="135991" y="145701"/>
                </a:lnTo>
                <a:lnTo>
                  <a:pt x="138618" y="141883"/>
                </a:lnTo>
                <a:lnTo>
                  <a:pt x="61078" y="141883"/>
                </a:lnTo>
                <a:lnTo>
                  <a:pt x="48895" y="139046"/>
                </a:lnTo>
                <a:lnTo>
                  <a:pt x="48895" y="28797"/>
                </a:lnTo>
                <a:lnTo>
                  <a:pt x="65204" y="26659"/>
                </a:lnTo>
                <a:lnTo>
                  <a:pt x="138881" y="26659"/>
                </a:lnTo>
                <a:lnTo>
                  <a:pt x="114051" y="7279"/>
                </a:lnTo>
                <a:lnTo>
                  <a:pt x="73628" y="0"/>
                </a:lnTo>
                <a:close/>
              </a:path>
              <a:path w="157480" h="241300">
                <a:moveTo>
                  <a:pt x="96512" y="169361"/>
                </a:moveTo>
                <a:lnTo>
                  <a:pt x="48895" y="169361"/>
                </a:lnTo>
                <a:lnTo>
                  <a:pt x="64838" y="172797"/>
                </a:lnTo>
                <a:lnTo>
                  <a:pt x="87666" y="172152"/>
                </a:lnTo>
                <a:lnTo>
                  <a:pt x="96512" y="169361"/>
                </a:lnTo>
                <a:close/>
              </a:path>
              <a:path w="157480" h="241300">
                <a:moveTo>
                  <a:pt x="138881" y="26659"/>
                </a:moveTo>
                <a:lnTo>
                  <a:pt x="65204" y="26659"/>
                </a:lnTo>
                <a:lnTo>
                  <a:pt x="85185" y="30516"/>
                </a:lnTo>
                <a:lnTo>
                  <a:pt x="102108" y="46973"/>
                </a:lnTo>
                <a:lnTo>
                  <a:pt x="109245" y="82633"/>
                </a:lnTo>
                <a:lnTo>
                  <a:pt x="100733" y="124787"/>
                </a:lnTo>
                <a:lnTo>
                  <a:pt x="81518" y="140833"/>
                </a:lnTo>
                <a:lnTo>
                  <a:pt x="61078" y="141883"/>
                </a:lnTo>
                <a:lnTo>
                  <a:pt x="138618" y="141883"/>
                </a:lnTo>
                <a:lnTo>
                  <a:pt x="145216" y="132295"/>
                </a:lnTo>
                <a:lnTo>
                  <a:pt x="151841" y="116475"/>
                </a:lnTo>
                <a:lnTo>
                  <a:pt x="155836" y="98602"/>
                </a:lnTo>
                <a:lnTo>
                  <a:pt x="157175" y="79038"/>
                </a:lnTo>
                <a:lnTo>
                  <a:pt x="144896" y="31354"/>
                </a:lnTo>
                <a:lnTo>
                  <a:pt x="138881" y="266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1449327" y="6892422"/>
            <a:ext cx="163195" cy="177165"/>
          </a:xfrm>
          <a:custGeom>
            <a:avLst/>
            <a:gdLst/>
            <a:ahLst/>
            <a:cxnLst/>
            <a:rect l="l" t="t" r="r" b="b"/>
            <a:pathLst>
              <a:path w="163194" h="177165">
                <a:moveTo>
                  <a:pt x="84797" y="0"/>
                </a:moveTo>
                <a:lnTo>
                  <a:pt x="47882" y="6148"/>
                </a:lnTo>
                <a:lnTo>
                  <a:pt x="21362" y="23775"/>
                </a:lnTo>
                <a:lnTo>
                  <a:pt x="5361" y="51654"/>
                </a:lnTo>
                <a:lnTo>
                  <a:pt x="0" y="88557"/>
                </a:lnTo>
                <a:lnTo>
                  <a:pt x="4641" y="124606"/>
                </a:lnTo>
                <a:lnTo>
                  <a:pt x="19037" y="152392"/>
                </a:lnTo>
                <a:lnTo>
                  <a:pt x="43891" y="170269"/>
                </a:lnTo>
                <a:lnTo>
                  <a:pt x="79908" y="176593"/>
                </a:lnTo>
                <a:lnTo>
                  <a:pt x="117792" y="170630"/>
                </a:lnTo>
                <a:lnTo>
                  <a:pt x="143608" y="153247"/>
                </a:lnTo>
                <a:lnTo>
                  <a:pt x="145310" y="150012"/>
                </a:lnTo>
                <a:lnTo>
                  <a:pt x="83489" y="150012"/>
                </a:lnTo>
                <a:lnTo>
                  <a:pt x="65948" y="142987"/>
                </a:lnTo>
                <a:lnTo>
                  <a:pt x="55652" y="125966"/>
                </a:lnTo>
                <a:lnTo>
                  <a:pt x="50798" y="105033"/>
                </a:lnTo>
                <a:lnTo>
                  <a:pt x="49580" y="86271"/>
                </a:lnTo>
                <a:lnTo>
                  <a:pt x="49803" y="78752"/>
                </a:lnTo>
                <a:lnTo>
                  <a:pt x="59368" y="40972"/>
                </a:lnTo>
                <a:lnTo>
                  <a:pt x="83489" y="26720"/>
                </a:lnTo>
                <a:lnTo>
                  <a:pt x="146329" y="26720"/>
                </a:lnTo>
                <a:lnTo>
                  <a:pt x="141366" y="20851"/>
                </a:lnTo>
                <a:lnTo>
                  <a:pt x="133083" y="13703"/>
                </a:lnTo>
                <a:lnTo>
                  <a:pt x="123236" y="7709"/>
                </a:lnTo>
                <a:lnTo>
                  <a:pt x="111869" y="3427"/>
                </a:lnTo>
                <a:lnTo>
                  <a:pt x="99037" y="857"/>
                </a:lnTo>
                <a:lnTo>
                  <a:pt x="84797" y="0"/>
                </a:lnTo>
                <a:close/>
              </a:path>
              <a:path w="163194" h="177165">
                <a:moveTo>
                  <a:pt x="146329" y="26720"/>
                </a:moveTo>
                <a:lnTo>
                  <a:pt x="83489" y="26720"/>
                </a:lnTo>
                <a:lnTo>
                  <a:pt x="90858" y="27887"/>
                </a:lnTo>
                <a:lnTo>
                  <a:pt x="97888" y="31407"/>
                </a:lnTo>
                <a:lnTo>
                  <a:pt x="114761" y="74766"/>
                </a:lnTo>
                <a:lnTo>
                  <a:pt x="115138" y="86271"/>
                </a:lnTo>
                <a:lnTo>
                  <a:pt x="114980" y="94794"/>
                </a:lnTo>
                <a:lnTo>
                  <a:pt x="106937" y="134137"/>
                </a:lnTo>
                <a:lnTo>
                  <a:pt x="83489" y="150012"/>
                </a:lnTo>
                <a:lnTo>
                  <a:pt x="145310" y="150012"/>
                </a:lnTo>
                <a:lnTo>
                  <a:pt x="158361" y="125201"/>
                </a:lnTo>
                <a:lnTo>
                  <a:pt x="163055" y="87249"/>
                </a:lnTo>
                <a:lnTo>
                  <a:pt x="162683" y="77424"/>
                </a:lnTo>
                <a:lnTo>
                  <a:pt x="153317" y="37718"/>
                </a:lnTo>
                <a:lnTo>
                  <a:pt x="148132" y="28852"/>
                </a:lnTo>
                <a:lnTo>
                  <a:pt x="146329" y="26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1622495" y="6896494"/>
            <a:ext cx="215265" cy="169546"/>
          </a:xfrm>
          <a:custGeom>
            <a:avLst/>
            <a:gdLst/>
            <a:ahLst/>
            <a:cxnLst/>
            <a:rect l="l" t="t" r="r" b="b"/>
            <a:pathLst>
              <a:path w="215264" h="169545">
                <a:moveTo>
                  <a:pt x="73710" y="0"/>
                </a:moveTo>
                <a:lnTo>
                  <a:pt x="17602" y="0"/>
                </a:lnTo>
                <a:lnTo>
                  <a:pt x="0" y="168922"/>
                </a:lnTo>
                <a:lnTo>
                  <a:pt x="38811" y="168922"/>
                </a:lnTo>
                <a:lnTo>
                  <a:pt x="48272" y="46456"/>
                </a:lnTo>
                <a:lnTo>
                  <a:pt x="87790" y="46456"/>
                </a:lnTo>
                <a:lnTo>
                  <a:pt x="73710" y="0"/>
                </a:lnTo>
                <a:close/>
              </a:path>
              <a:path w="215264" h="169545">
                <a:moveTo>
                  <a:pt x="87790" y="46456"/>
                </a:moveTo>
                <a:lnTo>
                  <a:pt x="48272" y="46456"/>
                </a:lnTo>
                <a:lnTo>
                  <a:pt x="85458" y="168922"/>
                </a:lnTo>
                <a:lnTo>
                  <a:pt x="124269" y="168922"/>
                </a:lnTo>
                <a:lnTo>
                  <a:pt x="140439" y="115150"/>
                </a:lnTo>
                <a:lnTo>
                  <a:pt x="108610" y="115150"/>
                </a:lnTo>
                <a:lnTo>
                  <a:pt x="87790" y="46456"/>
                </a:lnTo>
                <a:close/>
              </a:path>
              <a:path w="215264" h="169545">
                <a:moveTo>
                  <a:pt x="203218" y="47421"/>
                </a:moveTo>
                <a:lnTo>
                  <a:pt x="160807" y="47421"/>
                </a:lnTo>
                <a:lnTo>
                  <a:pt x="170268" y="168922"/>
                </a:lnTo>
                <a:lnTo>
                  <a:pt x="214947" y="168922"/>
                </a:lnTo>
                <a:lnTo>
                  <a:pt x="203218" y="47421"/>
                </a:lnTo>
                <a:close/>
              </a:path>
              <a:path w="215264" h="169545">
                <a:moveTo>
                  <a:pt x="198640" y="0"/>
                </a:moveTo>
                <a:lnTo>
                  <a:pt x="143179" y="0"/>
                </a:lnTo>
                <a:lnTo>
                  <a:pt x="108610" y="115150"/>
                </a:lnTo>
                <a:lnTo>
                  <a:pt x="140439" y="115150"/>
                </a:lnTo>
                <a:lnTo>
                  <a:pt x="160807" y="47421"/>
                </a:lnTo>
                <a:lnTo>
                  <a:pt x="203218" y="47421"/>
                </a:lnTo>
                <a:lnTo>
                  <a:pt x="1986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27699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E7F4A-550B-4393-80D6-B120AEDDF38C}" type="datetime1">
              <a:rPr lang="en-US" smtClean="0"/>
              <a:t>8/3/2021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082">
        <a:defRPr>
          <a:latin typeface="+mn-lt"/>
          <a:ea typeface="+mn-ea"/>
          <a:cs typeface="+mn-cs"/>
        </a:defRPr>
      </a:lvl2pPr>
      <a:lvl3pPr marL="914162">
        <a:defRPr>
          <a:latin typeface="+mn-lt"/>
          <a:ea typeface="+mn-ea"/>
          <a:cs typeface="+mn-cs"/>
        </a:defRPr>
      </a:lvl3pPr>
      <a:lvl4pPr marL="1371244">
        <a:defRPr>
          <a:latin typeface="+mn-lt"/>
          <a:ea typeface="+mn-ea"/>
          <a:cs typeface="+mn-cs"/>
        </a:defRPr>
      </a:lvl4pPr>
      <a:lvl5pPr marL="1828327">
        <a:defRPr>
          <a:latin typeface="+mn-lt"/>
          <a:ea typeface="+mn-ea"/>
          <a:cs typeface="+mn-cs"/>
        </a:defRPr>
      </a:lvl5pPr>
      <a:lvl6pPr marL="2285408">
        <a:defRPr>
          <a:latin typeface="+mn-lt"/>
          <a:ea typeface="+mn-ea"/>
          <a:cs typeface="+mn-cs"/>
        </a:defRPr>
      </a:lvl6pPr>
      <a:lvl7pPr marL="2742490">
        <a:defRPr>
          <a:latin typeface="+mn-lt"/>
          <a:ea typeface="+mn-ea"/>
          <a:cs typeface="+mn-cs"/>
        </a:defRPr>
      </a:lvl7pPr>
      <a:lvl8pPr marL="3199570">
        <a:defRPr>
          <a:latin typeface="+mn-lt"/>
          <a:ea typeface="+mn-ea"/>
          <a:cs typeface="+mn-cs"/>
        </a:defRPr>
      </a:lvl8pPr>
      <a:lvl9pPr marL="365665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082">
        <a:defRPr>
          <a:latin typeface="+mn-lt"/>
          <a:ea typeface="+mn-ea"/>
          <a:cs typeface="+mn-cs"/>
        </a:defRPr>
      </a:lvl2pPr>
      <a:lvl3pPr marL="914162">
        <a:defRPr>
          <a:latin typeface="+mn-lt"/>
          <a:ea typeface="+mn-ea"/>
          <a:cs typeface="+mn-cs"/>
        </a:defRPr>
      </a:lvl3pPr>
      <a:lvl4pPr marL="1371244">
        <a:defRPr>
          <a:latin typeface="+mn-lt"/>
          <a:ea typeface="+mn-ea"/>
          <a:cs typeface="+mn-cs"/>
        </a:defRPr>
      </a:lvl4pPr>
      <a:lvl5pPr marL="1828327">
        <a:defRPr>
          <a:latin typeface="+mn-lt"/>
          <a:ea typeface="+mn-ea"/>
          <a:cs typeface="+mn-cs"/>
        </a:defRPr>
      </a:lvl5pPr>
      <a:lvl6pPr marL="2285408">
        <a:defRPr>
          <a:latin typeface="+mn-lt"/>
          <a:ea typeface="+mn-ea"/>
          <a:cs typeface="+mn-cs"/>
        </a:defRPr>
      </a:lvl6pPr>
      <a:lvl7pPr marL="2742490">
        <a:defRPr>
          <a:latin typeface="+mn-lt"/>
          <a:ea typeface="+mn-ea"/>
          <a:cs typeface="+mn-cs"/>
        </a:defRPr>
      </a:lvl7pPr>
      <a:lvl8pPr marL="3199570">
        <a:defRPr>
          <a:latin typeface="+mn-lt"/>
          <a:ea typeface="+mn-ea"/>
          <a:cs typeface="+mn-cs"/>
        </a:defRPr>
      </a:lvl8pPr>
      <a:lvl9pPr marL="365665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sbank.ru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sbank.ru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sbank.ru/Personal/Mortgag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sbank.ru/Personal/Mortgage" TargetMode="Externa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sbank.ru/Personal/Mortgag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sbank.ru/Personal/Mortgage" TargetMode="Externa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psbank.ru/Personal/Mortgage/newaction/rate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23"/>
          <a:stretch/>
        </p:blipFill>
        <p:spPr>
          <a:xfrm>
            <a:off x="-33020" y="-1270"/>
            <a:ext cx="10693399" cy="7556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9500" y="3473134"/>
            <a:ext cx="86868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2B2C8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Легкая ипотека </a:t>
            </a:r>
          </a:p>
          <a:p>
            <a:pPr algn="ctr"/>
            <a:r>
              <a:rPr lang="ru-RU" sz="3600" b="1" dirty="0" smtClean="0">
                <a:solidFill>
                  <a:srgbClr val="2B2C8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для сильных людей</a:t>
            </a:r>
          </a:p>
          <a:p>
            <a:pPr algn="ctr"/>
            <a:endParaRPr lang="en-US" sz="3000" b="1" dirty="0">
              <a:solidFill>
                <a:srgbClr val="2B2C84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psbank.ru">
            <a:hlinkClick r:id="rId3"/>
          </p:cNvPr>
          <p:cNvSpPr txBox="1"/>
          <p:nvPr/>
        </p:nvSpPr>
        <p:spPr>
          <a:xfrm>
            <a:off x="4823012" y="5987895"/>
            <a:ext cx="1199776" cy="35178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9893" tIns="59893" rIns="59893" bIns="59893" anchor="ctr">
            <a:spAutoFit/>
          </a:bodyPr>
          <a:lstStyle>
            <a:lvl1pPr algn="r">
              <a:defRPr sz="2000">
                <a:solidFill>
                  <a:srgbClr val="1E1E8C"/>
                </a:solidFill>
                <a:latin typeface="+mn-lt"/>
                <a:ea typeface="+mn-ea"/>
                <a:cs typeface="+mn-cs"/>
                <a:sym typeface="Verdana"/>
              </a:defRPr>
            </a:lvl1pPr>
          </a:lstStyle>
          <a:p>
            <a:r>
              <a:rPr sz="1500" b="1" dirty="0">
                <a:solidFill>
                  <a:srgbClr val="2B2C8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psbank.ru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03554" y="5587785"/>
            <a:ext cx="8386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dirty="0">
                <a:solidFill>
                  <a:srgbClr val="2B2C8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329451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единительная линия 25"/>
          <p:cNvCxnSpPr/>
          <p:nvPr/>
        </p:nvCxnSpPr>
        <p:spPr>
          <a:xfrm>
            <a:off x="629538" y="679451"/>
            <a:ext cx="94415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47713" y="273050"/>
            <a:ext cx="3503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2B2C8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Варианты субсидий 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0" y="105420"/>
            <a:ext cx="2019239" cy="563742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542969" y="5683250"/>
            <a:ext cx="9724982" cy="990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lang="ru-RU" sz="1100" dirty="0">
              <a:solidFill>
                <a:srgbClr val="EA5614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434958" y="5771854"/>
            <a:ext cx="2711637" cy="728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500"/>
              </a:spcAft>
              <a:buClr>
                <a:srgbClr val="2B3494"/>
              </a:buClr>
              <a:buFont typeface="Arial" panose="020B0604020202020204" pitchFamily="34" charset="0"/>
              <a:buChar char="•"/>
              <a:defRPr sz="1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roy Light" panose="000004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Программа – 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roy Light" panose="00000400000000000000" pitchFamily="50" charset="-52"/>
                <a:ea typeface="Verdana" panose="020B0604030504040204" pitchFamily="34" charset="0"/>
              </a:rPr>
              <a:t>СЕМЕЙНАЯ ИПОТЕКА</a:t>
            </a:r>
          </a:p>
          <a:p>
            <a:pPr marL="171450" indent="-171450">
              <a:spcAft>
                <a:spcPts val="500"/>
              </a:spcAft>
              <a:buClr>
                <a:srgbClr val="2B3494"/>
              </a:buClr>
              <a:buFont typeface="Arial" panose="020B0604020202020204" pitchFamily="34" charset="0"/>
              <a:buChar char="•"/>
              <a:defRPr sz="1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roy Light" panose="000004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Процентная ставка –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roy Light" panose="00000400000000000000" pitchFamily="50" charset="-52"/>
                <a:ea typeface="Verdana" panose="020B0604030504040204" pitchFamily="34" charset="0"/>
              </a:rPr>
              <a:t>4,29%</a:t>
            </a:r>
          </a:p>
          <a:p>
            <a:pPr marL="171450" indent="-171450">
              <a:spcAft>
                <a:spcPts val="500"/>
              </a:spcAft>
              <a:buClr>
                <a:srgbClr val="2B3494"/>
              </a:buClr>
              <a:buFont typeface="Arial" panose="020B0604020202020204" pitchFamily="34" charset="0"/>
              <a:buChar char="•"/>
              <a:defRPr sz="1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roy Light" panose="000004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Срок кредитования – 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roy Light" panose="00000400000000000000" pitchFamily="50" charset="-52"/>
                <a:ea typeface="Verdana" panose="020B0604030504040204" pitchFamily="34" charset="0"/>
              </a:rPr>
              <a:t>15 лет</a:t>
            </a:r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  <a:latin typeface="Gilroy Light" panose="00000400000000000000" pitchFamily="50" charset="-52"/>
              <a:ea typeface="Verdana" panose="020B060403050404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7735" y="1225170"/>
            <a:ext cx="9459837" cy="50797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67380" tIns="67380" rIns="67380" bIns="67380" spcCol="38100" anchor="ctr">
            <a:spAutoFit/>
          </a:bodyPr>
          <a:lstStyle/>
          <a:p>
            <a:pPr algn="ctr" defTabSz="821531" fontAlgn="auto">
              <a:spcBef>
                <a:spcPts val="0"/>
              </a:spcBef>
              <a:spcAft>
                <a:spcPts val="500"/>
              </a:spcAft>
              <a:defRPr/>
            </a:pPr>
            <a:r>
              <a:rPr lang="ru-RU" b="1" dirty="0" smtClean="0">
                <a:latin typeface="Gilroy SemiBold" panose="00000700000000000000" pitchFamily="50" charset="-52"/>
                <a:ea typeface="Verdana" panose="020B0604030504040204" pitchFamily="34" charset="0"/>
                <a:cs typeface="Helvetica Neue"/>
                <a:sym typeface="Helvetica Neue"/>
              </a:rPr>
              <a:t>НА КАЖДЫЕ ВЫДЕЛЕННЫЕ </a:t>
            </a:r>
            <a:r>
              <a:rPr lang="ru-RU" sz="2000" b="1" dirty="0" smtClean="0">
                <a:solidFill>
                  <a:srgbClr val="F26127"/>
                </a:solidFill>
                <a:latin typeface="Gilroy Bold" panose="00000800000000000000" pitchFamily="50" charset="-52"/>
                <a:ea typeface="Verdana" panose="020B0604030504040204" pitchFamily="34" charset="0"/>
                <a:cs typeface="Helvetica Neue"/>
                <a:sym typeface="Helvetica Neue"/>
              </a:rPr>
              <a:t>100 000 000 </a:t>
            </a:r>
            <a:r>
              <a:rPr lang="ru-RU" sz="2000" b="1" dirty="0" smtClean="0">
                <a:solidFill>
                  <a:srgbClr val="F26127"/>
                </a:solidFill>
                <a:latin typeface="Gilroy SemiBold" panose="00000700000000000000" pitchFamily="50" charset="-52"/>
                <a:ea typeface="Verdana" panose="020B0604030504040204" pitchFamily="34" charset="0"/>
                <a:cs typeface="Helvetica Neue"/>
              </a:rPr>
              <a:t>₽ </a:t>
            </a:r>
            <a:r>
              <a:rPr lang="ru-RU" sz="2000" b="1" dirty="0" smtClean="0">
                <a:solidFill>
                  <a:srgbClr val="F26127"/>
                </a:solidFill>
                <a:latin typeface="Gilroy SemiBold" panose="00000700000000000000" pitchFamily="50" charset="-52"/>
                <a:ea typeface="Verdana" panose="020B0604030504040204" pitchFamily="34" charset="0"/>
                <a:cs typeface="Helvetica Neue"/>
                <a:sym typeface="Helvetica Neue"/>
              </a:rPr>
              <a:t> </a:t>
            </a:r>
            <a:r>
              <a:rPr lang="ru-RU" b="1" dirty="0">
                <a:latin typeface="Gilroy SemiBold" panose="00000700000000000000" pitchFamily="50" charset="-52"/>
                <a:ea typeface="Verdana" panose="020B0604030504040204" pitchFamily="34" charset="0"/>
                <a:cs typeface="Helvetica Neue"/>
                <a:sym typeface="Helvetica Neue"/>
              </a:rPr>
              <a:t>БЮДЖЕТНЫХ СРЕДСТВ В </a:t>
            </a:r>
            <a:r>
              <a:rPr lang="ru-RU" b="1" dirty="0" smtClean="0">
                <a:latin typeface="Gilroy SemiBold" panose="00000700000000000000" pitchFamily="50" charset="-52"/>
                <a:ea typeface="Verdana" panose="020B0604030504040204" pitchFamily="34" charset="0"/>
                <a:cs typeface="Helvetica Neue"/>
                <a:sym typeface="Helvetica Neue"/>
              </a:rPr>
              <a:t>МЕСЯЦ</a:t>
            </a:r>
            <a:endParaRPr lang="ru-RU" b="1" dirty="0">
              <a:latin typeface="Gilroy SemiBold" panose="00000700000000000000" pitchFamily="50" charset="-52"/>
              <a:ea typeface="Verdana" panose="020B0604030504040204" pitchFamily="34" charset="0"/>
              <a:cs typeface="Helvetica Neue"/>
              <a:sym typeface="Helvetica Neue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42969" y="1090756"/>
            <a:ext cx="9769370" cy="756451"/>
          </a:xfrm>
          <a:prstGeom prst="rect">
            <a:avLst/>
          </a:prstGeom>
          <a:noFill/>
          <a:ln w="19050">
            <a:solidFill>
              <a:srgbClr val="F261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5399048" y="2174450"/>
            <a:ext cx="0" cy="320400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tailEnd type="none"/>
          </a:ln>
          <a:effectLst/>
        </p:spPr>
      </p:cxnSp>
      <p:sp>
        <p:nvSpPr>
          <p:cNvPr id="34" name="TextBox 33"/>
          <p:cNvSpPr txBox="1"/>
          <p:nvPr/>
        </p:nvSpPr>
        <p:spPr bwMode="auto">
          <a:xfrm>
            <a:off x="542970" y="2101850"/>
            <a:ext cx="4694409" cy="549653"/>
          </a:xfrm>
          <a:prstGeom prst="rect">
            <a:avLst/>
          </a:prstGeom>
          <a:solidFill>
            <a:srgbClr val="EA5614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200" dirty="0">
                <a:latin typeface="Gilroy" panose="00000500000000000000" pitchFamily="50" charset="-52"/>
                <a:sym typeface="Helvetica Neue" panose="02000806000000020004" pitchFamily="2" charset="-52"/>
              </a:rPr>
              <a:t>СУБСИДИРОВАНИЕ ПЕРВОНАЧАЛЬНОГО ВЗНОСА</a:t>
            </a:r>
          </a:p>
        </p:txBody>
      </p:sp>
      <p:sp>
        <p:nvSpPr>
          <p:cNvPr id="35" name="TextBox 34"/>
          <p:cNvSpPr txBox="1"/>
          <p:nvPr/>
        </p:nvSpPr>
        <p:spPr bwMode="auto">
          <a:xfrm>
            <a:off x="5545057" y="2101851"/>
            <a:ext cx="4767282" cy="549652"/>
          </a:xfrm>
          <a:prstGeom prst="rect">
            <a:avLst/>
          </a:prstGeom>
          <a:solidFill>
            <a:srgbClr val="EA5614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СУБСИДИРОВАНИЕ ЕЖЕМЕСЯЧНОГО ПЛАТЕЖА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633285" y="5799646"/>
            <a:ext cx="3347391" cy="7284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>
              <a:spcAft>
                <a:spcPts val="500"/>
              </a:spcAft>
              <a:buClr>
                <a:srgbClr val="2B3494"/>
              </a:buClr>
              <a:buFont typeface="Arial" panose="020B0604020202020204" pitchFamily="34" charset="0"/>
              <a:buChar char="•"/>
              <a:defRPr sz="1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1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ilroy Light" panose="000004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Первоначальный </a:t>
            </a:r>
            <a:r>
              <a:rPr lang="ru-RU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Gilroy Light" panose="000004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взнос – </a:t>
            </a:r>
            <a:r>
              <a:rPr lang="ru-RU" sz="1100" dirty="0">
                <a:solidFill>
                  <a:prstClr val="black">
                    <a:lumMod val="95000"/>
                    <a:lumOff val="5000"/>
                  </a:prstClr>
                </a:solidFill>
                <a:latin typeface="Gilroy Light" panose="00000400000000000000" pitchFamily="50" charset="-52"/>
                <a:ea typeface="Verdana" panose="020B0604030504040204" pitchFamily="34" charset="0"/>
              </a:rPr>
              <a:t>15</a:t>
            </a:r>
            <a:r>
              <a:rPr lang="ru-RU" sz="11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Gilroy Light" panose="00000400000000000000" pitchFamily="50" charset="-52"/>
                <a:ea typeface="Verdana" panose="020B0604030504040204" pitchFamily="34" charset="0"/>
              </a:rPr>
              <a:t>%</a:t>
            </a:r>
          </a:p>
          <a:p>
            <a:pPr marL="171450" indent="-171450">
              <a:spcAft>
                <a:spcPts val="500"/>
              </a:spcAft>
              <a:buClr>
                <a:srgbClr val="2B3494"/>
              </a:buClr>
              <a:buFont typeface="Arial" panose="020B0604020202020204" pitchFamily="34" charset="0"/>
              <a:buChar char="•"/>
              <a:defRPr sz="1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ilroy Light" panose="000004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Стоимость объекта недвижимости – 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Gilroy Light" panose="00000400000000000000" pitchFamily="50" charset="-52"/>
                <a:ea typeface="Verdana" panose="020B0604030504040204" pitchFamily="34" charset="0"/>
              </a:rPr>
              <a:t>2 млн. ₽</a:t>
            </a:r>
          </a:p>
          <a:p>
            <a:pPr marL="171450" indent="-171450">
              <a:spcAft>
                <a:spcPts val="500"/>
              </a:spcAft>
              <a:buClr>
                <a:srgbClr val="2B3494"/>
              </a:buClr>
              <a:buFont typeface="Arial" panose="020B0604020202020204" pitchFamily="34" charset="0"/>
              <a:buChar char="•"/>
              <a:defRPr sz="1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Gilroy Light" panose="000004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Размер кредита  – 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Gilroy Light" panose="00000400000000000000" pitchFamily="50" charset="-52"/>
                <a:ea typeface="Verdana" panose="020B0604030504040204" pitchFamily="34" charset="0"/>
              </a:rPr>
              <a:t>1,7 млн. 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roy Light" panose="00000400000000000000" pitchFamily="50" charset="-52"/>
                <a:ea typeface="Verdana" panose="020B0604030504040204" pitchFamily="34" charset="0"/>
              </a:rPr>
              <a:t>₽</a:t>
            </a:r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  <a:latin typeface="Gilroy Light" panose="00000400000000000000" pitchFamily="50" charset="-52"/>
              <a:ea typeface="Verdana" panose="020B060403050404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39431" y="7158851"/>
            <a:ext cx="23519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500"/>
              </a:spcAft>
              <a:buClr>
                <a:srgbClr val="2B3494"/>
              </a:buClr>
              <a:defRPr sz="1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roy" panose="00000500000000000000" pitchFamily="50" charset="-52"/>
                <a:ea typeface="Verdana" panose="020B0604030504040204" pitchFamily="34" charset="0"/>
              </a:rPr>
              <a:t>*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roy Light" panose="00000400000000000000" pitchFamily="50" charset="-52"/>
                <a:ea typeface="Verdana" panose="020B0604030504040204" pitchFamily="34" charset="0"/>
              </a:rPr>
              <a:t> 25% от ежемесячного платежа</a:t>
            </a:r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  <a:latin typeface="Gilroy Light" panose="00000400000000000000" pitchFamily="50" charset="-52"/>
              <a:ea typeface="Verdana" panose="020B060403050404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24300" y="5796471"/>
            <a:ext cx="55024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  <a:defRPr sz="1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100" dirty="0" smtClean="0">
                <a:solidFill>
                  <a:srgbClr val="2B3494"/>
                </a:solidFill>
                <a:latin typeface="Gilroy" panose="00000500000000000000" pitchFamily="50" charset="-52"/>
                <a:ea typeface="Verdana" panose="020B0604030504040204" pitchFamily="34" charset="0"/>
              </a:rPr>
              <a:t>РАСЧЕТНЫЕ </a:t>
            </a:r>
            <a:r>
              <a:rPr lang="ru-RU" sz="1100" dirty="0">
                <a:solidFill>
                  <a:srgbClr val="2B3494"/>
                </a:solidFill>
                <a:latin typeface="Gilroy" panose="00000500000000000000" pitchFamily="50" charset="-52"/>
                <a:ea typeface="Verdana" panose="020B0604030504040204" pitchFamily="34" charset="0"/>
              </a:rPr>
              <a:t>Д</a:t>
            </a:r>
            <a:r>
              <a:rPr lang="ru-RU" sz="1100" dirty="0" smtClean="0">
                <a:solidFill>
                  <a:srgbClr val="2B3494"/>
                </a:solidFill>
                <a:latin typeface="Gilroy" panose="00000500000000000000" pitchFamily="50" charset="-52"/>
                <a:ea typeface="Verdana" panose="020B0604030504040204" pitchFamily="34" charset="0"/>
              </a:rPr>
              <a:t>АННЫЕ:</a:t>
            </a:r>
            <a:endParaRPr lang="ru-RU" sz="1100" dirty="0">
              <a:solidFill>
                <a:srgbClr val="2B3494"/>
              </a:solidFill>
              <a:latin typeface="Gilroy" panose="00000500000000000000" pitchFamily="50" charset="-52"/>
              <a:ea typeface="Verdana" panose="020B060403050404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186512" y="3549755"/>
            <a:ext cx="1440000" cy="18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000" dirty="0" smtClean="0">
                <a:solidFill>
                  <a:srgbClr val="2B2C84"/>
                </a:solidFill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300 000 ₽</a:t>
            </a:r>
            <a:endParaRPr lang="ru-RU" sz="2000" dirty="0">
              <a:solidFill>
                <a:srgbClr val="EA5614"/>
              </a:solidFill>
              <a:latin typeface="Gilroy" panose="00000500000000000000" pitchFamily="50" charset="-52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64649" y="3549755"/>
            <a:ext cx="1440000" cy="1800000"/>
          </a:xfrm>
          <a:prstGeom prst="rect">
            <a:avLst/>
          </a:prstGeom>
          <a:solidFill>
            <a:srgbClr val="2B2C84"/>
          </a:solidFill>
        </p:spPr>
        <p:txBody>
          <a:bodyPr wrap="square" lIns="72000" rIns="72000" anchor="ctr">
            <a:noAutofit/>
          </a:bodyPr>
          <a:lstStyle/>
          <a:p>
            <a:pPr algn="ctr" defTabSz="914400"/>
            <a:r>
              <a:rPr lang="ru-RU" sz="2000" b="1" kern="0" dirty="0" smtClean="0">
                <a:solidFill>
                  <a:srgbClr val="FFFFFF"/>
                </a:solidFill>
                <a:latin typeface="Gilroy SemiBold" panose="00000700000000000000" pitchFamily="50" charset="-52"/>
                <a:ea typeface="Verdana" panose="020B0604030504040204" pitchFamily="34" charset="0"/>
              </a:rPr>
              <a:t>333</a:t>
            </a:r>
            <a:endParaRPr lang="ru-RU" sz="2000" b="1" kern="0" dirty="0">
              <a:solidFill>
                <a:srgbClr val="FFFFFF"/>
              </a:solidFill>
              <a:latin typeface="Gilroy SemiBold" panose="00000700000000000000" pitchFamily="50" charset="-52"/>
              <a:ea typeface="Verdana" panose="020B060403050404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 bwMode="auto">
          <a:xfrm>
            <a:off x="471429" y="2880747"/>
            <a:ext cx="162158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chemeClr val="accent5"/>
              </a:buClr>
            </a:pPr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roy Light" panose="00000400000000000000" pitchFamily="50" charset="-52"/>
                <a:ea typeface="Verdana" panose="020B0604030504040204" pitchFamily="34" charset="0"/>
              </a:rPr>
              <a:t>КОЛИЧЕСТВО РАБОТНИКОВ В МЕСЯЦ, КОТОРЫЕ МОГУТ ВОСПОЛЬЗОВАТЬСЯ СУБСИДИЕЙ</a:t>
            </a:r>
            <a:endParaRPr lang="ru-RU" sz="900" dirty="0">
              <a:solidFill>
                <a:schemeClr val="tx1">
                  <a:lumMod val="65000"/>
                  <a:lumOff val="35000"/>
                </a:schemeClr>
              </a:solidFill>
              <a:latin typeface="Gilroy Light" panose="00000400000000000000" pitchFamily="50" charset="-52"/>
              <a:ea typeface="Verdana" panose="020B060403050404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 bwMode="auto">
          <a:xfrm>
            <a:off x="3805940" y="2880973"/>
            <a:ext cx="144449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chemeClr val="accent5"/>
              </a:buClr>
            </a:pPr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roy Light" panose="00000400000000000000" pitchFamily="50" charset="-52"/>
                <a:ea typeface="Verdana" panose="020B0604030504040204" pitchFamily="34" charset="0"/>
              </a:rPr>
              <a:t>РАЗМЕР СУБСИДИИ – МИНИМАЛЬНЫЙ РАЗМЕР ПЕРВОНАЧАЛЬНОГО ВЗНОСА</a:t>
            </a:r>
            <a:endParaRPr lang="ru-RU" sz="900" dirty="0">
              <a:solidFill>
                <a:schemeClr val="tx1">
                  <a:lumMod val="65000"/>
                  <a:lumOff val="35000"/>
                </a:schemeClr>
              </a:solidFill>
              <a:latin typeface="Gilroy Light" panose="00000400000000000000" pitchFamily="50" charset="-52"/>
              <a:ea typeface="Verdana" panose="020B060403050404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783012" y="3549755"/>
            <a:ext cx="1440000" cy="18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2B2C84"/>
                </a:solidFill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15%</a:t>
            </a:r>
          </a:p>
        </p:txBody>
      </p:sp>
      <p:sp>
        <p:nvSpPr>
          <p:cNvPr id="44" name="TextBox 43"/>
          <p:cNvSpPr txBox="1"/>
          <p:nvPr/>
        </p:nvSpPr>
        <p:spPr bwMode="auto">
          <a:xfrm>
            <a:off x="2198886" y="3006051"/>
            <a:ext cx="1440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chemeClr val="accent5"/>
              </a:buClr>
            </a:pP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Gilroy Light" panose="00000400000000000000" pitchFamily="50" charset="-52"/>
                <a:ea typeface="Verdana" panose="020B0604030504040204" pitchFamily="34" charset="0"/>
              </a:rPr>
              <a:t>РАЗМЕР </a:t>
            </a:r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roy Light" panose="00000400000000000000" pitchFamily="50" charset="-52"/>
                <a:ea typeface="Verdana" panose="020B0604030504040204" pitchFamily="34" charset="0"/>
              </a:rPr>
              <a:t>СУБСИДИИ НА ОДНОГО РАБОТНИКА</a:t>
            </a:r>
            <a:endParaRPr lang="ru-RU" sz="900" dirty="0">
              <a:solidFill>
                <a:schemeClr val="tx1">
                  <a:lumMod val="65000"/>
                  <a:lumOff val="35000"/>
                </a:schemeClr>
              </a:solidFill>
              <a:latin typeface="Gilroy Light" panose="00000400000000000000" pitchFamily="50" charset="-52"/>
              <a:ea typeface="Verdana" panose="020B060403050404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181983" y="3563028"/>
            <a:ext cx="1440000" cy="18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000" dirty="0" smtClean="0">
                <a:solidFill>
                  <a:srgbClr val="2B2C84"/>
                </a:solidFill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38 622 ₽</a:t>
            </a:r>
            <a:endParaRPr lang="ru-RU" sz="2000" dirty="0">
              <a:solidFill>
                <a:srgbClr val="EA5614"/>
              </a:solidFill>
              <a:latin typeface="Gilroy" panose="00000500000000000000" pitchFamily="50" charset="-52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560718" y="3561698"/>
            <a:ext cx="1440000" cy="1800000"/>
          </a:xfrm>
          <a:prstGeom prst="rect">
            <a:avLst/>
          </a:prstGeom>
          <a:solidFill>
            <a:srgbClr val="2B2C84"/>
          </a:solidFill>
        </p:spPr>
        <p:txBody>
          <a:bodyPr wrap="square" lIns="72000" rIns="72000" anchor="ctr">
            <a:noAutofit/>
          </a:bodyPr>
          <a:lstStyle/>
          <a:p>
            <a:pPr algn="ctr" defTabSz="914400"/>
            <a:r>
              <a:rPr lang="ru-RU" sz="2000" b="1" kern="0" dirty="0" smtClean="0">
                <a:solidFill>
                  <a:srgbClr val="FFFFFF"/>
                </a:solidFill>
                <a:latin typeface="Gilroy SemiBold" panose="00000700000000000000" pitchFamily="50" charset="-52"/>
                <a:ea typeface="Verdana" panose="020B0604030504040204" pitchFamily="34" charset="0"/>
              </a:rPr>
              <a:t>2 589</a:t>
            </a:r>
            <a:endParaRPr lang="ru-RU" sz="2000" b="1" kern="0" dirty="0">
              <a:solidFill>
                <a:srgbClr val="FFFFFF"/>
              </a:solidFill>
              <a:latin typeface="Gilroy SemiBold" panose="00000700000000000000" pitchFamily="50" charset="-52"/>
              <a:ea typeface="Verdana" panose="020B060403050404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 bwMode="auto">
          <a:xfrm>
            <a:off x="5487414" y="2880747"/>
            <a:ext cx="162652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chemeClr val="accent5"/>
              </a:buClr>
            </a:pPr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roy Light" panose="00000400000000000000" pitchFamily="50" charset="-52"/>
                <a:ea typeface="Verdana" panose="020B0604030504040204" pitchFamily="34" charset="0"/>
              </a:rPr>
              <a:t>КОЛИЧЕСТВО РАБОТНИКОВ, КОТОРЫЕ МОГУТ ПОЛУЧАТЬ СУБСИДИЮ В ТЕЧЕНИЕ</a:t>
            </a:r>
          </a:p>
          <a:p>
            <a:pPr algn="ctr">
              <a:buClr>
                <a:schemeClr val="accent5"/>
              </a:buClr>
            </a:pPr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roy Light" panose="00000400000000000000" pitchFamily="50" charset="-52"/>
                <a:ea typeface="Verdana" panose="020B0604030504040204" pitchFamily="34" charset="0"/>
              </a:rPr>
              <a:t>12 МЕСЯЦЕВ</a:t>
            </a:r>
            <a:endParaRPr lang="ru-RU" sz="900" dirty="0">
              <a:solidFill>
                <a:schemeClr val="tx1">
                  <a:lumMod val="65000"/>
                  <a:lumOff val="35000"/>
                </a:schemeClr>
              </a:solidFill>
              <a:latin typeface="Gilroy Light" panose="00000400000000000000" pitchFamily="50" charset="-52"/>
              <a:ea typeface="Verdana" panose="020B060403050404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 bwMode="auto">
          <a:xfrm>
            <a:off x="8777848" y="3012151"/>
            <a:ext cx="15101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lvl="0" algn="ctr">
              <a:defRPr/>
            </a:pPr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roy Light" panose="00000400000000000000" pitchFamily="50" charset="-52"/>
                <a:ea typeface="Verdana" panose="020B0604030504040204" pitchFamily="34" charset="0"/>
              </a:rPr>
              <a:t>РАЗМЕР ЕЖЕМЕСЯЧНОГО ПЛАТЕЖА ПО КРЕДИТУ</a:t>
            </a:r>
            <a:endParaRPr lang="ru-RU" sz="900" dirty="0">
              <a:solidFill>
                <a:schemeClr val="tx1">
                  <a:lumMod val="65000"/>
                  <a:lumOff val="35000"/>
                </a:schemeClr>
              </a:solidFill>
              <a:latin typeface="Gilroy Light" panose="00000400000000000000" pitchFamily="50" charset="-52"/>
              <a:ea typeface="Verdana" panose="020B060403050404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827951" y="3561698"/>
            <a:ext cx="1440000" cy="18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000" dirty="0">
                <a:solidFill>
                  <a:srgbClr val="2B2C84"/>
                </a:solidFill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12 </a:t>
            </a:r>
            <a:r>
              <a:rPr lang="ru-RU" sz="2000" dirty="0" smtClean="0">
                <a:solidFill>
                  <a:srgbClr val="2B2C84"/>
                </a:solidFill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874 </a:t>
            </a:r>
            <a:r>
              <a:rPr lang="ru-RU" sz="2000" dirty="0">
                <a:solidFill>
                  <a:srgbClr val="2B2C84"/>
                </a:solidFill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₽</a:t>
            </a:r>
            <a:endParaRPr lang="ru-RU" sz="2000" dirty="0">
              <a:solidFill>
                <a:srgbClr val="EA5614"/>
              </a:solidFill>
              <a:latin typeface="Gilroy" panose="00000500000000000000" pitchFamily="50" charset="-52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 bwMode="auto">
          <a:xfrm>
            <a:off x="7202307" y="2894020"/>
            <a:ext cx="1354157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lvl="0" algn="ctr">
              <a:buClr>
                <a:srgbClr val="4BACC6"/>
              </a:buClr>
            </a:pP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Gilroy Light" panose="00000400000000000000" pitchFamily="50" charset="-52"/>
                <a:ea typeface="Verdana" panose="020B0604030504040204" pitchFamily="34" charset="0"/>
              </a:rPr>
              <a:t>РАЗМЕР </a:t>
            </a:r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roy Light" panose="00000400000000000000" pitchFamily="50" charset="-52"/>
                <a:ea typeface="Verdana" panose="020B0604030504040204" pitchFamily="34" charset="0"/>
              </a:rPr>
              <a:t>СУБСИДИИ НА ОДНОГО РАБОТНИКА ЗА  12 МЕСЯЦЕВ</a:t>
            </a:r>
            <a:r>
              <a:rPr lang="ru-RU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roy" panose="00000500000000000000" pitchFamily="50" charset="-52"/>
                <a:ea typeface="Verdana" panose="020B0604030504040204" pitchFamily="34" charset="0"/>
              </a:rPr>
              <a:t> </a:t>
            </a:r>
            <a:r>
              <a:rPr lang="ru-RU" sz="9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Gilroy" panose="00000500000000000000" pitchFamily="50" charset="-52"/>
                <a:ea typeface="Verdana" panose="020B0604030504040204" pitchFamily="34" charset="0"/>
              </a:rPr>
              <a:t>*</a:t>
            </a:r>
            <a:endParaRPr lang="ru-RU" sz="900" dirty="0">
              <a:solidFill>
                <a:prstClr val="black">
                  <a:lumMod val="95000"/>
                  <a:lumOff val="5000"/>
                </a:prstClr>
              </a:solidFill>
              <a:latin typeface="Gilroy" panose="00000500000000000000" pitchFamily="50" charset="-52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22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29538" y="679451"/>
            <a:ext cx="94415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47713" y="273050"/>
            <a:ext cx="6790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2B2C8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Предложение</a:t>
            </a:r>
            <a:endParaRPr lang="ru-RU" sz="1400" b="1" dirty="0">
              <a:solidFill>
                <a:srgbClr val="2B2C84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5225555" y="527019"/>
            <a:ext cx="1434762" cy="825632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54013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986463" y="1101725"/>
            <a:ext cx="8160712" cy="60873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1800" b="1" kern="1200" dirty="0">
                <a:solidFill>
                  <a:srgbClr val="2E2F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целях предоставления льготной ипотеки для работников предприятий ОПК предлагается </a:t>
            </a:r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создать </a:t>
            </a:r>
            <a:r>
              <a:rPr lang="ru-RU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программу субсидирования процентной ставки </a:t>
            </a:r>
            <a:endParaRPr lang="ru-RU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1825" y="2101850"/>
            <a:ext cx="1356869" cy="1757243"/>
          </a:xfrm>
          <a:prstGeom prst="rect">
            <a:avLst/>
          </a:prstGeom>
          <a:solidFill>
            <a:srgbClr val="2B2C84"/>
          </a:solidFill>
        </p:spPr>
        <p:txBody>
          <a:bodyPr wrap="square" lIns="72000" rIns="7200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Описание субсидии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064599" y="2253524"/>
            <a:ext cx="1377670" cy="229326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 smtClean="0">
                <a:ln>
                  <a:noFill/>
                </a:ln>
                <a:solidFill>
                  <a:srgbClr val="2B2C8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Инструмент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064599" y="2707101"/>
            <a:ext cx="1958928" cy="28057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 smtClean="0">
                <a:ln>
                  <a:noFill/>
                </a:ln>
                <a:solidFill>
                  <a:srgbClr val="2B2C8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Получатель субсидии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064599" y="3016603"/>
            <a:ext cx="2139101" cy="41874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 smtClean="0">
                <a:ln>
                  <a:noFill/>
                </a:ln>
                <a:solidFill>
                  <a:srgbClr val="2B2C8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Получатели льготного финансирования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480863" y="2703971"/>
            <a:ext cx="2244718" cy="23873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3D7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Опорный банк ОПК</a:t>
            </a:r>
            <a:endParaRPr kumimoji="0" lang="ru-RU" sz="11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80863" y="3078704"/>
            <a:ext cx="54451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7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Работники предприятий оборонно-промышленного</a:t>
            </a:r>
            <a:r>
              <a:rPr kumimoji="0" lang="ru-RU" sz="1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комплекса 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079100" y="2673350"/>
            <a:ext cx="7992000" cy="0"/>
          </a:xfrm>
          <a:prstGeom prst="line">
            <a:avLst/>
          </a:prstGeom>
          <a:noFill/>
          <a:ln w="9525" cap="flat" cmpd="sng" algn="ctr">
            <a:solidFill>
              <a:srgbClr val="FFFFFF">
                <a:lumMod val="50000"/>
              </a:srgbClr>
            </a:solidFill>
            <a:prstDash val="sysDot"/>
            <a:miter lim="800000"/>
            <a:tailEnd type="none"/>
          </a:ln>
          <a:effectLst/>
        </p:spPr>
      </p:cxnSp>
      <p:cxnSp>
        <p:nvCxnSpPr>
          <p:cNvPr id="17" name="Прямая соединительная линия 16"/>
          <p:cNvCxnSpPr/>
          <p:nvPr/>
        </p:nvCxnSpPr>
        <p:spPr>
          <a:xfrm>
            <a:off x="2079100" y="2993867"/>
            <a:ext cx="7992000" cy="0"/>
          </a:xfrm>
          <a:prstGeom prst="line">
            <a:avLst/>
          </a:prstGeom>
          <a:noFill/>
          <a:ln w="9525" cap="flat" cmpd="sng" algn="ctr">
            <a:solidFill>
              <a:srgbClr val="FFFFFF">
                <a:lumMod val="50000"/>
              </a:srgbClr>
            </a:solidFill>
            <a:prstDash val="sysDot"/>
            <a:miter lim="800000"/>
            <a:tailEnd type="none"/>
          </a:ln>
          <a:effectLst/>
        </p:spPr>
      </p:cxnSp>
      <p:sp>
        <p:nvSpPr>
          <p:cNvPr id="18" name="Прямоугольник 17"/>
          <p:cNvSpPr/>
          <p:nvPr/>
        </p:nvSpPr>
        <p:spPr>
          <a:xfrm>
            <a:off x="633777" y="5454650"/>
            <a:ext cx="1354621" cy="138592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72000" rIns="7200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Получение субсидии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480863" y="2149475"/>
            <a:ext cx="5590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7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Akzidenz-Grotesk Pro Regular"/>
              </a:rPr>
              <a:t>Ипотечный кредит Банка субсидируется за счет комиссионного вознаграждения от предприятий ОПК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sym typeface="Akzidenz-Grotesk Pro Regular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068051" y="3866116"/>
            <a:ext cx="7992000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tailEnd type="none"/>
          </a:ln>
          <a:effectLst/>
        </p:spPr>
      </p:cxnSp>
      <p:cxnSp>
        <p:nvCxnSpPr>
          <p:cNvPr id="21" name="Прямая соединительная линия 23">
            <a:extLst>
              <a:ext uri="{FF2B5EF4-FFF2-40B4-BE49-F238E27FC236}">
                <a16:creationId xmlns:a16="http://schemas.microsoft.com/office/drawing/2014/main" id="{84332AE9-B4A5-4832-A847-0A0E50DE8011}"/>
              </a:ext>
            </a:extLst>
          </p:cNvPr>
          <p:cNvCxnSpPr>
            <a:cxnSpLocks/>
          </p:cNvCxnSpPr>
          <p:nvPr/>
        </p:nvCxnSpPr>
        <p:spPr>
          <a:xfrm>
            <a:off x="2070100" y="2111375"/>
            <a:ext cx="7992000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tailEnd type="none"/>
          </a:ln>
          <a:effectLst/>
        </p:spPr>
      </p:cxnSp>
      <p:sp>
        <p:nvSpPr>
          <p:cNvPr id="22" name="Прямоугольник 21"/>
          <p:cNvSpPr/>
          <p:nvPr/>
        </p:nvSpPr>
        <p:spPr>
          <a:xfrm>
            <a:off x="2064599" y="5824444"/>
            <a:ext cx="79442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7A"/>
              </a:buClr>
              <a:buSzTx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Субсидирование недополученного дохода по кредиту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-  комиссионное вознаграждение предоставляется кредитной организации от предприятия ОПК и рассчитывается как % от портфеля ипотечных</a:t>
            </a:r>
            <a:r>
              <a:rPr kumimoji="0" lang="ru-RU" sz="1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кредитов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работникам</a:t>
            </a:r>
            <a:r>
              <a:rPr kumimoji="0" lang="ru-RU" sz="1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(на регулярной основе (ежемесячно/ежеквартально)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2079100" y="3473450"/>
            <a:ext cx="7992000" cy="0"/>
          </a:xfrm>
          <a:prstGeom prst="line">
            <a:avLst/>
          </a:prstGeom>
          <a:noFill/>
          <a:ln w="9525" cap="flat" cmpd="sng" algn="ctr">
            <a:solidFill>
              <a:srgbClr val="FFFFFF">
                <a:lumMod val="50000"/>
              </a:srgbClr>
            </a:solidFill>
            <a:prstDash val="sysDot"/>
            <a:miter lim="800000"/>
            <a:tailEnd type="none"/>
          </a:ln>
          <a:effectLst/>
        </p:spPr>
      </p:cxnSp>
      <p:sp>
        <p:nvSpPr>
          <p:cNvPr id="24" name="Прямоугольник 23"/>
          <p:cNvSpPr/>
          <p:nvPr/>
        </p:nvSpPr>
        <p:spPr>
          <a:xfrm>
            <a:off x="2064599" y="3549650"/>
            <a:ext cx="2139101" cy="36039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 smtClean="0">
                <a:ln>
                  <a:noFill/>
                </a:ln>
                <a:solidFill>
                  <a:srgbClr val="2B2C8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Сроки финансирования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480863" y="3520301"/>
            <a:ext cx="1482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7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до 25 лет</a:t>
            </a:r>
          </a:p>
        </p:txBody>
      </p:sp>
      <p:cxnSp>
        <p:nvCxnSpPr>
          <p:cNvPr id="26" name="Прямая соединительная линия 23">
            <a:extLst>
              <a:ext uri="{FF2B5EF4-FFF2-40B4-BE49-F238E27FC236}">
                <a16:creationId xmlns:a16="http://schemas.microsoft.com/office/drawing/2014/main" id="{84332AE9-B4A5-4832-A847-0A0E50DE8011}"/>
              </a:ext>
            </a:extLst>
          </p:cNvPr>
          <p:cNvCxnSpPr>
            <a:cxnSpLocks/>
          </p:cNvCxnSpPr>
          <p:nvPr/>
        </p:nvCxnSpPr>
        <p:spPr>
          <a:xfrm>
            <a:off x="2055070" y="6827871"/>
            <a:ext cx="7992000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tailEnd type="none"/>
          </a:ln>
          <a:effectLst/>
        </p:spPr>
      </p:cxnSp>
      <p:sp>
        <p:nvSpPr>
          <p:cNvPr id="27" name="Прямоугольник 26"/>
          <p:cNvSpPr/>
          <p:nvPr/>
        </p:nvSpPr>
        <p:spPr>
          <a:xfrm>
            <a:off x="633777" y="3937799"/>
            <a:ext cx="1354621" cy="1440651"/>
          </a:xfrm>
          <a:prstGeom prst="rect">
            <a:avLst/>
          </a:prstGeom>
          <a:solidFill>
            <a:srgbClr val="EA5614"/>
          </a:solidFill>
        </p:spPr>
        <p:txBody>
          <a:bodyPr wrap="square" lIns="36000" rIns="3600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Расчетная сумма выдач</a:t>
            </a:r>
            <a:r>
              <a:rPr kumimoji="0" lang="ru-RU" sz="120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кредитов</a:t>
            </a:r>
            <a:r>
              <a:rPr kumimoji="0" lang="ru-RU" sz="12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kumimoji="0" lang="ru-RU" sz="12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ru-RU" sz="12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и субсидии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2068051" y="5474101"/>
            <a:ext cx="8003049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tailEnd type="none"/>
          </a:ln>
          <a:effectLst/>
        </p:spPr>
      </p:cxnSp>
      <p:sp>
        <p:nvSpPr>
          <p:cNvPr id="29" name="TextBox 28"/>
          <p:cNvSpPr txBox="1"/>
          <p:nvPr/>
        </p:nvSpPr>
        <p:spPr bwMode="auto">
          <a:xfrm>
            <a:off x="4313908" y="4035156"/>
            <a:ext cx="249986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0000"/>
              </a:buClr>
              <a:buSzTx/>
              <a:buFontTx/>
              <a:buNone/>
              <a:tabLst/>
              <a:defRPr/>
            </a:pPr>
            <a:r>
              <a:rPr lang="ru-RU" sz="1200" kern="0" dirty="0">
                <a:latin typeface="Verdana" panose="020B0604030504040204" pitchFamily="34" charset="0"/>
                <a:ea typeface="Verdana" panose="020B0604030504040204" pitchFamily="34" charset="0"/>
                <a:cs typeface="Helvetica Neue"/>
              </a:rPr>
              <a:t>р</a:t>
            </a:r>
            <a:r>
              <a:rPr lang="ru-RU" sz="1200" kern="0" dirty="0" smtClean="0">
                <a:latin typeface="Verdana" panose="020B0604030504040204" pitchFamily="34" charset="0"/>
                <a:ea typeface="Verdana" panose="020B0604030504040204" pitchFamily="34" charset="0"/>
                <a:cs typeface="Helvetica Neue"/>
              </a:rPr>
              <a:t>асходы</a:t>
            </a:r>
            <a:r>
              <a:rPr lang="ru-RU" sz="1200" kern="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kumimoji="0" lang="ru-RU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на сотрудника</a:t>
            </a:r>
          </a:p>
        </p:txBody>
      </p:sp>
      <p:sp>
        <p:nvSpPr>
          <p:cNvPr id="30" name="Прямоугольник 29"/>
          <p:cNvSpPr/>
          <p:nvPr>
            <p:custDataLst>
              <p:tags r:id="rId1"/>
            </p:custDataLst>
          </p:nvPr>
        </p:nvSpPr>
        <p:spPr bwMode="auto">
          <a:xfrm>
            <a:off x="2224745" y="3998188"/>
            <a:ext cx="1011238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2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solidFill>
                <a:schemeClr val="tx1"/>
              </a:solidFill>
              <a:sym typeface="+mn-lt"/>
            </a:endParaRPr>
          </a:p>
        </p:txBody>
      </p:sp>
      <p:sp>
        <p:nvSpPr>
          <p:cNvPr id="32" name="TextBox 31"/>
          <p:cNvSpPr txBox="1"/>
          <p:nvPr/>
        </p:nvSpPr>
        <p:spPr bwMode="auto">
          <a:xfrm>
            <a:off x="2452615" y="4672690"/>
            <a:ext cx="10184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0000"/>
              </a:buClr>
              <a:buSzTx/>
              <a:buFontTx/>
              <a:buNone/>
              <a:tabLst/>
              <a:defRPr/>
            </a:pPr>
            <a:r>
              <a:rPr lang="ru-RU" sz="2000" b="1" kern="0" dirty="0" smtClean="0">
                <a:solidFill>
                  <a:srgbClr val="EA561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ru-RU" sz="2000" b="1" kern="0" dirty="0">
                <a:solidFill>
                  <a:srgbClr val="EA561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EA561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EA561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%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62998" y="3878780"/>
            <a:ext cx="2256118" cy="50540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txBody>
          <a:bodyPr spcFirstLastPara="1" wrap="square" lIns="67380" tIns="67380" rIns="67380" bIns="67380" spcCol="38100" anchor="ctr">
            <a:spAutoFit/>
          </a:bodyPr>
          <a:lstStyle/>
          <a:p>
            <a:pPr marL="0" marR="0" lvl="0" indent="0" algn="ctr" defTabSz="821531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dirty="0"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к</a:t>
            </a:r>
            <a:r>
              <a:rPr lang="ru-RU" sz="1200" kern="0" dirty="0" smtClean="0"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омпенсация ежемесячного платежа</a:t>
            </a:r>
            <a:endParaRPr kumimoji="0" lang="ru-RU" sz="105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Helvetica Neue"/>
              <a:sym typeface="Helvetica Neue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3188" y="1044136"/>
            <a:ext cx="9447912" cy="754063"/>
          </a:xfrm>
          <a:prstGeom prst="rect">
            <a:avLst/>
          </a:prstGeom>
          <a:noFill/>
          <a:ln w="12700">
            <a:solidFill>
              <a:srgbClr val="EA56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 bwMode="auto">
          <a:xfrm>
            <a:off x="7632700" y="4666931"/>
            <a:ext cx="175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0000"/>
              </a:buClr>
              <a:buSzTx/>
              <a:buFontTx/>
              <a:buNone/>
              <a:tabLst/>
              <a:defRPr/>
            </a:pPr>
            <a:r>
              <a:rPr lang="ru-RU" sz="2200" b="1" kern="0" dirty="0" smtClean="0">
                <a:solidFill>
                  <a:srgbClr val="EA561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r>
              <a:rPr lang="ru-RU" sz="2200" kern="0" dirty="0">
                <a:solidFill>
                  <a:srgbClr val="EA561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200" b="1" kern="0" dirty="0" smtClean="0">
                <a:solidFill>
                  <a:srgbClr val="EA561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млн </a:t>
            </a:r>
            <a:r>
              <a:rPr lang="ru-RU" sz="2200" b="1" kern="0" dirty="0">
                <a:solidFill>
                  <a:srgbClr val="EA561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руб</a:t>
            </a:r>
            <a:r>
              <a:rPr lang="ru-RU" sz="1200" b="1" kern="0" dirty="0">
                <a:solidFill>
                  <a:srgbClr val="EA561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83191" y="3957089"/>
            <a:ext cx="2674281" cy="32074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txBody>
          <a:bodyPr spcFirstLastPara="1" wrap="square" lIns="67380" tIns="67380" rIns="67380" bIns="67380" spcCol="38100" anchor="ctr">
            <a:spAutoFit/>
          </a:bodyPr>
          <a:lstStyle/>
          <a:p>
            <a:pPr marL="0" marR="0" lvl="0" indent="0" algn="ctr" defTabSz="821531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dirty="0"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с</a:t>
            </a:r>
            <a:r>
              <a:rPr kumimoji="0" lang="ru-RU" sz="12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тоимость</a:t>
            </a:r>
            <a:r>
              <a:rPr kumimoji="0" lang="ru-RU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 квартиры</a:t>
            </a:r>
            <a:endParaRPr kumimoji="0" lang="ru-RU" sz="105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Helvetica Neue"/>
              <a:sym typeface="Helvetica Neue"/>
            </a:endParaRPr>
          </a:p>
        </p:txBody>
      </p:sp>
      <p:sp>
        <p:nvSpPr>
          <p:cNvPr id="36" name="TextBox 35"/>
          <p:cNvSpPr txBox="1"/>
          <p:nvPr/>
        </p:nvSpPr>
        <p:spPr bwMode="auto">
          <a:xfrm>
            <a:off x="4584849" y="4994473"/>
            <a:ext cx="21407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0000"/>
              </a:buClr>
              <a:buSzTx/>
              <a:buFontTx/>
              <a:buNone/>
              <a:tabLst/>
              <a:defRPr/>
            </a:pPr>
            <a:r>
              <a:rPr lang="ru-RU" sz="2000" b="1" kern="0" dirty="0" smtClean="0">
                <a:solidFill>
                  <a:srgbClr val="EA561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17 200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A561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kumimoji="0" lang="ru-RU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EA561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ру</a:t>
            </a:r>
            <a:r>
              <a:rPr lang="ru-RU" sz="1200" b="1" kern="0" dirty="0" smtClean="0">
                <a:solidFill>
                  <a:srgbClr val="EA561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б. в </a:t>
            </a:r>
            <a:r>
              <a:rPr lang="ru-RU" sz="1200" b="1" kern="0" dirty="0" err="1" smtClean="0">
                <a:solidFill>
                  <a:srgbClr val="EA561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мес</a:t>
            </a: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srgbClr val="EA5614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 bwMode="auto">
          <a:xfrm>
            <a:off x="2445085" y="4981594"/>
            <a:ext cx="1025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0000"/>
              </a:buClr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EA561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50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EA561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EA561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%</a:t>
            </a:r>
          </a:p>
        </p:txBody>
      </p:sp>
      <p:sp>
        <p:nvSpPr>
          <p:cNvPr id="38" name="TextBox 37"/>
          <p:cNvSpPr txBox="1"/>
          <p:nvPr/>
        </p:nvSpPr>
        <p:spPr bwMode="auto">
          <a:xfrm>
            <a:off x="2445085" y="4391791"/>
            <a:ext cx="10184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0000"/>
              </a:buClr>
              <a:buSzTx/>
              <a:buFontTx/>
              <a:buNone/>
              <a:tabLst/>
              <a:defRPr/>
            </a:pPr>
            <a:r>
              <a:rPr lang="ru-RU" sz="2000" b="1" kern="0" dirty="0">
                <a:solidFill>
                  <a:srgbClr val="EA561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EA561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0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EA561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EA561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%</a:t>
            </a:r>
          </a:p>
        </p:txBody>
      </p:sp>
      <p:sp>
        <p:nvSpPr>
          <p:cNvPr id="40" name="TextBox 39"/>
          <p:cNvSpPr txBox="1"/>
          <p:nvPr/>
        </p:nvSpPr>
        <p:spPr bwMode="auto">
          <a:xfrm>
            <a:off x="4584849" y="4683976"/>
            <a:ext cx="21407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0000"/>
              </a:buClr>
              <a:buSzTx/>
              <a:buFontTx/>
              <a:buNone/>
              <a:tabLst/>
              <a:defRPr/>
            </a:pPr>
            <a:r>
              <a:rPr lang="ru-RU" sz="2000" b="1" kern="0" dirty="0" smtClean="0">
                <a:solidFill>
                  <a:srgbClr val="EA561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8 600 </a:t>
            </a:r>
            <a:r>
              <a:rPr kumimoji="0" lang="ru-RU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EA561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ру</a:t>
            </a:r>
            <a:r>
              <a:rPr lang="ru-RU" sz="1200" b="1" kern="0" dirty="0" smtClean="0">
                <a:solidFill>
                  <a:srgbClr val="EA561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б. в </a:t>
            </a:r>
            <a:r>
              <a:rPr lang="ru-RU" sz="1200" b="1" kern="0" dirty="0" err="1" smtClean="0">
                <a:solidFill>
                  <a:srgbClr val="EA561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мес</a:t>
            </a: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srgbClr val="EA5614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 bwMode="auto">
          <a:xfrm>
            <a:off x="4584849" y="4385240"/>
            <a:ext cx="21407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0000"/>
              </a:buClr>
              <a:buSzTx/>
              <a:buFontTx/>
              <a:buNone/>
              <a:tabLst/>
              <a:defRPr/>
            </a:pPr>
            <a:r>
              <a:rPr lang="ru-RU" sz="2000" b="1" kern="0" dirty="0" smtClean="0">
                <a:solidFill>
                  <a:srgbClr val="EA561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3 400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A561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kumimoji="0" lang="ru-RU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EA561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ру</a:t>
            </a:r>
            <a:r>
              <a:rPr lang="ru-RU" sz="1200" b="1" kern="0" dirty="0" smtClean="0">
                <a:solidFill>
                  <a:srgbClr val="EA561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б. в </a:t>
            </a:r>
            <a:r>
              <a:rPr lang="ru-RU" sz="1200" b="1" kern="0" dirty="0" err="1" smtClean="0">
                <a:solidFill>
                  <a:srgbClr val="EA561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мес</a:t>
            </a: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srgbClr val="EA5614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536" y="133944"/>
            <a:ext cx="2019239" cy="56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80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23"/>
          <a:stretch/>
        </p:blipFill>
        <p:spPr>
          <a:xfrm>
            <a:off x="1" y="0"/>
            <a:ext cx="10693399" cy="7556500"/>
          </a:xfrm>
          <a:prstGeom prst="rect">
            <a:avLst/>
          </a:prstGeom>
        </p:spPr>
      </p:pic>
      <p:sp>
        <p:nvSpPr>
          <p:cNvPr id="15" name="psbank.ru">
            <a:hlinkClick r:id="rId3"/>
          </p:cNvPr>
          <p:cNvSpPr txBox="1"/>
          <p:nvPr/>
        </p:nvSpPr>
        <p:spPr>
          <a:xfrm>
            <a:off x="5575300" y="3017739"/>
            <a:ext cx="3962400" cy="165983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9893" tIns="59893" rIns="59893" bIns="59893" anchor="ctr">
            <a:spAutoFit/>
          </a:bodyPr>
          <a:lstStyle>
            <a:lvl1pPr algn="r">
              <a:defRPr sz="2000">
                <a:solidFill>
                  <a:srgbClr val="1E1E8C"/>
                </a:solidFill>
                <a:latin typeface="+mn-lt"/>
                <a:ea typeface="+mn-ea"/>
                <a:cs typeface="+mn-cs"/>
                <a:sym typeface="Verdana"/>
              </a:defRPr>
            </a:lvl1pPr>
          </a:lstStyle>
          <a:p>
            <a:pPr algn="l"/>
            <a:r>
              <a:rPr lang="ru-RU" b="1" dirty="0" smtClean="0">
                <a:solidFill>
                  <a:srgbClr val="2B2C8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Условия кредитования по  программам:</a:t>
            </a:r>
          </a:p>
          <a:p>
            <a:pPr algn="l"/>
            <a:r>
              <a:rPr lang="ru-RU" b="1" dirty="0" smtClean="0">
                <a:solidFill>
                  <a:srgbClr val="2B2C8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Семейная ипотека Господдержка 2020 Военная ипотека </a:t>
            </a:r>
            <a:endParaRPr b="1" dirty="0">
              <a:solidFill>
                <a:srgbClr val="2B2C8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422900" y="1797050"/>
            <a:ext cx="0" cy="4343400"/>
          </a:xfrm>
          <a:prstGeom prst="line">
            <a:avLst/>
          </a:prstGeom>
          <a:ln w="28575">
            <a:solidFill>
              <a:srgbClr val="EA56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20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0" r="41527"/>
          <a:stretch/>
        </p:blipFill>
        <p:spPr>
          <a:xfrm>
            <a:off x="5956300" y="1035052"/>
            <a:ext cx="4113274" cy="5852131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696974" y="654050"/>
            <a:ext cx="9372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83697" y="196850"/>
            <a:ext cx="6790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2B2C84"/>
                </a:solidFill>
                <a:latin typeface="Gilroy SemiBold" panose="00000700000000000000" pitchFamily="50" charset="-52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Ипотека с государственной поддержкой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520" y="-3175"/>
            <a:ext cx="2929424" cy="797591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3300136" y="4084498"/>
            <a:ext cx="2347237" cy="1455643"/>
          </a:xfrm>
          <a:prstGeom prst="rect">
            <a:avLst/>
          </a:prstGeom>
          <a:solidFill>
            <a:srgbClr val="E6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71" b="1" dirty="0">
              <a:solidFill>
                <a:schemeClr val="tx1">
                  <a:lumMod val="85000"/>
                  <a:lumOff val="15000"/>
                </a:schemeClr>
              </a:solidFill>
              <a:latin typeface="Gilroy Light" panose="000004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10986" y="4079331"/>
            <a:ext cx="2347237" cy="1455643"/>
          </a:xfrm>
          <a:prstGeom prst="rect">
            <a:avLst/>
          </a:prstGeom>
          <a:solidFill>
            <a:srgbClr val="E6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71" b="1" dirty="0">
              <a:solidFill>
                <a:schemeClr val="tx1">
                  <a:lumMod val="85000"/>
                  <a:lumOff val="15000"/>
                </a:schemeClr>
              </a:solidFill>
              <a:latin typeface="Gilroy Light" panose="000004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289302" y="2415423"/>
            <a:ext cx="2347237" cy="1455643"/>
          </a:xfrm>
          <a:prstGeom prst="rect">
            <a:avLst/>
          </a:prstGeom>
          <a:solidFill>
            <a:srgbClr val="E6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71" b="1" dirty="0">
              <a:solidFill>
                <a:schemeClr val="tx1">
                  <a:lumMod val="85000"/>
                  <a:lumOff val="15000"/>
                </a:schemeClr>
              </a:solidFill>
              <a:latin typeface="Gilroy Light" panose="000004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523407" y="4153768"/>
            <a:ext cx="1905059" cy="12022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639"/>
            <a:r>
              <a:rPr lang="ru-RU" sz="4000" b="1" dirty="0" smtClean="0">
                <a:solidFill>
                  <a:srgbClr val="2A238B"/>
                </a:solidFill>
                <a:latin typeface="Gilroy SemiBold" panose="000007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15%</a:t>
            </a:r>
            <a:endParaRPr lang="ru-RU" sz="4000" b="1" dirty="0">
              <a:solidFill>
                <a:srgbClr val="2A238B"/>
              </a:solidFill>
              <a:latin typeface="Gilroy SemiBold" panose="00000700000000000000" pitchFamily="50" charset="-52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 defTabSz="829639"/>
            <a:r>
              <a:rPr lang="ru-RU" sz="1050" b="1" dirty="0">
                <a:solidFill>
                  <a:prstClr val="black">
                    <a:lumMod val="85000"/>
                    <a:lumOff val="15000"/>
                  </a:prstClr>
                </a:solidFill>
                <a:latin typeface="Gilroy Light" panose="000004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Первоначальный взнос – от </a:t>
            </a:r>
            <a:r>
              <a:rPr lang="ru-RU" sz="105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Gilroy Light" panose="000004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15%</a:t>
            </a:r>
            <a:endParaRPr lang="ru-RU" sz="1050" b="1" dirty="0">
              <a:solidFill>
                <a:prstClr val="black">
                  <a:lumMod val="85000"/>
                  <a:lumOff val="15000"/>
                </a:prstClr>
              </a:solidFill>
              <a:latin typeface="Gilroy Light" panose="00000400000000000000" pitchFamily="50" charset="-52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522205" y="2746821"/>
            <a:ext cx="1922224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9639"/>
            <a:r>
              <a:rPr lang="ru-RU" sz="4000" b="1" dirty="0" smtClean="0">
                <a:solidFill>
                  <a:srgbClr val="2A238B"/>
                </a:solidFill>
                <a:latin typeface="Gilroy SemiBold" panose="000007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30 </a:t>
            </a:r>
            <a:r>
              <a:rPr lang="ru-RU" sz="4000" b="1" dirty="0">
                <a:solidFill>
                  <a:srgbClr val="2A238B"/>
                </a:solidFill>
                <a:latin typeface="Gilroy SemiBold" panose="000007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лет </a:t>
            </a:r>
          </a:p>
          <a:p>
            <a:pPr algn="ctr" defTabSz="829639"/>
            <a:r>
              <a:rPr lang="ru-RU" sz="1050" b="1" dirty="0">
                <a:solidFill>
                  <a:prstClr val="black">
                    <a:lumMod val="85000"/>
                    <a:lumOff val="15000"/>
                  </a:prstClr>
                </a:solidFill>
                <a:latin typeface="Gilroy Light" panose="000004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Срок кредитования – до </a:t>
            </a:r>
            <a:r>
              <a:rPr lang="ru-RU" sz="105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Gilroy Light" panose="000004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30 </a:t>
            </a:r>
            <a:r>
              <a:rPr lang="ru-RU" sz="1050" b="1" dirty="0">
                <a:solidFill>
                  <a:prstClr val="black">
                    <a:lumMod val="85000"/>
                    <a:lumOff val="15000"/>
                  </a:prstClr>
                </a:solidFill>
                <a:latin typeface="Gilroy Light" panose="000004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лет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981487" y="4251744"/>
            <a:ext cx="1905059" cy="1260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9639"/>
            <a:r>
              <a:rPr lang="ru-RU" sz="4000" b="1" dirty="0">
                <a:solidFill>
                  <a:srgbClr val="2A238B"/>
                </a:solidFill>
                <a:latin typeface="Gilroy SemiBold" panose="000007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12</a:t>
            </a:r>
            <a:r>
              <a:rPr lang="ru-RU" sz="2400" b="1" dirty="0">
                <a:solidFill>
                  <a:srgbClr val="2A238B"/>
                </a:solidFill>
                <a:latin typeface="Gilroy SemiBold" panose="000007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 млн</a:t>
            </a:r>
            <a:r>
              <a:rPr lang="ru-RU" sz="4400" b="1" dirty="0">
                <a:solidFill>
                  <a:srgbClr val="2A238B"/>
                </a:solidFill>
                <a:latin typeface="Gilroy SemiBold" panose="000007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algn="ctr" defTabSz="829639"/>
            <a:r>
              <a:rPr lang="ru-RU" sz="1050" b="1" dirty="0">
                <a:solidFill>
                  <a:prstClr val="black">
                    <a:lumMod val="85000"/>
                    <a:lumOff val="15000"/>
                  </a:prstClr>
                </a:solidFill>
                <a:latin typeface="Gilroy Light" panose="000004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Максимальный размер кредита </a:t>
            </a:r>
            <a:r>
              <a:rPr lang="ru-RU" sz="105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Gilroy Light" panose="000004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**</a:t>
            </a:r>
            <a:endParaRPr lang="ru-RU" sz="1050" b="1" dirty="0">
              <a:solidFill>
                <a:prstClr val="black">
                  <a:lumMod val="85000"/>
                  <a:lumOff val="15000"/>
                </a:prstClr>
              </a:solidFill>
              <a:latin typeface="Gilroy Light" panose="00000400000000000000" pitchFamily="50" charset="-52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 defTabSz="829639"/>
            <a:endParaRPr lang="ru-RU" sz="1089" b="1" dirty="0">
              <a:solidFill>
                <a:prstClr val="black">
                  <a:lumMod val="85000"/>
                  <a:lumOff val="15000"/>
                </a:prstClr>
              </a:solidFill>
              <a:latin typeface="Gilroy Light" panose="00000400000000000000" pitchFamily="50" charset="-52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bject 27"/>
          <p:cNvSpPr txBox="1"/>
          <p:nvPr/>
        </p:nvSpPr>
        <p:spPr>
          <a:xfrm>
            <a:off x="674583" y="867854"/>
            <a:ext cx="4328439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6" marR="4610" indent="-11526" defTabSz="829639"/>
            <a:r>
              <a:rPr lang="ru-RU" sz="1600" b="1" dirty="0">
                <a:latin typeface="Gilroy SemiBold" panose="000007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Семейная </a:t>
            </a:r>
            <a:r>
              <a:rPr lang="ru-RU" sz="1600" b="1" dirty="0" smtClean="0">
                <a:latin typeface="Gilroy SemiBold" panose="000007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ипотека и </a:t>
            </a:r>
            <a:r>
              <a:rPr lang="ru-RU" sz="1600" b="1" dirty="0" smtClean="0">
                <a:solidFill>
                  <a:srgbClr val="EA5614"/>
                </a:solidFill>
                <a:latin typeface="Gilroy SemiBold" panose="000007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Рефинансирование </a:t>
            </a:r>
          </a:p>
          <a:p>
            <a:pPr marL="11526" marR="4610" indent="-11526" defTabSz="829639"/>
            <a:r>
              <a:rPr lang="ru-RU" sz="1600" dirty="0" smtClean="0">
                <a:latin typeface="Gilroy Light" panose="000004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по </a:t>
            </a:r>
            <a:r>
              <a:rPr lang="ru-RU" sz="1600" dirty="0">
                <a:latin typeface="Gilroy Light" panose="000004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программе Семейная ипотека</a:t>
            </a:r>
            <a:r>
              <a:rPr lang="ru-RU" sz="1600" dirty="0" smtClean="0">
                <a:latin typeface="Gilroy Light" panose="000004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marL="11526" marR="4610" indent="-11526" defTabSz="829639"/>
            <a:endParaRPr lang="en-US" sz="1600" b="1" dirty="0">
              <a:latin typeface="Gilroy SemiBold" panose="00000700000000000000" pitchFamily="50" charset="-52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1526" marR="4610" indent="-11526" algn="just" defTabSz="829639">
              <a:spcAft>
                <a:spcPts val="454"/>
              </a:spcAft>
            </a:pPr>
            <a:r>
              <a:rPr lang="ru-RU" sz="1400" dirty="0">
                <a:latin typeface="Gilroy Light" panose="000004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Решение квартирного </a:t>
            </a:r>
            <a:r>
              <a:rPr lang="ru-RU" sz="1400" dirty="0" smtClean="0">
                <a:latin typeface="Gilroy Light" panose="000004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вопроса семей, в которых </a:t>
            </a:r>
            <a:r>
              <a:rPr lang="ru-RU" sz="1400" dirty="0">
                <a:latin typeface="Gilroy Light" panose="000004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с 1 января 2018 года по 31 декабря 2022 года </a:t>
            </a:r>
            <a:r>
              <a:rPr lang="ru-RU" sz="1400" dirty="0" smtClean="0">
                <a:latin typeface="Gilroy Light" panose="000004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произошло пополнение (</a:t>
            </a:r>
            <a:r>
              <a:rPr lang="ru-RU" sz="1400" dirty="0">
                <a:latin typeface="Gilroy Light" panose="000004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родился ребенок</a:t>
            </a:r>
            <a:r>
              <a:rPr lang="ru-RU" sz="1400" dirty="0" smtClean="0">
                <a:latin typeface="Gilroy Light" panose="000004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06591" y="2406650"/>
            <a:ext cx="2347237" cy="1455643"/>
          </a:xfrm>
          <a:prstGeom prst="rect">
            <a:avLst/>
          </a:prstGeom>
          <a:solidFill>
            <a:srgbClr val="E6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2A238B"/>
                </a:solidFill>
                <a:latin typeface="Gilroy SemiBold" panose="000007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от </a:t>
            </a:r>
            <a:r>
              <a:rPr lang="ru-RU" sz="4000" b="1" dirty="0" smtClean="0">
                <a:solidFill>
                  <a:srgbClr val="2A238B"/>
                </a:solidFill>
                <a:latin typeface="Gilroy SemiBold" panose="000007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4,29</a:t>
            </a:r>
            <a:r>
              <a:rPr lang="en-US" sz="4000" b="1" dirty="0" smtClean="0">
                <a:solidFill>
                  <a:srgbClr val="2A238B"/>
                </a:solidFill>
                <a:latin typeface="Gilroy SemiBold" panose="000007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%</a:t>
            </a:r>
            <a:endParaRPr lang="ru-RU" sz="4000" b="1" dirty="0">
              <a:solidFill>
                <a:srgbClr val="2A238B"/>
              </a:solidFill>
              <a:latin typeface="Gilroy SemiBold" panose="00000700000000000000" pitchFamily="50" charset="-52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roy Light" panose="000004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Ставка*</a:t>
            </a:r>
            <a:endParaRPr lang="ru-RU" sz="1050" b="1" dirty="0">
              <a:solidFill>
                <a:schemeClr val="tx1">
                  <a:lumMod val="85000"/>
                  <a:lumOff val="15000"/>
                </a:schemeClr>
              </a:solidFill>
              <a:latin typeface="Gilroy Light" panose="00000400000000000000" pitchFamily="50" charset="-52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7064" y="6064250"/>
            <a:ext cx="4993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29639"/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roy Light" panose="000004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**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Gilroy Light" panose="000004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Максимальная сумма кредита 12 млн руб. для Москвы, Московской обл</a:t>
            </a:r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roy Light" panose="000004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., Санкт-Петербурга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Gilroy Light" panose="000004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и Ленинградской обл.; 6 млн руб. – для </a:t>
            </a:r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roy Light" panose="000004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остальных регионов</a:t>
            </a:r>
            <a:endParaRPr lang="ru-RU" sz="900" dirty="0">
              <a:latin typeface="Gilroy Light" panose="00000400000000000000" pitchFamily="50" charset="-52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53724" y="5607050"/>
            <a:ext cx="500975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roy Light" panose="000004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* Процентная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Gilroy Light" panose="000004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ставка </a:t>
            </a:r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roy Light" panose="000004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4,29%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Gilroy Light" panose="000004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годовых применяется </a:t>
            </a:r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roy Light" panose="000004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для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Gilroy Light" panose="000004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работников оборонно-промышленного комплекса, являющихся зарплатными клиентами </a:t>
            </a:r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roy Light" panose="000004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ПСБ.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Gilroy Light" panose="000004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Для остальных категорий клиентов ставка </a:t>
            </a:r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roy Light" panose="000004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– 4,85%</a:t>
            </a:r>
            <a:endParaRPr lang="ru-RU" sz="900" dirty="0">
              <a:solidFill>
                <a:schemeClr val="tx1">
                  <a:lumMod val="65000"/>
                  <a:lumOff val="35000"/>
                </a:schemeClr>
              </a:solidFill>
              <a:latin typeface="Gilroy Light" panose="00000400000000000000" pitchFamily="50" charset="-52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4364" y="6413640"/>
            <a:ext cx="48468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9639"/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Gilroy Light" panose="000004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Условия кредитования действительны по состоянию на </a:t>
            </a:r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roy Light" panose="000004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15.07.2021</a:t>
            </a:r>
            <a:endParaRPr lang="ru-RU" sz="900" dirty="0">
              <a:solidFill>
                <a:schemeClr val="tx1">
                  <a:lumMod val="65000"/>
                  <a:lumOff val="35000"/>
                </a:schemeClr>
              </a:solidFill>
              <a:latin typeface="Gilroy Light" panose="00000400000000000000" pitchFamily="50" charset="-52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defTabSz="829639"/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Gilroy Light" panose="000004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Условия по программам ипотечного кредитования по ссылке </a:t>
            </a:r>
          </a:p>
          <a:p>
            <a:pPr defTabSz="829639"/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Gilroy Light" panose="00000400000000000000" pitchFamily="50" charset="-52"/>
                <a:ea typeface="Verdana" panose="020B0604030504040204" pitchFamily="34" charset="0"/>
                <a:cs typeface="Arial" panose="020B0604020202020204" pitchFamily="34" charset="0"/>
                <a:hlinkClick r:id="rId4"/>
              </a:rPr>
              <a:t>https://www.psbank.ru/Personal/Mortgage</a:t>
            </a:r>
            <a:endParaRPr lang="ru-RU" sz="900" dirty="0">
              <a:solidFill>
                <a:schemeClr val="tx1">
                  <a:lumMod val="65000"/>
                  <a:lumOff val="35000"/>
                </a:schemeClr>
              </a:solidFill>
              <a:latin typeface="Gilroy Light" panose="00000400000000000000" pitchFamily="50" charset="-52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defTabSz="829639"/>
            <a:endParaRPr lang="ru-RU" sz="900" dirty="0">
              <a:latin typeface="Gilroy Light" panose="00000400000000000000" pitchFamily="50" charset="-52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4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29538" y="679451"/>
            <a:ext cx="94415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47713" y="273050"/>
            <a:ext cx="6790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2B2C8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Семейная </a:t>
            </a:r>
            <a:r>
              <a:rPr lang="ru-RU" sz="1400" b="1" dirty="0" smtClean="0">
                <a:solidFill>
                  <a:srgbClr val="2B2C8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ипотека</a:t>
            </a:r>
            <a:r>
              <a:rPr lang="en-US" sz="1400" b="1" dirty="0" smtClean="0">
                <a:solidFill>
                  <a:srgbClr val="2B2C8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r>
              <a:rPr lang="ru-RU" sz="1400" b="1" dirty="0" smtClean="0">
                <a:solidFill>
                  <a:srgbClr val="2B2C8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Условия</a:t>
            </a:r>
            <a:endParaRPr lang="ru-RU" sz="1400" b="1" dirty="0">
              <a:solidFill>
                <a:srgbClr val="2B2C84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69133" y="1041521"/>
            <a:ext cx="4109936" cy="59371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object 7"/>
          <p:cNvSpPr txBox="1"/>
          <p:nvPr/>
        </p:nvSpPr>
        <p:spPr>
          <a:xfrm>
            <a:off x="1003567" y="4336348"/>
            <a:ext cx="4585324" cy="24006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894" algn="just"/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Гражданство и регистрация  –</a:t>
            </a:r>
          </a:p>
          <a:p>
            <a:pPr marL="88894" algn="just"/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РФ, постоянная регистрация, или фактическое место жительства, или постоянное место работы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субъекте РФ, в котором расположено подразделение Банка</a:t>
            </a:r>
          </a:p>
          <a:p>
            <a:pPr marL="88894" algn="just"/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</a:t>
            </a:r>
          </a:p>
          <a:p>
            <a:pPr marL="88894" algn="just"/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Возраст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– от 21 до 65 лет</a:t>
            </a:r>
          </a:p>
          <a:p>
            <a:pPr marL="88894" algn="just"/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88894" algn="just"/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Общий трудовой стаж </a:t>
            </a:r>
          </a:p>
          <a:p>
            <a:pPr marL="88894" algn="just"/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найму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 менее 1 года, стаж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последнем месте работы не менее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месяцев</a:t>
            </a:r>
          </a:p>
          <a:p>
            <a:pPr marL="88894" algn="just"/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88894" algn="just"/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Урегулированные взаимоотношения с призывными 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органами до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27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лет</a:t>
            </a:r>
          </a:p>
        </p:txBody>
      </p:sp>
      <p:sp>
        <p:nvSpPr>
          <p:cNvPr id="9" name="object 8"/>
          <p:cNvSpPr txBox="1"/>
          <p:nvPr/>
        </p:nvSpPr>
        <p:spPr>
          <a:xfrm>
            <a:off x="6124698" y="3016250"/>
            <a:ext cx="3942760" cy="1677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12700">
              <a:tabLst>
                <a:tab pos="1740535" algn="l"/>
              </a:tabLst>
              <a:defRPr sz="1200" spc="-25">
                <a:solidFill>
                  <a:srgbClr val="002060"/>
                </a:solidFill>
                <a:latin typeface="Arial Narrow" panose="020B0606020202030204" pitchFamily="34" charset="0"/>
                <a:cs typeface="Calibri"/>
              </a:defRPr>
            </a:lvl1pPr>
          </a:lstStyle>
          <a:p>
            <a:pPr marL="266065" indent="-171439" defTabSz="1009341">
              <a:spcAft>
                <a:spcPts val="1500"/>
              </a:spcAft>
              <a:buClr>
                <a:srgbClr val="EA5614"/>
              </a:buClr>
              <a:buFont typeface="Wingdings" panose="05000000000000000000" pitchFamily="2" charset="2"/>
              <a:buChar char="§"/>
              <a:tabLst>
                <a:tab pos="1921253" algn="l"/>
              </a:tabLst>
            </a:pPr>
            <a:r>
              <a:rPr lang="ru-RU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Паспорт РФ</a:t>
            </a:r>
            <a:r>
              <a:rPr lang="ru-RU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паспорт иностранного  </a:t>
            </a: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гражданина (для  </a:t>
            </a:r>
            <a:r>
              <a:rPr lang="ru-RU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созаемщиков</a:t>
            </a:r>
            <a:r>
              <a:rPr lang="ru-RU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</a:p>
          <a:p>
            <a:pPr marL="266065" indent="-171439" defTabSz="1009341">
              <a:spcAft>
                <a:spcPts val="1500"/>
              </a:spcAft>
              <a:buClr>
                <a:srgbClr val="EA5614"/>
              </a:buClr>
              <a:buFont typeface="Wingdings" panose="05000000000000000000" pitchFamily="2" charset="2"/>
              <a:buChar char="§"/>
              <a:tabLst>
                <a:tab pos="1921253" algn="l"/>
              </a:tabLst>
            </a:pPr>
            <a:r>
              <a:rPr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Документ</a:t>
            </a:r>
            <a:r>
              <a:rPr lang="ru-RU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п</a:t>
            </a:r>
            <a:r>
              <a:rPr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одтверждающий </a:t>
            </a:r>
            <a:r>
              <a:rPr lang="en-US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семейное</a:t>
            </a:r>
            <a:r>
              <a:rPr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положение</a:t>
            </a:r>
            <a:r>
              <a:rPr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</a:t>
            </a: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</a:t>
            </a:r>
            <a:r>
              <a:rPr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свидетельство</a:t>
            </a:r>
            <a:r>
              <a:rPr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 </a:t>
            </a:r>
            <a:r>
              <a:rPr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заключении</a:t>
            </a:r>
            <a:r>
              <a:rPr lang="ru-RU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/</a:t>
            </a:r>
            <a:r>
              <a:rPr lang="ru-RU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расторжении</a:t>
            </a:r>
            <a:r>
              <a:rPr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брака</a:t>
            </a:r>
            <a:r>
              <a:rPr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  <a:endParaRPr lang="ru-RU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66065" indent="-171439" defTabSz="1009341">
              <a:spcAft>
                <a:spcPts val="1500"/>
              </a:spcAft>
              <a:buClr>
                <a:srgbClr val="EA5614"/>
              </a:buClr>
              <a:buFont typeface="Wingdings" panose="05000000000000000000" pitchFamily="2" charset="2"/>
              <a:buChar char="§"/>
              <a:tabLst>
                <a:tab pos="1921253" algn="l"/>
              </a:tabLst>
            </a:pPr>
            <a:r>
              <a:rPr lang="ru-RU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Свидетельства о рождении детей</a:t>
            </a:r>
            <a:endParaRPr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26"/>
          <p:cNvSpPr txBox="1">
            <a:spLocks/>
          </p:cNvSpPr>
          <p:nvPr/>
        </p:nvSpPr>
        <p:spPr>
          <a:xfrm>
            <a:off x="612775" y="3922632"/>
            <a:ext cx="2920384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>
              <a:defRPr sz="2050" b="1" i="0">
                <a:solidFill>
                  <a:srgbClr val="0D4BA0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marL="14019" marR="5608" defTabSz="1009341"/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Требования к клиентам</a:t>
            </a:r>
            <a:endParaRPr lang="en-US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26"/>
          <p:cNvSpPr txBox="1">
            <a:spLocks/>
          </p:cNvSpPr>
          <p:nvPr/>
        </p:nvSpPr>
        <p:spPr>
          <a:xfrm>
            <a:off x="7356336" y="2360965"/>
            <a:ext cx="1315194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>
              <a:defRPr sz="2050" b="1" i="0">
                <a:solidFill>
                  <a:srgbClr val="0D4BA0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marL="14019" marR="5608" defTabSz="1009341"/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Документы</a:t>
            </a:r>
            <a:endParaRPr lang="en-US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45" y="4217815"/>
            <a:ext cx="518230" cy="51823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45" y="5073650"/>
            <a:ext cx="518230" cy="51823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45" y="5464175"/>
            <a:ext cx="518230" cy="51823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45" y="6231820"/>
            <a:ext cx="518230" cy="518230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7638267" y="1492250"/>
            <a:ext cx="710247" cy="723900"/>
            <a:chOff x="10929502" y="930625"/>
            <a:chExt cx="710247" cy="723900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9502" y="930625"/>
              <a:ext cx="704149" cy="704149"/>
            </a:xfrm>
            <a:prstGeom prst="rect">
              <a:avLst/>
            </a:prstGeom>
          </p:spPr>
        </p:pic>
        <p:sp>
          <p:nvSpPr>
            <p:cNvPr id="18" name="Овал 17"/>
            <p:cNvSpPr/>
            <p:nvPr/>
          </p:nvSpPr>
          <p:spPr>
            <a:xfrm>
              <a:off x="10935600" y="950376"/>
              <a:ext cx="704149" cy="704149"/>
            </a:xfrm>
            <a:prstGeom prst="ellipse">
              <a:avLst/>
            </a:prstGeom>
            <a:noFill/>
            <a:ln w="19050">
              <a:solidFill>
                <a:srgbClr val="EA56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641351" y="1339850"/>
            <a:ext cx="5076824" cy="1973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ru-RU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57188" indent="-357188" algn="just">
              <a:lnSpc>
                <a:spcPct val="130000"/>
              </a:lnSpc>
              <a:spcAft>
                <a:spcPts val="1000"/>
              </a:spcAft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Рождение / усыновление ребенка, с 01.01.2018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31.12.2022 г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57188" indent="-357188" algn="just">
              <a:lnSpc>
                <a:spcPct val="130000"/>
              </a:lnSpc>
              <a:spcAft>
                <a:spcPts val="1000"/>
              </a:spcAft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Рожденные дети являются гражданами Российской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Федерации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57188" indent="-357188" algn="just">
              <a:lnSpc>
                <a:spcPct val="130000"/>
              </a:lnSpc>
              <a:spcAft>
                <a:spcPts val="1000"/>
              </a:spcAft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Право на получение кредита возникает как у матери, так и у отца второго и (или) последующих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детей 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70" y="2719774"/>
            <a:ext cx="518230" cy="5182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70" y="2083372"/>
            <a:ext cx="518230" cy="51823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70" y="1488942"/>
            <a:ext cx="518230" cy="518230"/>
          </a:xfrm>
          <a:prstGeom prst="rect">
            <a:avLst/>
          </a:prstGeom>
        </p:spPr>
      </p:pic>
      <p:sp>
        <p:nvSpPr>
          <p:cNvPr id="23" name="object 26"/>
          <p:cNvSpPr txBox="1">
            <a:spLocks/>
          </p:cNvSpPr>
          <p:nvPr/>
        </p:nvSpPr>
        <p:spPr>
          <a:xfrm>
            <a:off x="603249" y="996950"/>
            <a:ext cx="5114925" cy="43088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>
              <a:defRPr sz="2050" b="1" i="0">
                <a:solidFill>
                  <a:srgbClr val="0D4BA0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marL="14019" marR="5608" defTabSz="1009341"/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Воспользоваться программой льготного кредитования могут семьи </a:t>
            </a:r>
            <a:endParaRPr lang="en-US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861" y="115709"/>
            <a:ext cx="2019239" cy="56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03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29538" y="679451"/>
            <a:ext cx="94415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47713" y="273050"/>
            <a:ext cx="6790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2B2C8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Семейная ипотека</a:t>
            </a:r>
            <a:r>
              <a:rPr lang="en-US" sz="1400" b="1" dirty="0" smtClean="0">
                <a:solidFill>
                  <a:srgbClr val="2B2C8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r>
              <a:rPr lang="ru-RU" sz="1400" b="1" dirty="0">
                <a:solidFill>
                  <a:srgbClr val="2B2C8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Рефинансирование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77980" y="2452001"/>
            <a:ext cx="1819123" cy="122501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33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333276"/>
              </p:ext>
            </p:extLst>
          </p:nvPr>
        </p:nvGraphicFramePr>
        <p:xfrm>
          <a:off x="629538" y="4387850"/>
          <a:ext cx="9441561" cy="2432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8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1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67731968"/>
                    </a:ext>
                  </a:extLst>
                </a:gridCol>
                <a:gridCol w="25907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0891">
                <a:tc>
                  <a:txBody>
                    <a:bodyPr/>
                    <a:lstStyle/>
                    <a:p>
                      <a:pPr marL="0" algn="ctr">
                        <a:buNone/>
                      </a:pPr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Gilroy" panose="000005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Сумма кредита</a:t>
                      </a:r>
                      <a:endParaRPr lang="ru-RU" sz="1100" b="0" dirty="0">
                        <a:solidFill>
                          <a:schemeClr val="bg1"/>
                        </a:solidFill>
                        <a:latin typeface="Gilroy" panose="00000500000000000000" pitchFamily="50" charset="-52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7428" marR="67428" marT="33714" marB="33714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C8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buNone/>
                      </a:pPr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Gilroy" panose="000005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Ставка</a:t>
                      </a:r>
                    </a:p>
                  </a:txBody>
                  <a:tcPr marL="67428" marR="67428" marT="33714" marB="33714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C8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buNone/>
                      </a:pPr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Gilroy" panose="000005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Размер ежемесячного</a:t>
                      </a:r>
                      <a:r>
                        <a:rPr lang="ru-RU" sz="1100" b="0" baseline="0" dirty="0" smtClean="0">
                          <a:solidFill>
                            <a:schemeClr val="bg1"/>
                          </a:solidFill>
                          <a:latin typeface="Gilroy" panose="000005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платежа, руб.</a:t>
                      </a:r>
                      <a:endParaRPr lang="ru-RU" sz="1100" b="0" dirty="0">
                        <a:solidFill>
                          <a:schemeClr val="bg1"/>
                        </a:solidFill>
                        <a:latin typeface="Gilroy" panose="00000500000000000000" pitchFamily="50" charset="-52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7428" marR="67428" marT="33714" marB="33714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C8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buNone/>
                      </a:pPr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Gilroy" panose="000005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Общая сумма выплат</a:t>
                      </a:r>
                      <a:endParaRPr lang="ru-RU" sz="1100" b="0" dirty="0">
                        <a:solidFill>
                          <a:schemeClr val="bg1"/>
                        </a:solidFill>
                        <a:latin typeface="Gilroy" panose="00000500000000000000" pitchFamily="50" charset="-52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7428" marR="67428" marT="33714" marB="33714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C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612">
                <a:tc>
                  <a:txBody>
                    <a:bodyPr/>
                    <a:lstStyle/>
                    <a:p>
                      <a:pPr marL="285750" marR="0" indent="-285750" algn="ctr" defTabSz="44958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Gilroy" panose="000005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7 500 000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Gilroy" panose="00000500000000000000" pitchFamily="50" charset="-52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7428" marR="67428" marT="33714" marB="33714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44958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Gilroy" panose="000005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4,29%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44958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rgbClr val="EA5614"/>
                          </a:solidFill>
                          <a:latin typeface="Gilroy" panose="000005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56 798 р.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44958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rgbClr val="EA5614"/>
                          </a:solidFill>
                          <a:latin typeface="Gilroy" panose="000005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10 194 025 р.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824">
                <a:tc>
                  <a:txBody>
                    <a:bodyPr/>
                    <a:lstStyle/>
                    <a:p>
                      <a:pPr marL="285750" marR="0" indent="-285750" algn="ctr" defTabSz="44958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Gilroy" panose="000005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7 500 000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Gilroy" panose="00000500000000000000" pitchFamily="50" charset="-52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7428" marR="67428" marT="33714" marB="33714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44958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Gilroy" panose="000005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44958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Gilroy" panose="000005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80 790 р.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44958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Gilroy" panose="000005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14 522 225 р.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824">
                <a:tc gridSpan="2">
                  <a:txBody>
                    <a:bodyPr/>
                    <a:lstStyle/>
                    <a:p>
                      <a:pPr marL="285750" marR="0" indent="-285750" algn="ctr" defTabSz="44958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EA5614"/>
                          </a:solidFill>
                          <a:latin typeface="Gilroy" panose="000005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Экономия:</a:t>
                      </a:r>
                      <a:endParaRPr lang="ru-RU" sz="1200" b="1" i="0" u="none" strike="noStrike" dirty="0">
                        <a:solidFill>
                          <a:srgbClr val="EA5614"/>
                        </a:solidFill>
                        <a:latin typeface="Gilroy" panose="00000500000000000000" pitchFamily="50" charset="-52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7428" marR="67428" marT="33714" marB="33714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marR="0" indent="-285750" algn="ctr" defTabSz="44958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i="0" u="none" strike="noStrike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44958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Gilroy" panose="000005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23 992 р.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44958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Gilroy" panose="000005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4 328 200 р.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174854"/>
              </p:ext>
            </p:extLst>
          </p:nvPr>
        </p:nvGraphicFramePr>
        <p:xfrm>
          <a:off x="632713" y="1573854"/>
          <a:ext cx="9438386" cy="2432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7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67731968"/>
                    </a:ext>
                  </a:extLst>
                </a:gridCol>
                <a:gridCol w="25907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5532">
                <a:tc>
                  <a:txBody>
                    <a:bodyPr/>
                    <a:lstStyle/>
                    <a:p>
                      <a:pPr marL="0" algn="ctr">
                        <a:buNone/>
                      </a:pPr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Gilroy" panose="000005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Сумма кредита</a:t>
                      </a:r>
                      <a:endParaRPr lang="ru-RU" sz="1100" b="0" dirty="0">
                        <a:solidFill>
                          <a:schemeClr val="bg1"/>
                        </a:solidFill>
                        <a:latin typeface="Gilroy" panose="00000500000000000000" pitchFamily="50" charset="-52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7428" marR="67428" marT="33714" marB="33714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C8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buNone/>
                      </a:pPr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Gilroy" panose="000005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Ставка</a:t>
                      </a:r>
                    </a:p>
                  </a:txBody>
                  <a:tcPr marL="67428" marR="67428" marT="33714" marB="33714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C8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buNone/>
                      </a:pPr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Gilroy" panose="000005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Размер ежемесячного</a:t>
                      </a:r>
                      <a:r>
                        <a:rPr lang="ru-RU" sz="1100" b="0" baseline="0" dirty="0" smtClean="0">
                          <a:solidFill>
                            <a:schemeClr val="bg1"/>
                          </a:solidFill>
                          <a:latin typeface="Gilroy" panose="000005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платежа, руб.</a:t>
                      </a:r>
                      <a:endParaRPr lang="ru-RU" sz="1100" b="0" dirty="0">
                        <a:solidFill>
                          <a:schemeClr val="bg1"/>
                        </a:solidFill>
                        <a:latin typeface="Gilroy" panose="00000500000000000000" pitchFamily="50" charset="-52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7428" marR="67428" marT="33714" marB="33714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C8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buNone/>
                      </a:pPr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Gilroy" panose="000005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Общая сумма выплат</a:t>
                      </a:r>
                      <a:endParaRPr lang="ru-RU" sz="1100" b="0" dirty="0">
                        <a:solidFill>
                          <a:schemeClr val="bg1"/>
                        </a:solidFill>
                        <a:latin typeface="Gilroy" panose="00000500000000000000" pitchFamily="50" charset="-52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7428" marR="67428" marT="33714" marB="33714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C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714">
                <a:tc>
                  <a:txBody>
                    <a:bodyPr/>
                    <a:lstStyle/>
                    <a:p>
                      <a:pPr marL="285750" marR="0" indent="-285750" algn="ctr" defTabSz="44958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Gilroy" panose="000005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3 500 000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Gilroy" panose="00000500000000000000" pitchFamily="50" charset="-52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7428" marR="67428" marT="33714" marB="33714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44958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Gilroy" panose="000005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4,29%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44958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rgbClr val="EA5614"/>
                          </a:solidFill>
                          <a:latin typeface="Gilroy" panose="000005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26 560 р.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44958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rgbClr val="EA5614"/>
                          </a:solidFill>
                          <a:latin typeface="Gilroy" panose="000005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4 757 212 р.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422">
                <a:tc>
                  <a:txBody>
                    <a:bodyPr/>
                    <a:lstStyle/>
                    <a:p>
                      <a:pPr marL="285750" marR="0" indent="-285750" algn="ctr" defTabSz="44958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Gilroy" panose="000005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3 500 000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Gilroy" panose="00000500000000000000" pitchFamily="50" charset="-52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7428" marR="67428" marT="33714" marB="33714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44958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Gilroy" panose="000005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44958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Gilroy" panose="000005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Gilroy" panose="000005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720 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Gilroy" panose="000005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р.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44958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Gilroy" panose="000005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6 777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Gilroy" panose="000005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038 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Gilroy" panose="000005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р.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1328">
                <a:tc gridSpan="2">
                  <a:txBody>
                    <a:bodyPr/>
                    <a:lstStyle/>
                    <a:p>
                      <a:pPr marL="285750" marR="0" indent="-285750" algn="ctr" defTabSz="44958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EA5614"/>
                          </a:solidFill>
                          <a:latin typeface="Gilroy" panose="000005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Экономия:</a:t>
                      </a:r>
                      <a:endParaRPr lang="ru-RU" sz="1200" b="1" i="0" u="none" strike="noStrike" dirty="0">
                        <a:solidFill>
                          <a:srgbClr val="EA5614"/>
                        </a:solidFill>
                        <a:latin typeface="Gilroy" panose="00000500000000000000" pitchFamily="50" charset="-52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7428" marR="67428" marT="33714" marB="33714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marR="0" indent="-285750" algn="ctr" defTabSz="44958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i="0" u="none" strike="noStrike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44958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Gilroy" panose="000005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11 160 р.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44958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Gilroy" panose="000005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2 019 826 р.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38188" y="958850"/>
            <a:ext cx="7856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kern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Выгоды рефинансирования по программе «Семейная ипотека»</a:t>
            </a:r>
          </a:p>
          <a:p>
            <a:endParaRPr lang="ru-RU" sz="1400" b="1" kern="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00" y="115709"/>
            <a:ext cx="2019239" cy="56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95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/>
        </p:nvCxnSpPr>
        <p:spPr>
          <a:xfrm>
            <a:off x="696974" y="654050"/>
            <a:ext cx="9372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83697" y="196850"/>
            <a:ext cx="6790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2B2C84"/>
                </a:solidFill>
                <a:latin typeface="Gilroy SemiBold" panose="000007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Ипотека с государственной поддержкой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520" y="-3175"/>
            <a:ext cx="2929424" cy="797591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3300136" y="3932335"/>
            <a:ext cx="2347237" cy="1455643"/>
          </a:xfrm>
          <a:prstGeom prst="rect">
            <a:avLst/>
          </a:prstGeom>
          <a:solidFill>
            <a:srgbClr val="E6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71" b="1" dirty="0">
              <a:solidFill>
                <a:schemeClr val="tx1">
                  <a:lumMod val="85000"/>
                  <a:lumOff val="15000"/>
                </a:schemeClr>
              </a:solidFill>
              <a:latin typeface="Gilroy Light" panose="000004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10986" y="3927168"/>
            <a:ext cx="2347237" cy="1455643"/>
          </a:xfrm>
          <a:prstGeom prst="rect">
            <a:avLst/>
          </a:prstGeom>
          <a:solidFill>
            <a:srgbClr val="E6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71" b="1" dirty="0">
              <a:solidFill>
                <a:schemeClr val="tx1">
                  <a:lumMod val="85000"/>
                  <a:lumOff val="15000"/>
                </a:schemeClr>
              </a:solidFill>
              <a:latin typeface="Gilroy Light" panose="000004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89302" y="2263259"/>
            <a:ext cx="2347237" cy="1455643"/>
          </a:xfrm>
          <a:prstGeom prst="rect">
            <a:avLst/>
          </a:prstGeom>
          <a:solidFill>
            <a:srgbClr val="E6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71" b="1" dirty="0">
              <a:solidFill>
                <a:schemeClr val="tx1">
                  <a:lumMod val="85000"/>
                  <a:lumOff val="15000"/>
                </a:schemeClr>
              </a:solidFill>
              <a:latin typeface="Gilroy Light" panose="000004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13883" y="4011130"/>
            <a:ext cx="1905059" cy="12022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639"/>
            <a:r>
              <a:rPr lang="ru-RU" sz="4000" b="1" dirty="0" smtClean="0">
                <a:solidFill>
                  <a:srgbClr val="2A238B"/>
                </a:solidFill>
                <a:latin typeface="Gilroy SemiBold" panose="000007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15%</a:t>
            </a:r>
            <a:endParaRPr lang="ru-RU" sz="4000" b="1" dirty="0">
              <a:solidFill>
                <a:srgbClr val="2A238B"/>
              </a:solidFill>
              <a:latin typeface="Gilroy SemiBold" panose="00000700000000000000" pitchFamily="50" charset="-52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 defTabSz="829639"/>
            <a:r>
              <a:rPr lang="ru-RU" sz="1050" b="1" dirty="0">
                <a:solidFill>
                  <a:prstClr val="black">
                    <a:lumMod val="85000"/>
                    <a:lumOff val="15000"/>
                  </a:prstClr>
                </a:solidFill>
                <a:latin typeface="Gilroy Light" panose="000004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Первоначальный взнос – от </a:t>
            </a:r>
            <a:r>
              <a:rPr lang="ru-RU" sz="105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Gilroy Light" panose="000004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15%</a:t>
            </a:r>
            <a:endParaRPr lang="ru-RU" sz="1050" b="1" dirty="0">
              <a:solidFill>
                <a:prstClr val="black">
                  <a:lumMod val="85000"/>
                  <a:lumOff val="15000"/>
                </a:prstClr>
              </a:solidFill>
              <a:latin typeface="Gilroy Light" panose="00000400000000000000" pitchFamily="50" charset="-52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501808" y="2533477"/>
            <a:ext cx="1922224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9639"/>
            <a:r>
              <a:rPr lang="ru-RU" sz="4000" b="1" dirty="0" smtClean="0">
                <a:solidFill>
                  <a:srgbClr val="2A238B"/>
                </a:solidFill>
                <a:latin typeface="Gilroy SemiBold" panose="000007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30 </a:t>
            </a:r>
            <a:r>
              <a:rPr lang="ru-RU" sz="4000" b="1" dirty="0">
                <a:solidFill>
                  <a:srgbClr val="2A238B"/>
                </a:solidFill>
                <a:latin typeface="Gilroy SemiBold" panose="000007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лет </a:t>
            </a:r>
          </a:p>
          <a:p>
            <a:pPr algn="ctr" defTabSz="829639"/>
            <a:r>
              <a:rPr lang="ru-RU" sz="1050" b="1" dirty="0">
                <a:solidFill>
                  <a:prstClr val="black">
                    <a:lumMod val="85000"/>
                    <a:lumOff val="15000"/>
                  </a:prstClr>
                </a:solidFill>
                <a:latin typeface="Gilroy Light" panose="000004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Максимальный срок кредитования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981487" y="4080533"/>
            <a:ext cx="1905059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9639"/>
            <a:r>
              <a:rPr lang="ru-RU" sz="4400" b="1" dirty="0">
                <a:solidFill>
                  <a:srgbClr val="2A238B"/>
                </a:solidFill>
                <a:latin typeface="Gilroy SemiBold" panose="000007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3</a:t>
            </a:r>
            <a:r>
              <a:rPr lang="ru-RU" sz="4400" b="1" dirty="0" smtClean="0">
                <a:solidFill>
                  <a:srgbClr val="2A238B"/>
                </a:solidFill>
                <a:latin typeface="Gilroy SemiBold" panose="000007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2A238B"/>
                </a:solidFill>
                <a:latin typeface="Gilroy SemiBold" panose="000007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млн</a:t>
            </a:r>
            <a:r>
              <a:rPr lang="ru-RU" sz="4400" b="1" dirty="0">
                <a:solidFill>
                  <a:srgbClr val="2A238B"/>
                </a:solidFill>
                <a:latin typeface="Gilroy SemiBold" panose="000007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algn="ctr" defTabSz="829639"/>
            <a:r>
              <a:rPr lang="ru-RU" sz="1050" b="1" dirty="0">
                <a:solidFill>
                  <a:prstClr val="black">
                    <a:lumMod val="85000"/>
                    <a:lumOff val="15000"/>
                  </a:prstClr>
                </a:solidFill>
                <a:latin typeface="Gilroy Light" panose="000004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Максимальный размер </a:t>
            </a:r>
            <a:r>
              <a:rPr lang="ru-RU" sz="105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Gilroy Light" panose="000004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кредита</a:t>
            </a:r>
            <a:endParaRPr lang="ru-RU" sz="1089" b="1" dirty="0">
              <a:solidFill>
                <a:prstClr val="black">
                  <a:lumMod val="85000"/>
                  <a:lumOff val="15000"/>
                </a:prstClr>
              </a:solidFill>
              <a:latin typeface="Gilroy Light" panose="00000400000000000000" pitchFamily="50" charset="-52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bject 27"/>
          <p:cNvSpPr txBox="1"/>
          <p:nvPr/>
        </p:nvSpPr>
        <p:spPr>
          <a:xfrm>
            <a:off x="706590" y="1003112"/>
            <a:ext cx="4868709" cy="9566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6" marR="4610" indent="-11526" defTabSz="829639">
              <a:spcAft>
                <a:spcPts val="454"/>
              </a:spcAft>
            </a:pPr>
            <a:r>
              <a:rPr lang="ru-RU" sz="1600" b="1" dirty="0">
                <a:latin typeface="Gilroy SemiBold" panose="000007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Госпрограмма 2020</a:t>
            </a:r>
            <a:endParaRPr lang="en-US" sz="1600" dirty="0">
              <a:latin typeface="Gilroy SemiBold" panose="00000700000000000000" pitchFamily="50" charset="-52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1526" marR="4610" indent="-11526" defTabSz="829639">
              <a:spcAft>
                <a:spcPts val="454"/>
              </a:spcAft>
            </a:pPr>
            <a:r>
              <a:rPr lang="ru-RU" sz="1400" dirty="0">
                <a:latin typeface="Gilroy Light" panose="000004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Приобретение квартиры в строящемся доме </a:t>
            </a:r>
            <a:br>
              <a:rPr lang="ru-RU" sz="1400" dirty="0">
                <a:latin typeface="Gilroy Light" panose="000004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Gilroy Light" panose="000004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на лучших условиях с государственным </a:t>
            </a:r>
            <a:br>
              <a:rPr lang="ru-RU" sz="1400" dirty="0">
                <a:latin typeface="Gilroy Light" panose="000004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Gilroy Light" panose="000004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субсидированием ипотеки</a:t>
            </a:r>
            <a:endParaRPr lang="en-US" sz="1400" dirty="0">
              <a:latin typeface="Gilroy Light" panose="00000400000000000000" pitchFamily="50" charset="-52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06591" y="2254486"/>
            <a:ext cx="2347237" cy="1455643"/>
          </a:xfrm>
          <a:prstGeom prst="rect">
            <a:avLst/>
          </a:prstGeom>
          <a:solidFill>
            <a:srgbClr val="E6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2A238B"/>
                </a:solidFill>
                <a:latin typeface="Gilroy SemiBold" panose="000007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5,85%</a:t>
            </a:r>
            <a:endParaRPr lang="ru-RU" sz="4000" b="1" dirty="0">
              <a:solidFill>
                <a:srgbClr val="2A238B"/>
              </a:solidFill>
              <a:latin typeface="Gilroy SemiBold" panose="00000700000000000000" pitchFamily="50" charset="-52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lroy Light" panose="000004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Ставка *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4"/>
          <a:srcRect l="47198" t="1281" r="27815" b="113"/>
          <a:stretch/>
        </p:blipFill>
        <p:spPr>
          <a:xfrm>
            <a:off x="5956301" y="1035050"/>
            <a:ext cx="4114800" cy="58674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29167" y="5578653"/>
            <a:ext cx="19992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10"/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roy Light" panose="000004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* Срок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Gilroy Light" panose="000004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действия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roy Light" panose="000004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до 01.07.2022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latin typeface="Gilroy Light" panose="00000400000000000000" pitchFamily="50" charset="-52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14364" y="6413640"/>
            <a:ext cx="48468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9639"/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Gilroy Light" panose="000004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Условия кредитования действительны по состоянию на </a:t>
            </a:r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roy Light" panose="000004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15.07.2021</a:t>
            </a:r>
            <a:endParaRPr lang="ru-RU" sz="900" dirty="0">
              <a:solidFill>
                <a:schemeClr val="tx1">
                  <a:lumMod val="65000"/>
                  <a:lumOff val="35000"/>
                </a:schemeClr>
              </a:solidFill>
              <a:latin typeface="Gilroy Light" panose="00000400000000000000" pitchFamily="50" charset="-52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defTabSz="829639"/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Gilroy Light" panose="000004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Условия по программам ипотечного кредитования по ссылке </a:t>
            </a:r>
          </a:p>
          <a:p>
            <a:pPr defTabSz="829639"/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Gilroy Light" panose="00000400000000000000" pitchFamily="50" charset="-52"/>
                <a:ea typeface="Verdana" panose="020B0604030504040204" pitchFamily="34" charset="0"/>
                <a:cs typeface="Arial" panose="020B0604020202020204" pitchFamily="34" charset="0"/>
                <a:hlinkClick r:id="rId5"/>
              </a:rPr>
              <a:t>https://www.psbank.ru/Personal/Mortgage</a:t>
            </a:r>
            <a:endParaRPr lang="ru-RU" sz="900" dirty="0">
              <a:solidFill>
                <a:schemeClr val="tx1">
                  <a:lumMod val="65000"/>
                  <a:lumOff val="35000"/>
                </a:schemeClr>
              </a:solidFill>
              <a:latin typeface="Gilroy Light" panose="00000400000000000000" pitchFamily="50" charset="-52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defTabSz="829639"/>
            <a:endParaRPr lang="ru-RU" sz="900" dirty="0">
              <a:latin typeface="Gilroy Light" panose="00000400000000000000" pitchFamily="50" charset="-52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34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/>
          <p:cNvCxnSpPr/>
          <p:nvPr/>
        </p:nvCxnSpPr>
        <p:spPr>
          <a:xfrm>
            <a:off x="696974" y="654050"/>
            <a:ext cx="9372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83697" y="196850"/>
            <a:ext cx="6790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2B2C84"/>
                </a:solidFill>
                <a:latin typeface="Gilroy SemiBold" panose="000007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Военная ипотека от ПСБ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520" y="-3175"/>
            <a:ext cx="2929424" cy="797591"/>
          </a:xfrm>
          <a:prstGeom prst="rect">
            <a:avLst/>
          </a:prstGeom>
        </p:spPr>
      </p:pic>
      <p:sp>
        <p:nvSpPr>
          <p:cNvPr id="23" name="object 27"/>
          <p:cNvSpPr txBox="1"/>
          <p:nvPr/>
        </p:nvSpPr>
        <p:spPr>
          <a:xfrm>
            <a:off x="713328" y="1090917"/>
            <a:ext cx="4351337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6" marR="4610" indent="-11526" defTabSz="829639">
              <a:spcAft>
                <a:spcPts val="454"/>
              </a:spcAft>
            </a:pPr>
            <a:r>
              <a:rPr lang="ru-RU" sz="1600" b="1" dirty="0">
                <a:latin typeface="Gilroy SemiBold" panose="000007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Приобретение квартиры на первичном </a:t>
            </a:r>
            <a:br>
              <a:rPr lang="ru-RU" sz="1600" b="1" dirty="0">
                <a:latin typeface="Gilroy SemiBold" panose="000007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600" b="1" dirty="0">
                <a:latin typeface="Gilroy SemiBold" panose="000007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и вторичном рынке </a:t>
            </a:r>
            <a:r>
              <a:rPr lang="ru-RU" sz="1600" b="1" dirty="0">
                <a:solidFill>
                  <a:srgbClr val="EA5614"/>
                </a:solidFill>
                <a:latin typeface="Gilroy SemiBold" panose="000007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на лучших условиях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17723" y="3850732"/>
            <a:ext cx="4940517" cy="1455643"/>
          </a:xfrm>
          <a:prstGeom prst="rect">
            <a:avLst/>
          </a:prstGeom>
          <a:solidFill>
            <a:srgbClr val="E6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71" b="1" dirty="0">
              <a:solidFill>
                <a:schemeClr val="tx1">
                  <a:lumMod val="85000"/>
                  <a:lumOff val="15000"/>
                </a:schemeClr>
              </a:solidFill>
              <a:latin typeface="Gilroy Light" panose="000004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296039" y="2186823"/>
            <a:ext cx="2358071" cy="1455643"/>
          </a:xfrm>
          <a:prstGeom prst="rect">
            <a:avLst/>
          </a:prstGeom>
          <a:solidFill>
            <a:srgbClr val="E6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71" b="1" dirty="0">
              <a:solidFill>
                <a:schemeClr val="tx1">
                  <a:lumMod val="85000"/>
                  <a:lumOff val="15000"/>
                </a:schemeClr>
              </a:solidFill>
              <a:latin typeface="Gilroy Light" panose="000004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519418" y="2519629"/>
            <a:ext cx="1922224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9639"/>
            <a:r>
              <a:rPr lang="ru-RU" sz="4000" b="1" dirty="0">
                <a:solidFill>
                  <a:srgbClr val="2A238B"/>
                </a:solidFill>
                <a:latin typeface="Gilroy SemiBold" panose="000007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20%</a:t>
            </a:r>
          </a:p>
          <a:p>
            <a:pPr algn="ctr" defTabSz="829639"/>
            <a:r>
              <a:rPr lang="ru-RU" sz="1050" b="1" dirty="0">
                <a:solidFill>
                  <a:prstClr val="black">
                    <a:lumMod val="85000"/>
                    <a:lumOff val="15000"/>
                  </a:prstClr>
                </a:solidFill>
                <a:latin typeface="Gilroy Light" panose="000004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Первоначальный взнос – от 20%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235871" y="4112992"/>
            <a:ext cx="4117566" cy="931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9639"/>
            <a:r>
              <a:rPr lang="ru-RU" sz="4000" b="1" dirty="0" smtClean="0">
                <a:solidFill>
                  <a:srgbClr val="2A238B"/>
                </a:solidFill>
                <a:latin typeface="Gilroy SemiBold" panose="000007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3,</a:t>
            </a:r>
            <a:r>
              <a:rPr lang="ru-RU" sz="4000" b="1" dirty="0">
                <a:solidFill>
                  <a:srgbClr val="2A238B"/>
                </a:solidFill>
                <a:latin typeface="Gilroy SemiBold" panose="000007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6</a:t>
            </a:r>
            <a:r>
              <a:rPr lang="en-US" sz="4000" b="1" dirty="0" smtClean="0">
                <a:solidFill>
                  <a:srgbClr val="2A238B"/>
                </a:solidFill>
                <a:latin typeface="Gilroy SemiBold" panose="000007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65</a:t>
            </a:r>
            <a:r>
              <a:rPr lang="ru-RU" sz="2400" b="1" dirty="0" smtClean="0">
                <a:solidFill>
                  <a:srgbClr val="2A238B"/>
                </a:solidFill>
                <a:latin typeface="Gilroy SemiBold" panose="000007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2A238B"/>
                </a:solidFill>
                <a:latin typeface="Gilroy SemiBold" panose="000007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млн ₽</a:t>
            </a:r>
            <a:r>
              <a:rPr lang="ru-RU" sz="4400" b="1" dirty="0">
                <a:solidFill>
                  <a:srgbClr val="2A238B"/>
                </a:solidFill>
                <a:latin typeface="Gilroy SemiBold" panose="000007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algn="ctr" defTabSz="829639"/>
            <a:r>
              <a:rPr lang="ru-RU" sz="1050" b="1" dirty="0">
                <a:solidFill>
                  <a:prstClr val="black">
                    <a:lumMod val="85000"/>
                    <a:lumOff val="15000"/>
                  </a:prstClr>
                </a:solidFill>
                <a:latin typeface="Gilroy Light" panose="000004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Максимальный размер кредита</a:t>
            </a:r>
            <a:endParaRPr lang="ru-RU" sz="1089" b="1" dirty="0">
              <a:solidFill>
                <a:prstClr val="black">
                  <a:lumMod val="85000"/>
                  <a:lumOff val="15000"/>
                </a:prstClr>
              </a:solidFill>
              <a:latin typeface="Gilroy Light" panose="00000400000000000000" pitchFamily="50" charset="-52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13328" y="2178050"/>
            <a:ext cx="2358071" cy="1455643"/>
          </a:xfrm>
          <a:prstGeom prst="rect">
            <a:avLst/>
          </a:prstGeom>
          <a:solidFill>
            <a:srgbClr val="E6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2A238B"/>
                </a:solidFill>
                <a:latin typeface="Gilroy SemiBold" panose="000007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от</a:t>
            </a:r>
            <a:r>
              <a:rPr lang="ru-RU" sz="4000" b="1" dirty="0" smtClean="0">
                <a:solidFill>
                  <a:srgbClr val="2A238B"/>
                </a:solidFill>
                <a:latin typeface="Gilroy SemiBold" panose="000007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rgbClr val="2A238B"/>
                </a:solidFill>
                <a:latin typeface="Gilroy SemiBold" panose="000007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6,</a:t>
            </a:r>
            <a:r>
              <a:rPr lang="ru-RU" sz="4000" b="1" dirty="0" smtClean="0">
                <a:solidFill>
                  <a:srgbClr val="2A238B"/>
                </a:solidFill>
                <a:latin typeface="Gilroy SemiBold" panose="000007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6%</a:t>
            </a:r>
            <a:endParaRPr lang="ru-RU" sz="4000" b="1" dirty="0">
              <a:solidFill>
                <a:srgbClr val="2A238B"/>
              </a:solidFill>
              <a:latin typeface="Gilroy SemiBold" panose="00000700000000000000" pitchFamily="50" charset="-52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roy Light" panose="000004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Ставка*</a:t>
            </a:r>
            <a:endParaRPr lang="ru-RU" sz="1050" b="1" dirty="0">
              <a:solidFill>
                <a:schemeClr val="tx1">
                  <a:lumMod val="85000"/>
                  <a:lumOff val="15000"/>
                </a:schemeClr>
              </a:solidFill>
              <a:latin typeface="Gilroy Light" panose="00000400000000000000" pitchFamily="50" charset="-52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l="5575" r="4970"/>
          <a:stretch/>
        </p:blipFill>
        <p:spPr>
          <a:xfrm>
            <a:off x="5954774" y="1021930"/>
            <a:ext cx="4114800" cy="59436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37315" y="5743241"/>
            <a:ext cx="50328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roy Light" panose="000004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* Процентная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Gilroy Light" panose="000004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ставка </a:t>
            </a:r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roy Light" panose="000004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6,6%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Gilroy Light" panose="000004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годовых применяется для держателей зарплатных карт Банка, в иных случаях применяется процентная ставка </a:t>
            </a:r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roy Light" panose="000004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6,75%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Gilroy Light" panose="000004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годовых по программам «Рефинансирование. Военная ипотека», «Вторичный рынок. Военная ипотека», «Новостройка. Военная ипотека».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14364" y="6413640"/>
            <a:ext cx="48468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9639"/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Gilroy Light" panose="000004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Условия кредитования действительны по состоянию на </a:t>
            </a:r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roy Light" panose="000004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15.07.2021</a:t>
            </a:r>
            <a:endParaRPr lang="ru-RU" sz="900" dirty="0">
              <a:solidFill>
                <a:schemeClr val="tx1">
                  <a:lumMod val="65000"/>
                  <a:lumOff val="35000"/>
                </a:schemeClr>
              </a:solidFill>
              <a:latin typeface="Gilroy Light" panose="00000400000000000000" pitchFamily="50" charset="-52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defTabSz="829639"/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Gilroy Light" panose="000004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Условия по программам ипотечного кредитования по ссылке </a:t>
            </a:r>
          </a:p>
          <a:p>
            <a:pPr defTabSz="829639"/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Gilroy Light" panose="00000400000000000000" pitchFamily="50" charset="-52"/>
                <a:ea typeface="Verdana" panose="020B0604030504040204" pitchFamily="34" charset="0"/>
                <a:cs typeface="Arial" panose="020B0604020202020204" pitchFamily="34" charset="0"/>
                <a:hlinkClick r:id="rId4"/>
              </a:rPr>
              <a:t>https://www.psbank.ru/Personal/Mortgage</a:t>
            </a:r>
            <a:endParaRPr lang="ru-RU" sz="900" dirty="0">
              <a:solidFill>
                <a:schemeClr val="tx1">
                  <a:lumMod val="65000"/>
                  <a:lumOff val="35000"/>
                </a:schemeClr>
              </a:solidFill>
              <a:latin typeface="Gilroy Light" panose="00000400000000000000" pitchFamily="50" charset="-52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defTabSz="829639"/>
            <a:endParaRPr lang="ru-RU" sz="900" dirty="0">
              <a:latin typeface="Gilroy Light" panose="00000400000000000000" pitchFamily="50" charset="-52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64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>
            <a:off x="696974" y="654050"/>
            <a:ext cx="9372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83697" y="196850"/>
            <a:ext cx="6790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2B2C84"/>
                </a:solidFill>
                <a:latin typeface="Gilroy SemiBold" panose="00000700000000000000" pitchFamily="50" charset="-52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Военная ипотека от ПСБ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520" y="-3175"/>
            <a:ext cx="2929424" cy="797591"/>
          </a:xfrm>
          <a:prstGeom prst="rect">
            <a:avLst/>
          </a:prstGeom>
        </p:spPr>
      </p:pic>
      <p:sp>
        <p:nvSpPr>
          <p:cNvPr id="22" name="object 27"/>
          <p:cNvSpPr txBox="1"/>
          <p:nvPr/>
        </p:nvSpPr>
        <p:spPr>
          <a:xfrm>
            <a:off x="716833" y="1035050"/>
            <a:ext cx="4351337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6" marR="4610" indent="-11526" defTabSz="829639">
              <a:spcAft>
                <a:spcPts val="454"/>
              </a:spcAft>
            </a:pPr>
            <a:r>
              <a:rPr lang="ru-RU" sz="1600" b="1" dirty="0">
                <a:latin typeface="Gilroy SemiBold" panose="000007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Рефинансирование кредита по военной ипотеке </a:t>
            </a:r>
            <a:r>
              <a:rPr lang="ru-RU" sz="1600" b="1" dirty="0">
                <a:solidFill>
                  <a:srgbClr val="EA5614"/>
                </a:solidFill>
                <a:latin typeface="Gilroy SemiBold" panose="000007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на первичном и вторичном рынке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10986" y="3922660"/>
            <a:ext cx="4940517" cy="1455643"/>
          </a:xfrm>
          <a:prstGeom prst="rect">
            <a:avLst/>
          </a:prstGeom>
          <a:solidFill>
            <a:srgbClr val="E6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71" b="1" dirty="0">
              <a:solidFill>
                <a:schemeClr val="tx1">
                  <a:lumMod val="85000"/>
                  <a:lumOff val="15000"/>
                </a:schemeClr>
              </a:solidFill>
              <a:latin typeface="Gilroy Light" panose="000004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89302" y="2258751"/>
            <a:ext cx="2358071" cy="1455643"/>
          </a:xfrm>
          <a:prstGeom prst="rect">
            <a:avLst/>
          </a:prstGeom>
          <a:solidFill>
            <a:srgbClr val="E6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71" b="1" dirty="0">
              <a:solidFill>
                <a:schemeClr val="tx1">
                  <a:lumMod val="85000"/>
                  <a:lumOff val="15000"/>
                </a:schemeClr>
              </a:solidFill>
              <a:latin typeface="Gilroy Light" panose="000004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503155" y="2571100"/>
            <a:ext cx="1922224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9639"/>
            <a:r>
              <a:rPr lang="ru-RU" sz="4000" b="1" dirty="0" smtClean="0">
                <a:solidFill>
                  <a:srgbClr val="2A238B"/>
                </a:solidFill>
                <a:latin typeface="Gilroy SemiBold" panose="000007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50 лет</a:t>
            </a:r>
            <a:endParaRPr lang="ru-RU" sz="4000" b="1" dirty="0">
              <a:solidFill>
                <a:srgbClr val="2A238B"/>
              </a:solidFill>
              <a:latin typeface="Gilroy SemiBold" panose="00000700000000000000" pitchFamily="50" charset="-52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 defTabSz="829639"/>
            <a:r>
              <a:rPr lang="ru-RU" sz="1050" b="1" dirty="0">
                <a:solidFill>
                  <a:prstClr val="black">
                    <a:lumMod val="85000"/>
                    <a:lumOff val="15000"/>
                  </a:prstClr>
                </a:solidFill>
                <a:latin typeface="Gilroy Light" panose="000004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Возраст заемщика увеличен – 50 лет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229134" y="4184920"/>
            <a:ext cx="4117566" cy="931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9639"/>
            <a:r>
              <a:rPr lang="ru-RU" sz="4000" b="1" dirty="0" smtClean="0">
                <a:solidFill>
                  <a:srgbClr val="2A238B"/>
                </a:solidFill>
                <a:latin typeface="Gilroy SemiBold" panose="000007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3,620</a:t>
            </a:r>
            <a:r>
              <a:rPr lang="ru-RU" sz="2400" b="1" dirty="0" smtClean="0">
                <a:solidFill>
                  <a:srgbClr val="2A238B"/>
                </a:solidFill>
                <a:latin typeface="Gilroy SemiBold" panose="000007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2A238B"/>
                </a:solidFill>
                <a:latin typeface="Gilroy SemiBold" panose="000007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млн ₽</a:t>
            </a:r>
            <a:r>
              <a:rPr lang="ru-RU" sz="4400" b="1" dirty="0">
                <a:solidFill>
                  <a:srgbClr val="2A238B"/>
                </a:solidFill>
                <a:latin typeface="Gilroy SemiBold" panose="000007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algn="ctr" defTabSz="829639"/>
            <a:r>
              <a:rPr lang="ru-RU" sz="1050" b="1" dirty="0">
                <a:solidFill>
                  <a:prstClr val="black">
                    <a:lumMod val="85000"/>
                    <a:lumOff val="15000"/>
                  </a:prstClr>
                </a:solidFill>
                <a:latin typeface="Gilroy Light" panose="000004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Максимальный размер кредита</a:t>
            </a:r>
            <a:endParaRPr lang="ru-RU" sz="1089" b="1" dirty="0">
              <a:solidFill>
                <a:prstClr val="black">
                  <a:lumMod val="85000"/>
                  <a:lumOff val="15000"/>
                </a:prstClr>
              </a:solidFill>
              <a:latin typeface="Gilroy Light" panose="00000400000000000000" pitchFamily="50" charset="-52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06591" y="2249978"/>
            <a:ext cx="2358071" cy="1455643"/>
          </a:xfrm>
          <a:prstGeom prst="rect">
            <a:avLst/>
          </a:prstGeom>
          <a:solidFill>
            <a:srgbClr val="E6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2A238B"/>
                </a:solidFill>
                <a:latin typeface="Gilroy SemiBold" panose="000007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от</a:t>
            </a:r>
            <a:r>
              <a:rPr lang="ru-RU" sz="4000" b="1" dirty="0">
                <a:solidFill>
                  <a:srgbClr val="2A238B"/>
                </a:solidFill>
                <a:latin typeface="Gilroy SemiBold" panose="000007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smtClean="0">
                <a:solidFill>
                  <a:srgbClr val="2A238B"/>
                </a:solidFill>
                <a:latin typeface="Gilroy SemiBold" panose="000007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6,6%</a:t>
            </a:r>
            <a:endParaRPr lang="ru-RU" sz="4000" b="1" dirty="0">
              <a:solidFill>
                <a:srgbClr val="2A238B"/>
              </a:solidFill>
              <a:latin typeface="Gilroy SemiBold" panose="00000700000000000000" pitchFamily="50" charset="-52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roy Light" panose="000004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Ставка*</a:t>
            </a:r>
            <a:endParaRPr lang="ru-RU" sz="1050" b="1" dirty="0">
              <a:solidFill>
                <a:schemeClr val="tx1">
                  <a:lumMod val="85000"/>
                  <a:lumOff val="15000"/>
                </a:schemeClr>
              </a:solidFill>
              <a:latin typeface="Gilroy Light" panose="00000400000000000000" pitchFamily="50" charset="-52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/>
          <a:srcRect l="1686" r="7256"/>
          <a:stretch/>
        </p:blipFill>
        <p:spPr>
          <a:xfrm>
            <a:off x="5956299" y="1035050"/>
            <a:ext cx="4114801" cy="59436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37315" y="5743241"/>
            <a:ext cx="50328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roy Light" panose="000004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* Процентная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Gilroy Light" panose="000004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ставка </a:t>
            </a:r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roy Light" panose="000004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6,6%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Gilroy Light" panose="000004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годовых применяется для держателей зарплатных карт Банка, в иных случаях применяется процентная ставка </a:t>
            </a:r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roy Light" panose="000004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6,75%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Gilroy Light" panose="000004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годовых по программам «Рефинансирование. Военная ипотека», «Вторичный рынок. Военная ипотека», «Новостройка. Военная ипотека».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14364" y="6413640"/>
            <a:ext cx="48468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9639"/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Gilroy Light" panose="000004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Условия кредитования действительны по состоянию на </a:t>
            </a:r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roy Light" panose="000004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15.07.2021</a:t>
            </a:r>
            <a:endParaRPr lang="ru-RU" sz="900" dirty="0">
              <a:solidFill>
                <a:schemeClr val="tx1">
                  <a:lumMod val="65000"/>
                  <a:lumOff val="35000"/>
                </a:schemeClr>
              </a:solidFill>
              <a:latin typeface="Gilroy Light" panose="00000400000000000000" pitchFamily="50" charset="-52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defTabSz="829639"/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Gilroy Light" panose="000004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Условия по программам ипотечного кредитования по ссылке </a:t>
            </a:r>
          </a:p>
          <a:p>
            <a:pPr defTabSz="829639"/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Gilroy Light" panose="00000400000000000000" pitchFamily="50" charset="-52"/>
                <a:ea typeface="Verdana" panose="020B0604030504040204" pitchFamily="34" charset="0"/>
                <a:cs typeface="Arial" panose="020B0604020202020204" pitchFamily="34" charset="0"/>
                <a:hlinkClick r:id="rId5"/>
              </a:rPr>
              <a:t>https://www.psbank.ru/Personal/Mortgage</a:t>
            </a:r>
            <a:endParaRPr lang="ru-RU" sz="900" dirty="0">
              <a:solidFill>
                <a:schemeClr val="tx1">
                  <a:lumMod val="65000"/>
                  <a:lumOff val="35000"/>
                </a:schemeClr>
              </a:solidFill>
              <a:latin typeface="Gilroy Light" panose="00000400000000000000" pitchFamily="50" charset="-52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defTabSz="829639"/>
            <a:endParaRPr lang="ru-RU" sz="900" dirty="0">
              <a:latin typeface="Gilroy Light" panose="00000400000000000000" pitchFamily="50" charset="-52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61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Прямая соединительная линия 28"/>
          <p:cNvCxnSpPr/>
          <p:nvPr/>
        </p:nvCxnSpPr>
        <p:spPr>
          <a:xfrm>
            <a:off x="629538" y="679451"/>
            <a:ext cx="94415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47713" y="273050"/>
            <a:ext cx="6790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2B2C8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Системно значимый российский банк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395" y="1047082"/>
            <a:ext cx="3083610" cy="5911850"/>
          </a:xfrm>
          <a:prstGeom prst="rect">
            <a:avLst/>
          </a:prstGeom>
        </p:spPr>
      </p:pic>
      <p:sp>
        <p:nvSpPr>
          <p:cNvPr id="7" name="Фамилия  Имя Отчество…"/>
          <p:cNvSpPr txBox="1">
            <a:spLocks noGrp="1"/>
          </p:cNvSpPr>
          <p:nvPr>
            <p:ph type="body" sz="quarter" idx="1"/>
          </p:nvPr>
        </p:nvSpPr>
        <p:spPr>
          <a:xfrm>
            <a:off x="622300" y="1035410"/>
            <a:ext cx="5983226" cy="456840"/>
          </a:xfrm>
          <a:prstGeom prst="rect">
            <a:avLst/>
          </a:prstGeom>
        </p:spPr>
        <p:txBody>
          <a:bodyPr/>
          <a:lstStyle/>
          <a:p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</a:rPr>
              <a:t>ПСБ – опорный банк ОПК, включен в список стратегических предприятий и акционерных обществ</a:t>
            </a:r>
            <a:endParaRPr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Фамилия  Имя Отчество…"/>
          <p:cNvSpPr txBox="1">
            <a:spLocks/>
          </p:cNvSpPr>
          <p:nvPr/>
        </p:nvSpPr>
        <p:spPr>
          <a:xfrm>
            <a:off x="1245898" y="1778206"/>
            <a:ext cx="825812" cy="552510"/>
          </a:xfrm>
          <a:prstGeom prst="rect">
            <a:avLst/>
          </a:prstGeom>
        </p:spPr>
        <p:txBody>
          <a:bodyPr lIns="0" tIns="0" rIns="0" bIns="0"/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82">
              <a:defRPr>
                <a:latin typeface="+mn-lt"/>
                <a:ea typeface="+mn-ea"/>
                <a:cs typeface="+mn-cs"/>
              </a:defRPr>
            </a:lvl2pPr>
            <a:lvl3pPr marL="914162">
              <a:defRPr>
                <a:latin typeface="+mn-lt"/>
                <a:ea typeface="+mn-ea"/>
                <a:cs typeface="+mn-cs"/>
              </a:defRPr>
            </a:lvl3pPr>
            <a:lvl4pPr marL="1371244">
              <a:defRPr>
                <a:latin typeface="+mn-lt"/>
                <a:ea typeface="+mn-ea"/>
                <a:cs typeface="+mn-cs"/>
              </a:defRPr>
            </a:lvl4pPr>
            <a:lvl5pPr marL="1828327">
              <a:defRPr>
                <a:latin typeface="+mn-lt"/>
                <a:ea typeface="+mn-ea"/>
                <a:cs typeface="+mn-cs"/>
              </a:defRPr>
            </a:lvl5pPr>
            <a:lvl6pPr marL="2285408">
              <a:defRPr>
                <a:latin typeface="+mn-lt"/>
                <a:ea typeface="+mn-ea"/>
                <a:cs typeface="+mn-cs"/>
              </a:defRPr>
            </a:lvl6pPr>
            <a:lvl7pPr marL="2742490">
              <a:defRPr>
                <a:latin typeface="+mn-lt"/>
                <a:ea typeface="+mn-ea"/>
                <a:cs typeface="+mn-cs"/>
              </a:defRPr>
            </a:lvl7pPr>
            <a:lvl8pPr marL="3199570">
              <a:defRPr>
                <a:latin typeface="+mn-lt"/>
                <a:ea typeface="+mn-ea"/>
                <a:cs typeface="+mn-cs"/>
              </a:defRPr>
            </a:lvl8pPr>
            <a:lvl9pPr marL="3656652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ru-RU" sz="3600" b="1" kern="0" dirty="0" smtClean="0">
                <a:solidFill>
                  <a:srgbClr val="EA561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2,2</a:t>
            </a:r>
            <a:endParaRPr lang="ru-RU" sz="3600" b="1" kern="0" dirty="0">
              <a:solidFill>
                <a:srgbClr val="EA56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Фамилия  Имя Отчество…"/>
          <p:cNvSpPr txBox="1">
            <a:spLocks/>
          </p:cNvSpPr>
          <p:nvPr/>
        </p:nvSpPr>
        <p:spPr>
          <a:xfrm>
            <a:off x="4296457" y="1787731"/>
            <a:ext cx="1050243" cy="552510"/>
          </a:xfrm>
          <a:prstGeom prst="rect">
            <a:avLst/>
          </a:prstGeom>
        </p:spPr>
        <p:txBody>
          <a:bodyPr lIns="0" tIns="0" rIns="0" bIns="0"/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82">
              <a:defRPr>
                <a:latin typeface="+mn-lt"/>
                <a:ea typeface="+mn-ea"/>
                <a:cs typeface="+mn-cs"/>
              </a:defRPr>
            </a:lvl2pPr>
            <a:lvl3pPr marL="914162">
              <a:defRPr>
                <a:latin typeface="+mn-lt"/>
                <a:ea typeface="+mn-ea"/>
                <a:cs typeface="+mn-cs"/>
              </a:defRPr>
            </a:lvl3pPr>
            <a:lvl4pPr marL="1371244">
              <a:defRPr>
                <a:latin typeface="+mn-lt"/>
                <a:ea typeface="+mn-ea"/>
                <a:cs typeface="+mn-cs"/>
              </a:defRPr>
            </a:lvl4pPr>
            <a:lvl5pPr marL="1828327">
              <a:defRPr>
                <a:latin typeface="+mn-lt"/>
                <a:ea typeface="+mn-ea"/>
                <a:cs typeface="+mn-cs"/>
              </a:defRPr>
            </a:lvl5pPr>
            <a:lvl6pPr marL="2285408">
              <a:defRPr>
                <a:latin typeface="+mn-lt"/>
                <a:ea typeface="+mn-ea"/>
                <a:cs typeface="+mn-cs"/>
              </a:defRPr>
            </a:lvl6pPr>
            <a:lvl7pPr marL="2742490">
              <a:defRPr>
                <a:latin typeface="+mn-lt"/>
                <a:ea typeface="+mn-ea"/>
                <a:cs typeface="+mn-cs"/>
              </a:defRPr>
            </a:lvl7pPr>
            <a:lvl8pPr marL="3199570">
              <a:defRPr>
                <a:latin typeface="+mn-lt"/>
                <a:ea typeface="+mn-ea"/>
                <a:cs typeface="+mn-cs"/>
              </a:defRPr>
            </a:lvl8pPr>
            <a:lvl9pPr marL="3656652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ru-RU" sz="3600" b="1" kern="0" dirty="0" smtClean="0">
                <a:solidFill>
                  <a:srgbClr val="EA561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en-US" sz="3600" b="1" kern="0" dirty="0" smtClean="0">
                <a:solidFill>
                  <a:srgbClr val="EA561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35</a:t>
            </a:r>
            <a:endParaRPr lang="ru-RU" sz="3600" b="1" kern="0" dirty="0">
              <a:solidFill>
                <a:srgbClr val="EA56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Фамилия  Имя Отчество…"/>
          <p:cNvSpPr txBox="1">
            <a:spLocks/>
          </p:cNvSpPr>
          <p:nvPr/>
        </p:nvSpPr>
        <p:spPr>
          <a:xfrm>
            <a:off x="2236498" y="1893301"/>
            <a:ext cx="671802" cy="304440"/>
          </a:xfrm>
          <a:prstGeom prst="rect">
            <a:avLst/>
          </a:prstGeom>
        </p:spPr>
        <p:txBody>
          <a:bodyPr lIns="0" tIns="0" rIns="0" bIns="0"/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82">
              <a:defRPr>
                <a:latin typeface="+mn-lt"/>
                <a:ea typeface="+mn-ea"/>
                <a:cs typeface="+mn-cs"/>
              </a:defRPr>
            </a:lvl2pPr>
            <a:lvl3pPr marL="914162">
              <a:defRPr>
                <a:latin typeface="+mn-lt"/>
                <a:ea typeface="+mn-ea"/>
                <a:cs typeface="+mn-cs"/>
              </a:defRPr>
            </a:lvl3pPr>
            <a:lvl4pPr marL="1371244">
              <a:defRPr>
                <a:latin typeface="+mn-lt"/>
                <a:ea typeface="+mn-ea"/>
                <a:cs typeface="+mn-cs"/>
              </a:defRPr>
            </a:lvl4pPr>
            <a:lvl5pPr marL="1828327">
              <a:defRPr>
                <a:latin typeface="+mn-lt"/>
                <a:ea typeface="+mn-ea"/>
                <a:cs typeface="+mn-cs"/>
              </a:defRPr>
            </a:lvl5pPr>
            <a:lvl6pPr marL="2285408">
              <a:defRPr>
                <a:latin typeface="+mn-lt"/>
                <a:ea typeface="+mn-ea"/>
                <a:cs typeface="+mn-cs"/>
              </a:defRPr>
            </a:lvl6pPr>
            <a:lvl7pPr marL="2742490">
              <a:defRPr>
                <a:latin typeface="+mn-lt"/>
                <a:ea typeface="+mn-ea"/>
                <a:cs typeface="+mn-cs"/>
              </a:defRPr>
            </a:lvl7pPr>
            <a:lvl8pPr marL="3199570">
              <a:defRPr>
                <a:latin typeface="+mn-lt"/>
                <a:ea typeface="+mn-ea"/>
                <a:cs typeface="+mn-cs"/>
              </a:defRPr>
            </a:lvl8pPr>
            <a:lvl9pPr marL="3656652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ru-RU" sz="1200" kern="0" dirty="0">
                <a:latin typeface="Verdana" panose="020B0604030504040204" pitchFamily="34" charset="0"/>
                <a:ea typeface="Verdana" panose="020B0604030504040204" pitchFamily="34" charset="0"/>
              </a:rPr>
              <a:t>трлн ₽</a:t>
            </a:r>
          </a:p>
          <a:p>
            <a:pPr defTabSz="914400"/>
            <a:r>
              <a:rPr lang="ru-RU" sz="1200" kern="0" dirty="0">
                <a:latin typeface="Verdana" panose="020B0604030504040204" pitchFamily="34" charset="0"/>
                <a:ea typeface="Verdana" panose="020B0604030504040204" pitchFamily="34" charset="0"/>
              </a:rPr>
              <a:t>активов</a:t>
            </a:r>
          </a:p>
          <a:p>
            <a:pPr defTabSz="914400"/>
            <a:endParaRPr lang="ru-RU" sz="1200" kern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Фамилия  Имя Отчество…"/>
          <p:cNvSpPr txBox="1">
            <a:spLocks/>
          </p:cNvSpPr>
          <p:nvPr/>
        </p:nvSpPr>
        <p:spPr>
          <a:xfrm>
            <a:off x="5497574" y="1916874"/>
            <a:ext cx="801626" cy="304440"/>
          </a:xfrm>
          <a:prstGeom prst="rect">
            <a:avLst/>
          </a:prstGeom>
        </p:spPr>
        <p:txBody>
          <a:bodyPr lIns="0" tIns="0" rIns="0" bIns="0"/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82">
              <a:defRPr>
                <a:latin typeface="+mn-lt"/>
                <a:ea typeface="+mn-ea"/>
                <a:cs typeface="+mn-cs"/>
              </a:defRPr>
            </a:lvl2pPr>
            <a:lvl3pPr marL="914162">
              <a:defRPr>
                <a:latin typeface="+mn-lt"/>
                <a:ea typeface="+mn-ea"/>
                <a:cs typeface="+mn-cs"/>
              </a:defRPr>
            </a:lvl3pPr>
            <a:lvl4pPr marL="1371244">
              <a:defRPr>
                <a:latin typeface="+mn-lt"/>
                <a:ea typeface="+mn-ea"/>
                <a:cs typeface="+mn-cs"/>
              </a:defRPr>
            </a:lvl4pPr>
            <a:lvl5pPr marL="1828327">
              <a:defRPr>
                <a:latin typeface="+mn-lt"/>
                <a:ea typeface="+mn-ea"/>
                <a:cs typeface="+mn-cs"/>
              </a:defRPr>
            </a:lvl5pPr>
            <a:lvl6pPr marL="2285408">
              <a:defRPr>
                <a:latin typeface="+mn-lt"/>
                <a:ea typeface="+mn-ea"/>
                <a:cs typeface="+mn-cs"/>
              </a:defRPr>
            </a:lvl6pPr>
            <a:lvl7pPr marL="2742490">
              <a:defRPr>
                <a:latin typeface="+mn-lt"/>
                <a:ea typeface="+mn-ea"/>
                <a:cs typeface="+mn-cs"/>
              </a:defRPr>
            </a:lvl7pPr>
            <a:lvl8pPr marL="3199570">
              <a:defRPr>
                <a:latin typeface="+mn-lt"/>
                <a:ea typeface="+mn-ea"/>
                <a:cs typeface="+mn-cs"/>
              </a:defRPr>
            </a:lvl8pPr>
            <a:lvl9pPr marL="3656652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ru-RU" sz="1200" kern="0" dirty="0">
                <a:latin typeface="Verdana" panose="020B0604030504040204" pitchFamily="34" charset="0"/>
                <a:ea typeface="Verdana" panose="020B0604030504040204" pitchFamily="34" charset="0"/>
              </a:rPr>
              <a:t>млрд ₽</a:t>
            </a:r>
          </a:p>
          <a:p>
            <a:pPr defTabSz="914400"/>
            <a:r>
              <a:rPr lang="ru-RU" sz="1200" kern="0" dirty="0">
                <a:latin typeface="Verdana" panose="020B0604030504040204" pitchFamily="34" charset="0"/>
                <a:ea typeface="Verdana" panose="020B0604030504040204" pitchFamily="34" charset="0"/>
              </a:rPr>
              <a:t>капитал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22300" y="1654618"/>
            <a:ext cx="2853543" cy="818677"/>
          </a:xfrm>
          <a:prstGeom prst="rect">
            <a:avLst/>
          </a:prstGeom>
          <a:noFill/>
          <a:ln w="12700">
            <a:solidFill>
              <a:srgbClr val="EA56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813175" y="1664173"/>
            <a:ext cx="2853543" cy="818677"/>
          </a:xfrm>
          <a:prstGeom prst="rect">
            <a:avLst/>
          </a:prstGeom>
          <a:noFill/>
          <a:ln w="12700">
            <a:solidFill>
              <a:srgbClr val="EA56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Фамилия  Имя Отчество…"/>
          <p:cNvSpPr txBox="1">
            <a:spLocks/>
          </p:cNvSpPr>
          <p:nvPr/>
        </p:nvSpPr>
        <p:spPr>
          <a:xfrm>
            <a:off x="622300" y="3024991"/>
            <a:ext cx="4665273" cy="418205"/>
          </a:xfrm>
          <a:prstGeom prst="rect">
            <a:avLst/>
          </a:prstGeom>
        </p:spPr>
        <p:txBody>
          <a:bodyPr lIns="0" tIns="0" rIns="0" bIns="0"/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82">
              <a:defRPr>
                <a:latin typeface="+mn-lt"/>
                <a:ea typeface="+mn-ea"/>
                <a:cs typeface="+mn-cs"/>
              </a:defRPr>
            </a:lvl2pPr>
            <a:lvl3pPr marL="914162">
              <a:defRPr>
                <a:latin typeface="+mn-lt"/>
                <a:ea typeface="+mn-ea"/>
                <a:cs typeface="+mn-cs"/>
              </a:defRPr>
            </a:lvl3pPr>
            <a:lvl4pPr marL="1371244">
              <a:defRPr>
                <a:latin typeface="+mn-lt"/>
                <a:ea typeface="+mn-ea"/>
                <a:cs typeface="+mn-cs"/>
              </a:defRPr>
            </a:lvl4pPr>
            <a:lvl5pPr marL="1828327">
              <a:defRPr>
                <a:latin typeface="+mn-lt"/>
                <a:ea typeface="+mn-ea"/>
                <a:cs typeface="+mn-cs"/>
              </a:defRPr>
            </a:lvl5pPr>
            <a:lvl6pPr marL="2285408">
              <a:defRPr>
                <a:latin typeface="+mn-lt"/>
                <a:ea typeface="+mn-ea"/>
                <a:cs typeface="+mn-cs"/>
              </a:defRPr>
            </a:lvl6pPr>
            <a:lvl7pPr marL="2742490">
              <a:defRPr>
                <a:latin typeface="+mn-lt"/>
                <a:ea typeface="+mn-ea"/>
                <a:cs typeface="+mn-cs"/>
              </a:defRPr>
            </a:lvl7pPr>
            <a:lvl8pPr marL="3199570">
              <a:defRPr>
                <a:latin typeface="+mn-lt"/>
                <a:ea typeface="+mn-ea"/>
                <a:cs typeface="+mn-cs"/>
              </a:defRPr>
            </a:lvl8pPr>
            <a:lvl9pPr marL="3656652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ru-RU" sz="1000" kern="0" dirty="0" smtClean="0">
                <a:latin typeface="Verdana" panose="020B0604030504040204" pitchFamily="34" charset="0"/>
                <a:ea typeface="Verdana" panose="020B0604030504040204" pitchFamily="34" charset="0"/>
              </a:rPr>
              <a:t>Национальное </a:t>
            </a:r>
            <a:r>
              <a:rPr lang="ru-RU" sz="1000" kern="0" dirty="0">
                <a:latin typeface="Verdana" panose="020B0604030504040204" pitchFamily="34" charset="0"/>
                <a:ea typeface="Verdana" panose="020B0604030504040204" pitchFamily="34" charset="0"/>
              </a:rPr>
              <a:t>рейтинговое агентство АКРА </a:t>
            </a:r>
            <a:endParaRPr lang="ru-RU" sz="1000" kern="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defTabSz="914400"/>
            <a:r>
              <a:rPr lang="ru-RU" sz="1000" kern="0" dirty="0" smtClean="0">
                <a:latin typeface="Verdana" panose="020B0604030504040204" pitchFamily="34" charset="0"/>
                <a:ea typeface="Verdana" panose="020B0604030504040204" pitchFamily="34" charset="0"/>
              </a:rPr>
              <a:t>Кредитный </a:t>
            </a:r>
            <a:r>
              <a:rPr lang="ru-RU" sz="1000" kern="0" dirty="0">
                <a:latin typeface="Verdana" panose="020B0604030504040204" pitchFamily="34" charset="0"/>
                <a:ea typeface="Verdana" panose="020B0604030504040204" pitchFamily="34" charset="0"/>
              </a:rPr>
              <a:t>рейтинг банка: </a:t>
            </a:r>
            <a:r>
              <a:rPr lang="ru-RU" sz="1000" b="1" kern="0" dirty="0">
                <a:latin typeface="Verdana" panose="020B0604030504040204" pitchFamily="34" charset="0"/>
                <a:ea typeface="Verdana" panose="020B0604030504040204" pitchFamily="34" charset="0"/>
              </a:rPr>
              <a:t>«АА(RU)»</a:t>
            </a:r>
            <a:r>
              <a:rPr lang="ru-RU" sz="1000" kern="0" dirty="0">
                <a:latin typeface="Verdana" panose="020B0604030504040204" pitchFamily="34" charset="0"/>
                <a:ea typeface="Verdana" panose="020B0604030504040204" pitchFamily="34" charset="0"/>
              </a:rPr>
              <a:t>, прогноз «Стабильный» </a:t>
            </a:r>
            <a:r>
              <a:rPr lang="ru-RU" sz="1000" kern="0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1000" kern="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sz="1000" kern="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Фамилия  Имя Отчество…"/>
          <p:cNvSpPr txBox="1">
            <a:spLocks/>
          </p:cNvSpPr>
          <p:nvPr/>
        </p:nvSpPr>
        <p:spPr>
          <a:xfrm>
            <a:off x="612775" y="2711450"/>
            <a:ext cx="1054412" cy="228600"/>
          </a:xfrm>
          <a:prstGeom prst="rect">
            <a:avLst/>
          </a:prstGeom>
        </p:spPr>
        <p:txBody>
          <a:bodyPr lIns="0" tIns="0" rIns="0" bIns="0"/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82">
              <a:defRPr>
                <a:latin typeface="+mn-lt"/>
                <a:ea typeface="+mn-ea"/>
                <a:cs typeface="+mn-cs"/>
              </a:defRPr>
            </a:lvl2pPr>
            <a:lvl3pPr marL="914162">
              <a:defRPr>
                <a:latin typeface="+mn-lt"/>
                <a:ea typeface="+mn-ea"/>
                <a:cs typeface="+mn-cs"/>
              </a:defRPr>
            </a:lvl3pPr>
            <a:lvl4pPr marL="1371244">
              <a:defRPr>
                <a:latin typeface="+mn-lt"/>
                <a:ea typeface="+mn-ea"/>
                <a:cs typeface="+mn-cs"/>
              </a:defRPr>
            </a:lvl4pPr>
            <a:lvl5pPr marL="1828327">
              <a:defRPr>
                <a:latin typeface="+mn-lt"/>
                <a:ea typeface="+mn-ea"/>
                <a:cs typeface="+mn-cs"/>
              </a:defRPr>
            </a:lvl5pPr>
            <a:lvl6pPr marL="2285408">
              <a:defRPr>
                <a:latin typeface="+mn-lt"/>
                <a:ea typeface="+mn-ea"/>
                <a:cs typeface="+mn-cs"/>
              </a:defRPr>
            </a:lvl6pPr>
            <a:lvl7pPr marL="2742490">
              <a:defRPr>
                <a:latin typeface="+mn-lt"/>
                <a:ea typeface="+mn-ea"/>
                <a:cs typeface="+mn-cs"/>
              </a:defRPr>
            </a:lvl7pPr>
            <a:lvl8pPr marL="3199570">
              <a:defRPr>
                <a:latin typeface="+mn-lt"/>
                <a:ea typeface="+mn-ea"/>
                <a:cs typeface="+mn-cs"/>
              </a:defRPr>
            </a:lvl8pPr>
            <a:lvl9pPr marL="3656652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ru-RU" sz="1200" b="1" kern="0" dirty="0" smtClean="0">
                <a:latin typeface="Verdana" panose="020B0604030504040204" pitchFamily="34" charset="0"/>
                <a:ea typeface="Verdana" panose="020B0604030504040204" pitchFamily="34" charset="0"/>
              </a:rPr>
              <a:t>Рейтинги:</a:t>
            </a:r>
          </a:p>
        </p:txBody>
      </p:sp>
      <p:sp>
        <p:nvSpPr>
          <p:cNvPr id="17" name="Фамилия  Имя Отчество…"/>
          <p:cNvSpPr txBox="1">
            <a:spLocks/>
          </p:cNvSpPr>
          <p:nvPr/>
        </p:nvSpPr>
        <p:spPr>
          <a:xfrm>
            <a:off x="622300" y="3482191"/>
            <a:ext cx="4495800" cy="390915"/>
          </a:xfrm>
          <a:prstGeom prst="rect">
            <a:avLst/>
          </a:prstGeom>
        </p:spPr>
        <p:txBody>
          <a:bodyPr lIns="0" tIns="0" rIns="0" bIns="0"/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82">
              <a:defRPr>
                <a:latin typeface="+mn-lt"/>
                <a:ea typeface="+mn-ea"/>
                <a:cs typeface="+mn-cs"/>
              </a:defRPr>
            </a:lvl2pPr>
            <a:lvl3pPr marL="914162">
              <a:defRPr>
                <a:latin typeface="+mn-lt"/>
                <a:ea typeface="+mn-ea"/>
                <a:cs typeface="+mn-cs"/>
              </a:defRPr>
            </a:lvl3pPr>
            <a:lvl4pPr marL="1371244">
              <a:defRPr>
                <a:latin typeface="+mn-lt"/>
                <a:ea typeface="+mn-ea"/>
                <a:cs typeface="+mn-cs"/>
              </a:defRPr>
            </a:lvl4pPr>
            <a:lvl5pPr marL="1828327">
              <a:defRPr>
                <a:latin typeface="+mn-lt"/>
                <a:ea typeface="+mn-ea"/>
                <a:cs typeface="+mn-cs"/>
              </a:defRPr>
            </a:lvl5pPr>
            <a:lvl6pPr marL="2285408">
              <a:defRPr>
                <a:latin typeface="+mn-lt"/>
                <a:ea typeface="+mn-ea"/>
                <a:cs typeface="+mn-cs"/>
              </a:defRPr>
            </a:lvl6pPr>
            <a:lvl7pPr marL="2742490">
              <a:defRPr>
                <a:latin typeface="+mn-lt"/>
                <a:ea typeface="+mn-ea"/>
                <a:cs typeface="+mn-cs"/>
              </a:defRPr>
            </a:lvl7pPr>
            <a:lvl8pPr marL="3199570">
              <a:defRPr>
                <a:latin typeface="+mn-lt"/>
                <a:ea typeface="+mn-ea"/>
                <a:cs typeface="+mn-cs"/>
              </a:defRPr>
            </a:lvl8pPr>
            <a:lvl9pPr marL="3656652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ru-RU" sz="1000" kern="0" dirty="0">
                <a:latin typeface="Verdana" panose="020B0604030504040204" pitchFamily="34" charset="0"/>
                <a:ea typeface="Verdana" panose="020B0604030504040204" pitchFamily="34" charset="0"/>
              </a:rPr>
              <a:t>Рейтинговое агентство «Эксперт РА» </a:t>
            </a:r>
          </a:p>
          <a:p>
            <a:pPr defTabSz="914400"/>
            <a:r>
              <a:rPr lang="ru-RU" sz="1000" kern="0" dirty="0">
                <a:latin typeface="Verdana" panose="020B0604030504040204" pitchFamily="34" charset="0"/>
                <a:ea typeface="Verdana" panose="020B0604030504040204" pitchFamily="34" charset="0"/>
              </a:rPr>
              <a:t>Кредитный рейтинг банка: </a:t>
            </a:r>
            <a:r>
              <a:rPr lang="ru-RU" sz="1000" b="1" kern="0" dirty="0">
                <a:latin typeface="Verdana" panose="020B0604030504040204" pitchFamily="34" charset="0"/>
                <a:ea typeface="Verdana" panose="020B0604030504040204" pitchFamily="34" charset="0"/>
              </a:rPr>
              <a:t>«</a:t>
            </a:r>
            <a:r>
              <a:rPr lang="ru-RU" sz="1000" b="1" kern="0" smtClean="0">
                <a:latin typeface="Verdana" panose="020B0604030504040204" pitchFamily="34" charset="0"/>
                <a:ea typeface="Verdana" panose="020B0604030504040204" pitchFamily="34" charset="0"/>
              </a:rPr>
              <a:t>ruAА»</a:t>
            </a:r>
            <a:r>
              <a:rPr lang="ru-RU" sz="1000" kern="0" smtClean="0"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r>
              <a:rPr lang="ru-RU" sz="1000" b="1" kern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000" kern="0" dirty="0">
                <a:latin typeface="Verdana" panose="020B0604030504040204" pitchFamily="34" charset="0"/>
                <a:ea typeface="Verdana" panose="020B0604030504040204" pitchFamily="34" charset="0"/>
              </a:rPr>
              <a:t>прогноз «Стабильный»</a:t>
            </a:r>
            <a:endParaRPr lang="ru-RU" sz="1000" kern="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Фамилия  Имя Отчество…"/>
          <p:cNvSpPr txBox="1">
            <a:spLocks/>
          </p:cNvSpPr>
          <p:nvPr/>
        </p:nvSpPr>
        <p:spPr>
          <a:xfrm>
            <a:off x="624589" y="3939391"/>
            <a:ext cx="5015860" cy="456840"/>
          </a:xfrm>
          <a:prstGeom prst="rect">
            <a:avLst/>
          </a:prstGeom>
        </p:spPr>
        <p:txBody>
          <a:bodyPr lIns="0" tIns="0" rIns="0" bIns="0"/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82">
              <a:defRPr>
                <a:latin typeface="+mn-lt"/>
                <a:ea typeface="+mn-ea"/>
                <a:cs typeface="+mn-cs"/>
              </a:defRPr>
            </a:lvl2pPr>
            <a:lvl3pPr marL="914162">
              <a:defRPr>
                <a:latin typeface="+mn-lt"/>
                <a:ea typeface="+mn-ea"/>
                <a:cs typeface="+mn-cs"/>
              </a:defRPr>
            </a:lvl3pPr>
            <a:lvl4pPr marL="1371244">
              <a:defRPr>
                <a:latin typeface="+mn-lt"/>
                <a:ea typeface="+mn-ea"/>
                <a:cs typeface="+mn-cs"/>
              </a:defRPr>
            </a:lvl4pPr>
            <a:lvl5pPr marL="1828327">
              <a:defRPr>
                <a:latin typeface="+mn-lt"/>
                <a:ea typeface="+mn-ea"/>
                <a:cs typeface="+mn-cs"/>
              </a:defRPr>
            </a:lvl5pPr>
            <a:lvl6pPr marL="2285408">
              <a:defRPr>
                <a:latin typeface="+mn-lt"/>
                <a:ea typeface="+mn-ea"/>
                <a:cs typeface="+mn-cs"/>
              </a:defRPr>
            </a:lvl6pPr>
            <a:lvl7pPr marL="2742490">
              <a:defRPr>
                <a:latin typeface="+mn-lt"/>
                <a:ea typeface="+mn-ea"/>
                <a:cs typeface="+mn-cs"/>
              </a:defRPr>
            </a:lvl7pPr>
            <a:lvl8pPr marL="3199570">
              <a:defRPr>
                <a:latin typeface="+mn-lt"/>
                <a:ea typeface="+mn-ea"/>
                <a:cs typeface="+mn-cs"/>
              </a:defRPr>
            </a:lvl8pPr>
            <a:lvl9pPr marL="3656652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ru-RU" sz="1000" kern="0" dirty="0">
                <a:latin typeface="Verdana" panose="020B0604030504040204" pitchFamily="34" charset="0"/>
                <a:ea typeface="Verdana" panose="020B0604030504040204" pitchFamily="34" charset="0"/>
              </a:rPr>
              <a:t>Международное рейтинговое агентство </a:t>
            </a:r>
            <a:r>
              <a:rPr lang="ru-RU" sz="1000" kern="0" dirty="0" err="1">
                <a:latin typeface="Verdana" panose="020B0604030504040204" pitchFamily="34" charset="0"/>
                <a:ea typeface="Verdana" panose="020B0604030504040204" pitchFamily="34" charset="0"/>
              </a:rPr>
              <a:t>Standard&amp;Poor’s</a:t>
            </a:r>
            <a:endParaRPr lang="ru-RU" sz="1000" kern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defTabSz="914400"/>
            <a:r>
              <a:rPr lang="ru-RU" sz="1000" kern="0" dirty="0">
                <a:latin typeface="Verdana" panose="020B0604030504040204" pitchFamily="34" charset="0"/>
                <a:ea typeface="Verdana" panose="020B0604030504040204" pitchFamily="34" charset="0"/>
              </a:rPr>
              <a:t>Долгосрочный кредитный рейтинг: </a:t>
            </a:r>
            <a:r>
              <a:rPr lang="ru-RU" sz="1000" b="1" kern="0" dirty="0">
                <a:latin typeface="Verdana" panose="020B0604030504040204" pitchFamily="34" charset="0"/>
                <a:ea typeface="Verdana" panose="020B0604030504040204" pitchFamily="34" charset="0"/>
              </a:rPr>
              <a:t>«BB-»</a:t>
            </a:r>
            <a:r>
              <a:rPr lang="ru-RU" sz="1000" kern="0" dirty="0"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r>
              <a:rPr lang="ru-RU" sz="1000" b="1" kern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000" kern="0" dirty="0">
                <a:latin typeface="Verdana" panose="020B0604030504040204" pitchFamily="34" charset="0"/>
                <a:ea typeface="Verdana" panose="020B0604030504040204" pitchFamily="34" charset="0"/>
              </a:rPr>
              <a:t>прогноз «Позитивный»</a:t>
            </a:r>
            <a:br>
              <a:rPr lang="ru-RU" sz="1000" kern="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sz="1000" kern="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Фамилия  Имя Отчество…"/>
          <p:cNvSpPr txBox="1">
            <a:spLocks/>
          </p:cNvSpPr>
          <p:nvPr/>
        </p:nvSpPr>
        <p:spPr>
          <a:xfrm>
            <a:off x="624589" y="4415641"/>
            <a:ext cx="5255511" cy="400834"/>
          </a:xfrm>
          <a:prstGeom prst="rect">
            <a:avLst/>
          </a:prstGeom>
        </p:spPr>
        <p:txBody>
          <a:bodyPr lIns="0" tIns="0" rIns="0" bIns="0"/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82">
              <a:defRPr>
                <a:latin typeface="+mn-lt"/>
                <a:ea typeface="+mn-ea"/>
                <a:cs typeface="+mn-cs"/>
              </a:defRPr>
            </a:lvl2pPr>
            <a:lvl3pPr marL="914162">
              <a:defRPr>
                <a:latin typeface="+mn-lt"/>
                <a:ea typeface="+mn-ea"/>
                <a:cs typeface="+mn-cs"/>
              </a:defRPr>
            </a:lvl3pPr>
            <a:lvl4pPr marL="1371244">
              <a:defRPr>
                <a:latin typeface="+mn-lt"/>
                <a:ea typeface="+mn-ea"/>
                <a:cs typeface="+mn-cs"/>
              </a:defRPr>
            </a:lvl4pPr>
            <a:lvl5pPr marL="1828327">
              <a:defRPr>
                <a:latin typeface="+mn-lt"/>
                <a:ea typeface="+mn-ea"/>
                <a:cs typeface="+mn-cs"/>
              </a:defRPr>
            </a:lvl5pPr>
            <a:lvl6pPr marL="2285408">
              <a:defRPr>
                <a:latin typeface="+mn-lt"/>
                <a:ea typeface="+mn-ea"/>
                <a:cs typeface="+mn-cs"/>
              </a:defRPr>
            </a:lvl6pPr>
            <a:lvl7pPr marL="2742490">
              <a:defRPr>
                <a:latin typeface="+mn-lt"/>
                <a:ea typeface="+mn-ea"/>
                <a:cs typeface="+mn-cs"/>
              </a:defRPr>
            </a:lvl7pPr>
            <a:lvl8pPr marL="3199570">
              <a:defRPr>
                <a:latin typeface="+mn-lt"/>
                <a:ea typeface="+mn-ea"/>
                <a:cs typeface="+mn-cs"/>
              </a:defRPr>
            </a:lvl8pPr>
            <a:lvl9pPr marL="3656652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ru-RU" sz="1000" kern="0" dirty="0">
                <a:latin typeface="Verdana" panose="020B0604030504040204" pitchFamily="34" charset="0"/>
                <a:ea typeface="Verdana" panose="020B0604030504040204" pitchFamily="34" charset="0"/>
              </a:rPr>
              <a:t>Международное рейтинговое агентство </a:t>
            </a:r>
            <a:r>
              <a:rPr lang="ru-RU" sz="1000" kern="0" dirty="0" err="1">
                <a:latin typeface="Verdana" panose="020B0604030504040204" pitchFamily="34" charset="0"/>
                <a:ea typeface="Verdana" panose="020B0604030504040204" pitchFamily="34" charset="0"/>
              </a:rPr>
              <a:t>Moody’s</a:t>
            </a:r>
            <a:r>
              <a:rPr lang="ru-RU" sz="1000" kern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000" kern="0" dirty="0" err="1">
                <a:latin typeface="Verdana" panose="020B0604030504040204" pitchFamily="34" charset="0"/>
                <a:ea typeface="Verdana" panose="020B0604030504040204" pitchFamily="34" charset="0"/>
              </a:rPr>
              <a:t>Investors</a:t>
            </a:r>
            <a:r>
              <a:rPr lang="ru-RU" sz="1000" kern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000" kern="0" dirty="0" err="1">
                <a:latin typeface="Verdana" panose="020B0604030504040204" pitchFamily="34" charset="0"/>
                <a:ea typeface="Verdana" panose="020B0604030504040204" pitchFamily="34" charset="0"/>
              </a:rPr>
              <a:t>Service</a:t>
            </a:r>
            <a:r>
              <a:rPr lang="ru-RU" sz="1000" kern="0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</a:p>
          <a:p>
            <a:pPr defTabSz="914400"/>
            <a:r>
              <a:rPr lang="ru-RU" sz="1000" kern="0" dirty="0">
                <a:latin typeface="Verdana" panose="020B0604030504040204" pitchFamily="34" charset="0"/>
                <a:ea typeface="Verdana" panose="020B0604030504040204" pitchFamily="34" charset="0"/>
              </a:rPr>
              <a:t>Рейтинг по депозитам в иностранной валюте</a:t>
            </a:r>
            <a:r>
              <a:rPr lang="ru-RU" sz="1000" b="1" kern="0" dirty="0">
                <a:latin typeface="Verdana" panose="020B0604030504040204" pitchFamily="34" charset="0"/>
                <a:ea typeface="Verdana" panose="020B0604030504040204" pitchFamily="34" charset="0"/>
              </a:rPr>
              <a:t>: «Ba3»</a:t>
            </a:r>
            <a:r>
              <a:rPr lang="ru-RU" sz="1000" kern="0" dirty="0"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r>
              <a:rPr lang="ru-RU" sz="1000" b="1" kern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000" kern="0" dirty="0" smtClean="0">
                <a:latin typeface="Verdana" panose="020B0604030504040204" pitchFamily="34" charset="0"/>
                <a:ea typeface="Verdana" panose="020B0604030504040204" pitchFamily="34" charset="0"/>
              </a:rPr>
              <a:t>прогноз </a:t>
            </a:r>
            <a:r>
              <a:rPr lang="ru-RU" sz="1000" kern="0" dirty="0">
                <a:latin typeface="Verdana" panose="020B0604030504040204" pitchFamily="34" charset="0"/>
                <a:ea typeface="Verdana" panose="020B0604030504040204" pitchFamily="34" charset="0"/>
              </a:rPr>
              <a:t>«Позитивный» 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525" y="4896095"/>
            <a:ext cx="1300575" cy="1324840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629538" y="4964839"/>
            <a:ext cx="1971589" cy="949506"/>
          </a:xfrm>
          <a:prstGeom prst="rect">
            <a:avLst/>
          </a:prstGeom>
          <a:solidFill>
            <a:srgbClr val="2B2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4237" y="4896095"/>
            <a:ext cx="1101663" cy="1057672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692335" y="5022368"/>
            <a:ext cx="1295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EA56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ТОП-</a:t>
            </a:r>
            <a:r>
              <a:rPr lang="en-US" b="1" dirty="0" smtClean="0">
                <a:solidFill>
                  <a:srgbClr val="EA56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  <a:endParaRPr lang="ru-RU" b="1" dirty="0" smtClean="0">
              <a:solidFill>
                <a:srgbClr val="EA561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крупнейших </a:t>
            </a:r>
            <a:r>
              <a:rPr lang="ru-RU" sz="1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банков </a:t>
            </a:r>
            <a:r>
              <a:rPr lang="ru-RU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страны</a:t>
            </a: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7875" y="4896095"/>
            <a:ext cx="1300575" cy="1324840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2667888" y="4964839"/>
            <a:ext cx="1971589" cy="949506"/>
          </a:xfrm>
          <a:prstGeom prst="rect">
            <a:avLst/>
          </a:prstGeom>
          <a:solidFill>
            <a:srgbClr val="2B2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2587" y="4896095"/>
            <a:ext cx="1101663" cy="1057672"/>
          </a:xfrm>
          <a:prstGeom prst="rect">
            <a:avLst/>
          </a:prstGeom>
          <a:noFill/>
        </p:spPr>
      </p:pic>
      <p:sp>
        <p:nvSpPr>
          <p:cNvPr id="43" name="TextBox 42"/>
          <p:cNvSpPr txBox="1"/>
          <p:nvPr/>
        </p:nvSpPr>
        <p:spPr>
          <a:xfrm>
            <a:off x="2730684" y="5022368"/>
            <a:ext cx="143500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EA56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ТОП-7</a:t>
            </a:r>
          </a:p>
          <a:p>
            <a:r>
              <a:rPr lang="ru-RU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средствам юридических лиц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9462" y="4896095"/>
            <a:ext cx="1300575" cy="1324840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4708525" y="4964839"/>
            <a:ext cx="1971589" cy="949506"/>
          </a:xfrm>
          <a:prstGeom prst="rect">
            <a:avLst/>
          </a:prstGeom>
          <a:solidFill>
            <a:srgbClr val="2B2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3224" y="4896095"/>
            <a:ext cx="1101663" cy="1057672"/>
          </a:xfrm>
          <a:prstGeom prst="rect">
            <a:avLst/>
          </a:prstGeom>
          <a:noFill/>
        </p:spPr>
      </p:pic>
      <p:sp>
        <p:nvSpPr>
          <p:cNvPr id="47" name="TextBox 46"/>
          <p:cNvSpPr txBox="1"/>
          <p:nvPr/>
        </p:nvSpPr>
        <p:spPr>
          <a:xfrm>
            <a:off x="4771322" y="5004906"/>
            <a:ext cx="23089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EA56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ТОП-</a:t>
            </a:r>
            <a:r>
              <a:rPr lang="en-US" b="1" dirty="0" smtClean="0">
                <a:solidFill>
                  <a:srgbClr val="EA56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  <a:endParaRPr lang="ru-RU" b="1" dirty="0" smtClean="0">
              <a:solidFill>
                <a:srgbClr val="EA561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ренкинге</a:t>
            </a:r>
            <a:r>
              <a:rPr lang="ru-RU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Московской </a:t>
            </a:r>
            <a:endParaRPr lang="ru-RU" sz="8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биржи </a:t>
            </a:r>
            <a:r>
              <a:rPr lang="ru-RU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активным клиентам </a:t>
            </a:r>
            <a:endParaRPr lang="ru-RU" sz="8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фондовой, срочной </a:t>
            </a:r>
            <a:endParaRPr lang="ru-RU" sz="8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</a:t>
            </a:r>
            <a:r>
              <a:rPr lang="ru-RU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валютной секциях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937" y="6187210"/>
            <a:ext cx="1300575" cy="1324840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631825" y="5984014"/>
            <a:ext cx="1971589" cy="949506"/>
          </a:xfrm>
          <a:prstGeom prst="rect">
            <a:avLst/>
          </a:prstGeom>
          <a:solidFill>
            <a:srgbClr val="2B2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6999" y="5915270"/>
            <a:ext cx="1101663" cy="1057672"/>
          </a:xfrm>
          <a:prstGeom prst="rect">
            <a:avLst/>
          </a:prstGeom>
          <a:noFill/>
        </p:spPr>
      </p:pic>
      <p:sp>
        <p:nvSpPr>
          <p:cNvPr id="51" name="TextBox 50"/>
          <p:cNvSpPr txBox="1"/>
          <p:nvPr/>
        </p:nvSpPr>
        <p:spPr>
          <a:xfrm>
            <a:off x="694622" y="6041543"/>
            <a:ext cx="1438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EA56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ТОП-</a:t>
            </a:r>
            <a:r>
              <a:rPr lang="en-US" b="1" dirty="0" smtClean="0">
                <a:solidFill>
                  <a:srgbClr val="EA56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  <a:endParaRPr lang="ru-RU" b="1" dirty="0" smtClean="0">
              <a:solidFill>
                <a:srgbClr val="EA561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кредитному </a:t>
            </a:r>
          </a:p>
          <a:p>
            <a:r>
              <a:rPr lang="ru-RU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корпоративному</a:t>
            </a:r>
          </a:p>
          <a:p>
            <a:r>
              <a:rPr lang="ru-RU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портфелю</a:t>
            </a: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0162" y="6148102"/>
            <a:ext cx="1300575" cy="1324840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>
          <a:xfrm>
            <a:off x="2670175" y="5984014"/>
            <a:ext cx="1971589" cy="949506"/>
          </a:xfrm>
          <a:prstGeom prst="rect">
            <a:avLst/>
          </a:prstGeom>
          <a:solidFill>
            <a:srgbClr val="2B2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4874" y="5915270"/>
            <a:ext cx="1101663" cy="1057672"/>
          </a:xfrm>
          <a:prstGeom prst="rect">
            <a:avLst/>
          </a:prstGeom>
          <a:noFill/>
        </p:spPr>
      </p:pic>
      <p:sp>
        <p:nvSpPr>
          <p:cNvPr id="55" name="TextBox 54"/>
          <p:cNvSpPr txBox="1"/>
          <p:nvPr/>
        </p:nvSpPr>
        <p:spPr>
          <a:xfrm>
            <a:off x="2732972" y="6041543"/>
            <a:ext cx="18136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EA56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ТОП-7</a:t>
            </a:r>
          </a:p>
          <a:p>
            <a:r>
              <a:rPr lang="ru-RU" sz="1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</a:t>
            </a:r>
            <a:r>
              <a:rPr lang="en-US" sz="1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вкладам </a:t>
            </a:r>
            <a:br>
              <a:rPr lang="ru-RU" sz="1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физических </a:t>
            </a:r>
            <a:r>
              <a:rPr lang="ru-RU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лиц</a:t>
            </a: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2224" y="6148102"/>
            <a:ext cx="1300575" cy="1324840"/>
          </a:xfrm>
          <a:prstGeom prst="rect">
            <a:avLst/>
          </a:prstGeom>
        </p:spPr>
      </p:pic>
      <p:sp>
        <p:nvSpPr>
          <p:cNvPr id="57" name="Прямоугольник 56"/>
          <p:cNvSpPr/>
          <p:nvPr/>
        </p:nvSpPr>
        <p:spPr>
          <a:xfrm>
            <a:off x="4701287" y="5984014"/>
            <a:ext cx="1971589" cy="949506"/>
          </a:xfrm>
          <a:prstGeom prst="rect">
            <a:avLst/>
          </a:prstGeom>
          <a:solidFill>
            <a:srgbClr val="2B2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5986" y="5915270"/>
            <a:ext cx="1101663" cy="1057672"/>
          </a:xfrm>
          <a:prstGeom prst="rect">
            <a:avLst/>
          </a:prstGeom>
          <a:noFill/>
        </p:spPr>
      </p:pic>
      <p:sp>
        <p:nvSpPr>
          <p:cNvPr id="59" name="TextBox 58"/>
          <p:cNvSpPr txBox="1"/>
          <p:nvPr/>
        </p:nvSpPr>
        <p:spPr>
          <a:xfrm>
            <a:off x="4764084" y="6041543"/>
            <a:ext cx="1295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EA56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ТОП-</a:t>
            </a:r>
            <a:r>
              <a:rPr lang="en-US" b="1" dirty="0" smtClean="0">
                <a:solidFill>
                  <a:srgbClr val="EA56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ru-RU" b="1" dirty="0" smtClean="0">
                <a:solidFill>
                  <a:srgbClr val="EA56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  <a:p>
            <a:r>
              <a:rPr lang="ru-RU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</a:t>
            </a:r>
            <a:r>
              <a:rPr lang="ru-RU" sz="1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кредитам физических </a:t>
            </a:r>
            <a:r>
              <a:rPr lang="ru-RU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лиц</a:t>
            </a:r>
          </a:p>
        </p:txBody>
      </p:sp>
      <p:sp>
        <p:nvSpPr>
          <p:cNvPr id="60" name="Фамилия  Имя Отчество…"/>
          <p:cNvSpPr txBox="1">
            <a:spLocks/>
          </p:cNvSpPr>
          <p:nvPr/>
        </p:nvSpPr>
        <p:spPr>
          <a:xfrm>
            <a:off x="5287573" y="1847295"/>
            <a:ext cx="200476" cy="210058"/>
          </a:xfrm>
          <a:prstGeom prst="rect">
            <a:avLst/>
          </a:prstGeom>
        </p:spPr>
        <p:txBody>
          <a:bodyPr lIns="0" tIns="0" rIns="0" bIns="0"/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82">
              <a:defRPr>
                <a:latin typeface="+mn-lt"/>
                <a:ea typeface="+mn-ea"/>
                <a:cs typeface="+mn-cs"/>
              </a:defRPr>
            </a:lvl2pPr>
            <a:lvl3pPr marL="914162">
              <a:defRPr>
                <a:latin typeface="+mn-lt"/>
                <a:ea typeface="+mn-ea"/>
                <a:cs typeface="+mn-cs"/>
              </a:defRPr>
            </a:lvl3pPr>
            <a:lvl4pPr marL="1371244">
              <a:defRPr>
                <a:latin typeface="+mn-lt"/>
                <a:ea typeface="+mn-ea"/>
                <a:cs typeface="+mn-cs"/>
              </a:defRPr>
            </a:lvl4pPr>
            <a:lvl5pPr marL="1828327">
              <a:defRPr>
                <a:latin typeface="+mn-lt"/>
                <a:ea typeface="+mn-ea"/>
                <a:cs typeface="+mn-cs"/>
              </a:defRPr>
            </a:lvl5pPr>
            <a:lvl6pPr marL="2285408">
              <a:defRPr>
                <a:latin typeface="+mn-lt"/>
                <a:ea typeface="+mn-ea"/>
                <a:cs typeface="+mn-cs"/>
              </a:defRPr>
            </a:lvl6pPr>
            <a:lvl7pPr marL="2742490">
              <a:defRPr>
                <a:latin typeface="+mn-lt"/>
                <a:ea typeface="+mn-ea"/>
                <a:cs typeface="+mn-cs"/>
              </a:defRPr>
            </a:lvl7pPr>
            <a:lvl8pPr marL="3199570">
              <a:defRPr>
                <a:latin typeface="+mn-lt"/>
                <a:ea typeface="+mn-ea"/>
                <a:cs typeface="+mn-cs"/>
              </a:defRPr>
            </a:lvl8pPr>
            <a:lvl9pPr marL="3656652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lang="ru-RU" sz="1600" b="1" kern="0" dirty="0">
              <a:solidFill>
                <a:srgbClr val="EA56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0" y="105420"/>
            <a:ext cx="2019239" cy="56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53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64" y="1991794"/>
            <a:ext cx="9360805" cy="5063056"/>
          </a:xfrm>
          <a:prstGeom prst="rect">
            <a:avLst/>
          </a:prstGeom>
        </p:spPr>
      </p:pic>
      <p:sp>
        <p:nvSpPr>
          <p:cNvPr id="7" name="Фамилия  Имя Отчество…"/>
          <p:cNvSpPr txBox="1">
            <a:spLocks/>
          </p:cNvSpPr>
          <p:nvPr/>
        </p:nvSpPr>
        <p:spPr>
          <a:xfrm>
            <a:off x="641350" y="1120597"/>
            <a:ext cx="649226" cy="381000"/>
          </a:xfrm>
          <a:prstGeom prst="rect">
            <a:avLst/>
          </a:prstGeom>
        </p:spPr>
        <p:txBody>
          <a:bodyPr lIns="0" tIns="0" rIns="0" bIns="0"/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82">
              <a:defRPr>
                <a:latin typeface="+mn-lt"/>
                <a:ea typeface="+mn-ea"/>
                <a:cs typeface="+mn-cs"/>
              </a:defRPr>
            </a:lvl2pPr>
            <a:lvl3pPr marL="914162">
              <a:defRPr>
                <a:latin typeface="+mn-lt"/>
                <a:ea typeface="+mn-ea"/>
                <a:cs typeface="+mn-cs"/>
              </a:defRPr>
            </a:lvl3pPr>
            <a:lvl4pPr marL="1371244">
              <a:defRPr>
                <a:latin typeface="+mn-lt"/>
                <a:ea typeface="+mn-ea"/>
                <a:cs typeface="+mn-cs"/>
              </a:defRPr>
            </a:lvl4pPr>
            <a:lvl5pPr marL="1828327">
              <a:defRPr>
                <a:latin typeface="+mn-lt"/>
                <a:ea typeface="+mn-ea"/>
                <a:cs typeface="+mn-cs"/>
              </a:defRPr>
            </a:lvl5pPr>
            <a:lvl6pPr marL="2285408">
              <a:defRPr>
                <a:latin typeface="+mn-lt"/>
                <a:ea typeface="+mn-ea"/>
                <a:cs typeface="+mn-cs"/>
              </a:defRPr>
            </a:lvl6pPr>
            <a:lvl7pPr marL="2742490">
              <a:defRPr>
                <a:latin typeface="+mn-lt"/>
                <a:ea typeface="+mn-ea"/>
                <a:cs typeface="+mn-cs"/>
              </a:defRPr>
            </a:lvl7pPr>
            <a:lvl8pPr marL="3199570">
              <a:defRPr>
                <a:latin typeface="+mn-lt"/>
                <a:ea typeface="+mn-ea"/>
                <a:cs typeface="+mn-cs"/>
              </a:defRPr>
            </a:lvl8pPr>
            <a:lvl9pPr marL="3656652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 smtClean="0">
                <a:solidFill>
                  <a:srgbClr val="EA561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74</a:t>
            </a:r>
            <a:endParaRPr lang="ru-RU" sz="2800" b="1" kern="0" dirty="0">
              <a:solidFill>
                <a:srgbClr val="EA56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Фамилия  Имя Отчество…"/>
          <p:cNvSpPr txBox="1">
            <a:spLocks/>
          </p:cNvSpPr>
          <p:nvPr/>
        </p:nvSpPr>
        <p:spPr>
          <a:xfrm>
            <a:off x="2470150" y="1111072"/>
            <a:ext cx="1219200" cy="381000"/>
          </a:xfrm>
          <a:prstGeom prst="rect">
            <a:avLst/>
          </a:prstGeom>
        </p:spPr>
        <p:txBody>
          <a:bodyPr lIns="0" tIns="0" rIns="0" bIns="0"/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82">
              <a:defRPr>
                <a:latin typeface="+mn-lt"/>
                <a:ea typeface="+mn-ea"/>
                <a:cs typeface="+mn-cs"/>
              </a:defRPr>
            </a:lvl2pPr>
            <a:lvl3pPr marL="914162">
              <a:defRPr>
                <a:latin typeface="+mn-lt"/>
                <a:ea typeface="+mn-ea"/>
                <a:cs typeface="+mn-cs"/>
              </a:defRPr>
            </a:lvl3pPr>
            <a:lvl4pPr marL="1371244">
              <a:defRPr>
                <a:latin typeface="+mn-lt"/>
                <a:ea typeface="+mn-ea"/>
                <a:cs typeface="+mn-cs"/>
              </a:defRPr>
            </a:lvl4pPr>
            <a:lvl5pPr marL="1828327">
              <a:defRPr>
                <a:latin typeface="+mn-lt"/>
                <a:ea typeface="+mn-ea"/>
                <a:cs typeface="+mn-cs"/>
              </a:defRPr>
            </a:lvl5pPr>
            <a:lvl6pPr marL="2285408">
              <a:defRPr>
                <a:latin typeface="+mn-lt"/>
                <a:ea typeface="+mn-ea"/>
                <a:cs typeface="+mn-cs"/>
              </a:defRPr>
            </a:lvl6pPr>
            <a:lvl7pPr marL="2742490">
              <a:defRPr>
                <a:latin typeface="+mn-lt"/>
                <a:ea typeface="+mn-ea"/>
                <a:cs typeface="+mn-cs"/>
              </a:defRPr>
            </a:lvl7pPr>
            <a:lvl8pPr marL="3199570">
              <a:defRPr>
                <a:latin typeface="+mn-lt"/>
                <a:ea typeface="+mn-ea"/>
                <a:cs typeface="+mn-cs"/>
              </a:defRPr>
            </a:lvl8pPr>
            <a:lvl9pPr marL="3656652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 smtClean="0">
                <a:solidFill>
                  <a:srgbClr val="EA561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1690</a:t>
            </a:r>
            <a:endParaRPr lang="ru-RU" sz="2800" b="1" kern="0" dirty="0">
              <a:solidFill>
                <a:srgbClr val="EA56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Фамилия  Имя Отчество…"/>
          <p:cNvSpPr txBox="1">
            <a:spLocks/>
          </p:cNvSpPr>
          <p:nvPr/>
        </p:nvSpPr>
        <p:spPr>
          <a:xfrm>
            <a:off x="4365625" y="1117422"/>
            <a:ext cx="384052" cy="381000"/>
          </a:xfrm>
          <a:prstGeom prst="rect">
            <a:avLst/>
          </a:prstGeom>
        </p:spPr>
        <p:txBody>
          <a:bodyPr lIns="0" tIns="0" rIns="0" bIns="0"/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82">
              <a:defRPr>
                <a:latin typeface="+mn-lt"/>
                <a:ea typeface="+mn-ea"/>
                <a:cs typeface="+mn-cs"/>
              </a:defRPr>
            </a:lvl2pPr>
            <a:lvl3pPr marL="914162">
              <a:defRPr>
                <a:latin typeface="+mn-lt"/>
                <a:ea typeface="+mn-ea"/>
                <a:cs typeface="+mn-cs"/>
              </a:defRPr>
            </a:lvl3pPr>
            <a:lvl4pPr marL="1371244">
              <a:defRPr>
                <a:latin typeface="+mn-lt"/>
                <a:ea typeface="+mn-ea"/>
                <a:cs typeface="+mn-cs"/>
              </a:defRPr>
            </a:lvl4pPr>
            <a:lvl5pPr marL="1828327">
              <a:defRPr>
                <a:latin typeface="+mn-lt"/>
                <a:ea typeface="+mn-ea"/>
                <a:cs typeface="+mn-cs"/>
              </a:defRPr>
            </a:lvl5pPr>
            <a:lvl6pPr marL="2285408">
              <a:defRPr>
                <a:latin typeface="+mn-lt"/>
                <a:ea typeface="+mn-ea"/>
                <a:cs typeface="+mn-cs"/>
              </a:defRPr>
            </a:lvl6pPr>
            <a:lvl7pPr marL="2742490">
              <a:defRPr>
                <a:latin typeface="+mn-lt"/>
                <a:ea typeface="+mn-ea"/>
                <a:cs typeface="+mn-cs"/>
              </a:defRPr>
            </a:lvl7pPr>
            <a:lvl8pPr marL="3199570">
              <a:defRPr>
                <a:latin typeface="+mn-lt"/>
                <a:ea typeface="+mn-ea"/>
                <a:cs typeface="+mn-cs"/>
              </a:defRPr>
            </a:lvl8pPr>
            <a:lvl9pPr marL="3656652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ru-RU" sz="2800" b="1" kern="0" dirty="0">
                <a:solidFill>
                  <a:srgbClr val="EA561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</a:t>
            </a:r>
          </a:p>
        </p:txBody>
      </p:sp>
      <p:sp>
        <p:nvSpPr>
          <p:cNvPr id="10" name="Фамилия  Имя Отчество…"/>
          <p:cNvSpPr txBox="1">
            <a:spLocks/>
          </p:cNvSpPr>
          <p:nvPr/>
        </p:nvSpPr>
        <p:spPr>
          <a:xfrm>
            <a:off x="6175375" y="1117422"/>
            <a:ext cx="914400" cy="381000"/>
          </a:xfrm>
          <a:prstGeom prst="rect">
            <a:avLst/>
          </a:prstGeom>
        </p:spPr>
        <p:txBody>
          <a:bodyPr lIns="0" tIns="0" rIns="0" bIns="0"/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82">
              <a:defRPr>
                <a:latin typeface="+mn-lt"/>
                <a:ea typeface="+mn-ea"/>
                <a:cs typeface="+mn-cs"/>
              </a:defRPr>
            </a:lvl2pPr>
            <a:lvl3pPr marL="914162">
              <a:defRPr>
                <a:latin typeface="+mn-lt"/>
                <a:ea typeface="+mn-ea"/>
                <a:cs typeface="+mn-cs"/>
              </a:defRPr>
            </a:lvl3pPr>
            <a:lvl4pPr marL="1371244">
              <a:defRPr>
                <a:latin typeface="+mn-lt"/>
                <a:ea typeface="+mn-ea"/>
                <a:cs typeface="+mn-cs"/>
              </a:defRPr>
            </a:lvl4pPr>
            <a:lvl5pPr marL="1828327">
              <a:defRPr>
                <a:latin typeface="+mn-lt"/>
                <a:ea typeface="+mn-ea"/>
                <a:cs typeface="+mn-cs"/>
              </a:defRPr>
            </a:lvl5pPr>
            <a:lvl6pPr marL="2285408">
              <a:defRPr>
                <a:latin typeface="+mn-lt"/>
                <a:ea typeface="+mn-ea"/>
                <a:cs typeface="+mn-cs"/>
              </a:defRPr>
            </a:lvl6pPr>
            <a:lvl7pPr marL="2742490">
              <a:defRPr>
                <a:latin typeface="+mn-lt"/>
                <a:ea typeface="+mn-ea"/>
                <a:cs typeface="+mn-cs"/>
              </a:defRPr>
            </a:lvl7pPr>
            <a:lvl8pPr marL="3199570">
              <a:defRPr>
                <a:latin typeface="+mn-lt"/>
                <a:ea typeface="+mn-ea"/>
                <a:cs typeface="+mn-cs"/>
              </a:defRPr>
            </a:lvl8pPr>
            <a:lvl9pPr marL="3656652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 smtClean="0">
                <a:solidFill>
                  <a:srgbClr val="EA561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56</a:t>
            </a:r>
            <a:endParaRPr lang="ru-RU" sz="2800" b="1" kern="0" dirty="0">
              <a:solidFill>
                <a:srgbClr val="EA56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Фамилия  Имя Отчество…"/>
          <p:cNvSpPr txBox="1">
            <a:spLocks/>
          </p:cNvSpPr>
          <p:nvPr/>
        </p:nvSpPr>
        <p:spPr>
          <a:xfrm>
            <a:off x="8051800" y="1120597"/>
            <a:ext cx="914400" cy="381000"/>
          </a:xfrm>
          <a:prstGeom prst="rect">
            <a:avLst/>
          </a:prstGeom>
        </p:spPr>
        <p:txBody>
          <a:bodyPr lIns="0" tIns="0" rIns="0" bIns="0"/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82">
              <a:defRPr>
                <a:latin typeface="+mn-lt"/>
                <a:ea typeface="+mn-ea"/>
                <a:cs typeface="+mn-cs"/>
              </a:defRPr>
            </a:lvl2pPr>
            <a:lvl3pPr marL="914162">
              <a:defRPr>
                <a:latin typeface="+mn-lt"/>
                <a:ea typeface="+mn-ea"/>
                <a:cs typeface="+mn-cs"/>
              </a:defRPr>
            </a:lvl3pPr>
            <a:lvl4pPr marL="1371244">
              <a:defRPr>
                <a:latin typeface="+mn-lt"/>
                <a:ea typeface="+mn-ea"/>
                <a:cs typeface="+mn-cs"/>
              </a:defRPr>
            </a:lvl4pPr>
            <a:lvl5pPr marL="1828327">
              <a:defRPr>
                <a:latin typeface="+mn-lt"/>
                <a:ea typeface="+mn-ea"/>
                <a:cs typeface="+mn-cs"/>
              </a:defRPr>
            </a:lvl5pPr>
            <a:lvl6pPr marL="2285408">
              <a:defRPr>
                <a:latin typeface="+mn-lt"/>
                <a:ea typeface="+mn-ea"/>
                <a:cs typeface="+mn-cs"/>
              </a:defRPr>
            </a:lvl6pPr>
            <a:lvl7pPr marL="2742490">
              <a:defRPr>
                <a:latin typeface="+mn-lt"/>
                <a:ea typeface="+mn-ea"/>
                <a:cs typeface="+mn-cs"/>
              </a:defRPr>
            </a:lvl7pPr>
            <a:lvl8pPr marL="3199570">
              <a:defRPr>
                <a:latin typeface="+mn-lt"/>
                <a:ea typeface="+mn-ea"/>
                <a:cs typeface="+mn-cs"/>
              </a:defRPr>
            </a:lvl8pPr>
            <a:lvl9pPr marL="3656652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 smtClean="0">
                <a:solidFill>
                  <a:srgbClr val="EA561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255</a:t>
            </a:r>
            <a:endParaRPr lang="ru-RU" sz="2800" b="1" kern="0" dirty="0">
              <a:solidFill>
                <a:srgbClr val="EA56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Фамилия  Имя Отчество…"/>
          <p:cNvSpPr txBox="1">
            <a:spLocks noGrp="1"/>
          </p:cNvSpPr>
          <p:nvPr>
            <p:ph type="body" sz="quarter" idx="1"/>
          </p:nvPr>
        </p:nvSpPr>
        <p:spPr>
          <a:xfrm>
            <a:off x="653025" y="1511300"/>
            <a:ext cx="1274200" cy="456840"/>
          </a:xfrm>
          <a:prstGeom prst="rect">
            <a:avLst/>
          </a:prstGeom>
        </p:spPr>
        <p:txBody>
          <a:bodyPr/>
          <a:lstStyle/>
          <a:p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р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егиона присутствия</a:t>
            </a:r>
            <a:endParaRPr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Фамилия  Имя Отчество…"/>
          <p:cNvSpPr txBox="1">
            <a:spLocks/>
          </p:cNvSpPr>
          <p:nvPr/>
        </p:nvSpPr>
        <p:spPr>
          <a:xfrm>
            <a:off x="2508250" y="1511300"/>
            <a:ext cx="1524000" cy="845440"/>
          </a:xfrm>
          <a:prstGeom prst="rect">
            <a:avLst/>
          </a:prstGeom>
        </p:spPr>
        <p:txBody>
          <a:bodyPr lIns="0" tIns="0" rIns="0" bIns="0"/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82">
              <a:defRPr>
                <a:latin typeface="+mn-lt"/>
                <a:ea typeface="+mn-ea"/>
                <a:cs typeface="+mn-cs"/>
              </a:defRPr>
            </a:lvl2pPr>
            <a:lvl3pPr marL="914162">
              <a:defRPr>
                <a:latin typeface="+mn-lt"/>
                <a:ea typeface="+mn-ea"/>
                <a:cs typeface="+mn-cs"/>
              </a:defRPr>
            </a:lvl3pPr>
            <a:lvl4pPr marL="1371244">
              <a:defRPr>
                <a:latin typeface="+mn-lt"/>
                <a:ea typeface="+mn-ea"/>
                <a:cs typeface="+mn-cs"/>
              </a:defRPr>
            </a:lvl4pPr>
            <a:lvl5pPr marL="1828327">
              <a:defRPr>
                <a:latin typeface="+mn-lt"/>
                <a:ea typeface="+mn-ea"/>
                <a:cs typeface="+mn-cs"/>
              </a:defRPr>
            </a:lvl5pPr>
            <a:lvl6pPr marL="2285408">
              <a:defRPr>
                <a:latin typeface="+mn-lt"/>
                <a:ea typeface="+mn-ea"/>
                <a:cs typeface="+mn-cs"/>
              </a:defRPr>
            </a:lvl6pPr>
            <a:lvl7pPr marL="2742490">
              <a:defRPr>
                <a:latin typeface="+mn-lt"/>
                <a:ea typeface="+mn-ea"/>
                <a:cs typeface="+mn-cs"/>
              </a:defRPr>
            </a:lvl7pPr>
            <a:lvl8pPr marL="3199570">
              <a:defRPr>
                <a:latin typeface="+mn-lt"/>
                <a:ea typeface="+mn-ea"/>
                <a:cs typeface="+mn-cs"/>
              </a:defRPr>
            </a:lvl8pPr>
            <a:lvl9pPr marL="3656652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ru-RU" sz="1200" kern="0" dirty="0">
                <a:latin typeface="Verdana" panose="020B0604030504040204" pitchFamily="34" charset="0"/>
                <a:ea typeface="Verdana" panose="020B0604030504040204" pitchFamily="34" charset="0"/>
              </a:rPr>
              <a:t>собственных </a:t>
            </a:r>
            <a:endParaRPr lang="en-US" sz="1200" kern="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defTabSz="914400"/>
            <a:r>
              <a:rPr lang="ru-RU" sz="1200" kern="0" dirty="0" smtClean="0">
                <a:latin typeface="Verdana" panose="020B0604030504040204" pitchFamily="34" charset="0"/>
                <a:ea typeface="Verdana" panose="020B0604030504040204" pitchFamily="34" charset="0"/>
              </a:rPr>
              <a:t>банкоматов </a:t>
            </a:r>
            <a:br>
              <a:rPr lang="ru-RU" sz="1200" kern="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200" kern="0" dirty="0" smtClean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ru-RU" sz="1200" b="1" kern="0" dirty="0" smtClean="0">
                <a:solidFill>
                  <a:srgbClr val="EA561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</a:t>
            </a:r>
            <a:r>
              <a:rPr lang="en-US" sz="1200" b="1" kern="0" dirty="0" smtClean="0">
                <a:solidFill>
                  <a:srgbClr val="EA561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625</a:t>
            </a:r>
            <a:r>
              <a:rPr lang="ru-RU" sz="1200" kern="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kern="0" dirty="0">
                <a:latin typeface="Verdana" panose="020B0604030504040204" pitchFamily="34" charset="0"/>
                <a:ea typeface="Verdana" panose="020B0604030504040204" pitchFamily="34" charset="0"/>
              </a:rPr>
              <a:t>— с учетом </a:t>
            </a:r>
            <a:r>
              <a:rPr lang="ru-RU" sz="1200" kern="0" dirty="0" smtClean="0">
                <a:latin typeface="Verdana" panose="020B0604030504040204" pitchFamily="34" charset="0"/>
                <a:ea typeface="Verdana" panose="020B0604030504040204" pitchFamily="34" charset="0"/>
              </a:rPr>
              <a:t>партнеров</a:t>
            </a:r>
            <a:r>
              <a:rPr lang="ru-RU" sz="1200" kern="0" dirty="0"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</a:p>
        </p:txBody>
      </p:sp>
      <p:sp>
        <p:nvSpPr>
          <p:cNvPr id="14" name="Фамилия  Имя Отчество…"/>
          <p:cNvSpPr txBox="1">
            <a:spLocks/>
          </p:cNvSpPr>
          <p:nvPr/>
        </p:nvSpPr>
        <p:spPr>
          <a:xfrm>
            <a:off x="4365625" y="1520825"/>
            <a:ext cx="953405" cy="304799"/>
          </a:xfrm>
          <a:prstGeom prst="rect">
            <a:avLst/>
          </a:prstGeom>
        </p:spPr>
        <p:txBody>
          <a:bodyPr lIns="0" tIns="0" rIns="0" bIns="0"/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82">
              <a:defRPr>
                <a:latin typeface="+mn-lt"/>
                <a:ea typeface="+mn-ea"/>
                <a:cs typeface="+mn-cs"/>
              </a:defRPr>
            </a:lvl2pPr>
            <a:lvl3pPr marL="914162">
              <a:defRPr>
                <a:latin typeface="+mn-lt"/>
                <a:ea typeface="+mn-ea"/>
                <a:cs typeface="+mn-cs"/>
              </a:defRPr>
            </a:lvl3pPr>
            <a:lvl4pPr marL="1371244">
              <a:defRPr>
                <a:latin typeface="+mn-lt"/>
                <a:ea typeface="+mn-ea"/>
                <a:cs typeface="+mn-cs"/>
              </a:defRPr>
            </a:lvl4pPr>
            <a:lvl5pPr marL="1828327">
              <a:defRPr>
                <a:latin typeface="+mn-lt"/>
                <a:ea typeface="+mn-ea"/>
                <a:cs typeface="+mn-cs"/>
              </a:defRPr>
            </a:lvl5pPr>
            <a:lvl6pPr marL="2285408">
              <a:defRPr>
                <a:latin typeface="+mn-lt"/>
                <a:ea typeface="+mn-ea"/>
                <a:cs typeface="+mn-cs"/>
              </a:defRPr>
            </a:lvl6pPr>
            <a:lvl7pPr marL="2742490">
              <a:defRPr>
                <a:latin typeface="+mn-lt"/>
                <a:ea typeface="+mn-ea"/>
                <a:cs typeface="+mn-cs"/>
              </a:defRPr>
            </a:lvl7pPr>
            <a:lvl8pPr marL="3199570">
              <a:defRPr>
                <a:latin typeface="+mn-lt"/>
                <a:ea typeface="+mn-ea"/>
                <a:cs typeface="+mn-cs"/>
              </a:defRPr>
            </a:lvl8pPr>
            <a:lvl9pPr marL="3656652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ru-RU" sz="1200" kern="0" dirty="0">
                <a:latin typeface="Verdana" panose="020B0604030504040204" pitchFamily="34" charset="0"/>
                <a:ea typeface="Verdana" panose="020B0604030504040204" pitchFamily="34" charset="0"/>
              </a:rPr>
              <a:t>филиалов</a:t>
            </a:r>
          </a:p>
        </p:txBody>
      </p:sp>
      <p:sp>
        <p:nvSpPr>
          <p:cNvPr id="15" name="Фамилия  Имя Отчество…"/>
          <p:cNvSpPr txBox="1">
            <a:spLocks/>
          </p:cNvSpPr>
          <p:nvPr/>
        </p:nvSpPr>
        <p:spPr>
          <a:xfrm>
            <a:off x="6207125" y="1511300"/>
            <a:ext cx="1265176" cy="838200"/>
          </a:xfrm>
          <a:prstGeom prst="rect">
            <a:avLst/>
          </a:prstGeom>
        </p:spPr>
        <p:txBody>
          <a:bodyPr lIns="0" tIns="0" rIns="0" bIns="0"/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82">
              <a:defRPr>
                <a:latin typeface="+mn-lt"/>
                <a:ea typeface="+mn-ea"/>
                <a:cs typeface="+mn-cs"/>
              </a:defRPr>
            </a:lvl2pPr>
            <a:lvl3pPr marL="914162">
              <a:defRPr>
                <a:latin typeface="+mn-lt"/>
                <a:ea typeface="+mn-ea"/>
                <a:cs typeface="+mn-cs"/>
              </a:defRPr>
            </a:lvl3pPr>
            <a:lvl4pPr marL="1371244">
              <a:defRPr>
                <a:latin typeface="+mn-lt"/>
                <a:ea typeface="+mn-ea"/>
                <a:cs typeface="+mn-cs"/>
              </a:defRPr>
            </a:lvl4pPr>
            <a:lvl5pPr marL="1828327">
              <a:defRPr>
                <a:latin typeface="+mn-lt"/>
                <a:ea typeface="+mn-ea"/>
                <a:cs typeface="+mn-cs"/>
              </a:defRPr>
            </a:lvl5pPr>
            <a:lvl6pPr marL="2285408">
              <a:defRPr>
                <a:latin typeface="+mn-lt"/>
                <a:ea typeface="+mn-ea"/>
                <a:cs typeface="+mn-cs"/>
              </a:defRPr>
            </a:lvl6pPr>
            <a:lvl7pPr marL="2742490">
              <a:defRPr>
                <a:latin typeface="+mn-lt"/>
                <a:ea typeface="+mn-ea"/>
                <a:cs typeface="+mn-cs"/>
              </a:defRPr>
            </a:lvl7pPr>
            <a:lvl8pPr marL="3199570">
              <a:defRPr>
                <a:latin typeface="+mn-lt"/>
                <a:ea typeface="+mn-ea"/>
                <a:cs typeface="+mn-cs"/>
              </a:defRPr>
            </a:lvl8pPr>
            <a:lvl9pPr marL="3656652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ru-RU" sz="1200" kern="0" dirty="0">
                <a:latin typeface="Verdana" panose="020B0604030504040204" pitchFamily="34" charset="0"/>
                <a:ea typeface="Verdana" panose="020B0604030504040204" pitchFamily="34" charset="0"/>
              </a:rPr>
              <a:t>офисов </a:t>
            </a:r>
            <a:endParaRPr lang="en-US" sz="1200" kern="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defTabSz="914400"/>
            <a:r>
              <a:rPr lang="ru-RU" sz="1200" kern="0" dirty="0" smtClean="0">
                <a:latin typeface="Verdana" panose="020B0604030504040204" pitchFamily="34" charset="0"/>
                <a:ea typeface="Verdana" panose="020B0604030504040204" pitchFamily="34" charset="0"/>
              </a:rPr>
              <a:t>в </a:t>
            </a:r>
            <a:r>
              <a:rPr lang="ru-RU" sz="1200" kern="0" dirty="0">
                <a:latin typeface="Verdana" panose="020B0604030504040204" pitchFamily="34" charset="0"/>
                <a:ea typeface="Verdana" panose="020B0604030504040204" pitchFamily="34" charset="0"/>
              </a:rPr>
              <a:t>Москве </a:t>
            </a:r>
            <a:r>
              <a:rPr lang="ru-RU" sz="1200" b="1" kern="0" dirty="0" smtClean="0">
                <a:solidFill>
                  <a:srgbClr val="EA561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(3</a:t>
            </a:r>
            <a:r>
              <a:rPr lang="en-US" sz="1200" b="1" kern="0" dirty="0" smtClean="0">
                <a:solidFill>
                  <a:srgbClr val="EA561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</a:t>
            </a:r>
            <a:r>
              <a:rPr lang="ru-RU" sz="1200" b="1" kern="0" dirty="0" smtClean="0">
                <a:solidFill>
                  <a:srgbClr val="EA561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  <a:endParaRPr lang="en-US" sz="1200" b="1" kern="0" dirty="0" smtClean="0">
              <a:solidFill>
                <a:srgbClr val="EA56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defTabSz="914400"/>
            <a:r>
              <a:rPr lang="ru-RU" sz="1200" kern="0" dirty="0" smtClean="0">
                <a:latin typeface="Verdana" panose="020B0604030504040204" pitchFamily="34" charset="0"/>
                <a:ea typeface="Verdana" panose="020B0604030504040204" pitchFamily="34" charset="0"/>
              </a:rPr>
              <a:t>и </a:t>
            </a:r>
            <a:r>
              <a:rPr lang="ru-RU" sz="1200" kern="0" dirty="0">
                <a:latin typeface="Verdana" panose="020B0604030504040204" pitchFamily="34" charset="0"/>
                <a:ea typeface="Verdana" panose="020B0604030504040204" pitchFamily="34" charset="0"/>
              </a:rPr>
              <a:t>Московской </a:t>
            </a:r>
            <a:endParaRPr lang="en-US" sz="1200" kern="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defTabSz="914400"/>
            <a:r>
              <a:rPr lang="ru-RU" sz="1200" kern="0" dirty="0" smtClean="0">
                <a:latin typeface="Verdana" panose="020B0604030504040204" pitchFamily="34" charset="0"/>
                <a:ea typeface="Verdana" panose="020B0604030504040204" pitchFamily="34" charset="0"/>
              </a:rPr>
              <a:t>области </a:t>
            </a:r>
            <a:r>
              <a:rPr lang="ru-RU" sz="1200" b="1" kern="0" dirty="0">
                <a:solidFill>
                  <a:srgbClr val="EA561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(19)</a:t>
            </a:r>
          </a:p>
        </p:txBody>
      </p:sp>
      <p:sp>
        <p:nvSpPr>
          <p:cNvPr id="16" name="Фамилия  Имя Отчество…"/>
          <p:cNvSpPr txBox="1">
            <a:spLocks/>
          </p:cNvSpPr>
          <p:nvPr/>
        </p:nvSpPr>
        <p:spPr>
          <a:xfrm>
            <a:off x="8070850" y="1517651"/>
            <a:ext cx="1295400" cy="555624"/>
          </a:xfrm>
          <a:prstGeom prst="rect">
            <a:avLst/>
          </a:prstGeom>
        </p:spPr>
        <p:txBody>
          <a:bodyPr lIns="0" tIns="0" rIns="0" bIns="0"/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82">
              <a:defRPr>
                <a:latin typeface="+mn-lt"/>
                <a:ea typeface="+mn-ea"/>
                <a:cs typeface="+mn-cs"/>
              </a:defRPr>
            </a:lvl2pPr>
            <a:lvl3pPr marL="914162">
              <a:defRPr>
                <a:latin typeface="+mn-lt"/>
                <a:ea typeface="+mn-ea"/>
                <a:cs typeface="+mn-cs"/>
              </a:defRPr>
            </a:lvl3pPr>
            <a:lvl4pPr marL="1371244">
              <a:defRPr>
                <a:latin typeface="+mn-lt"/>
                <a:ea typeface="+mn-ea"/>
                <a:cs typeface="+mn-cs"/>
              </a:defRPr>
            </a:lvl4pPr>
            <a:lvl5pPr marL="1828327">
              <a:defRPr>
                <a:latin typeface="+mn-lt"/>
                <a:ea typeface="+mn-ea"/>
                <a:cs typeface="+mn-cs"/>
              </a:defRPr>
            </a:lvl5pPr>
            <a:lvl6pPr marL="2285408">
              <a:defRPr>
                <a:latin typeface="+mn-lt"/>
                <a:ea typeface="+mn-ea"/>
                <a:cs typeface="+mn-cs"/>
              </a:defRPr>
            </a:lvl6pPr>
            <a:lvl7pPr marL="2742490">
              <a:defRPr>
                <a:latin typeface="+mn-lt"/>
                <a:ea typeface="+mn-ea"/>
                <a:cs typeface="+mn-cs"/>
              </a:defRPr>
            </a:lvl7pPr>
            <a:lvl8pPr marL="3199570">
              <a:defRPr>
                <a:latin typeface="+mn-lt"/>
                <a:ea typeface="+mn-ea"/>
                <a:cs typeface="+mn-cs"/>
              </a:defRPr>
            </a:lvl8pPr>
            <a:lvl9pPr marL="3656652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ru-RU" sz="1200" kern="0" dirty="0">
                <a:latin typeface="Verdana" panose="020B0604030504040204" pitchFamily="34" charset="0"/>
                <a:ea typeface="Verdana" panose="020B0604030504040204" pitchFamily="34" charset="0"/>
              </a:rPr>
              <a:t>региональных </a:t>
            </a:r>
            <a:r>
              <a:rPr lang="ru-RU" sz="1200" kern="0" dirty="0" smtClean="0">
                <a:latin typeface="Verdana" panose="020B0604030504040204" pitchFamily="34" charset="0"/>
                <a:ea typeface="Verdana" panose="020B0604030504040204" pitchFamily="34" charset="0"/>
              </a:rPr>
              <a:t>операционных </a:t>
            </a:r>
            <a:endParaRPr lang="en-US" sz="1200" kern="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defTabSz="914400"/>
            <a:r>
              <a:rPr lang="ru-RU" sz="1200" kern="0" dirty="0" smtClean="0">
                <a:latin typeface="Verdana" panose="020B0604030504040204" pitchFamily="34" charset="0"/>
                <a:ea typeface="Verdana" panose="020B0604030504040204" pitchFamily="34" charset="0"/>
              </a:rPr>
              <a:t>офисов</a:t>
            </a:r>
            <a:endParaRPr lang="ru-RU" sz="1200" kern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53025" y="1044397"/>
            <a:ext cx="1426600" cy="0"/>
          </a:xfrm>
          <a:prstGeom prst="line">
            <a:avLst/>
          </a:prstGeom>
          <a:ln>
            <a:solidFill>
              <a:srgbClr val="EA56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Фамилия  Имя Отчество…"/>
          <p:cNvSpPr txBox="1">
            <a:spLocks/>
          </p:cNvSpPr>
          <p:nvPr/>
        </p:nvSpPr>
        <p:spPr>
          <a:xfrm>
            <a:off x="624450" y="6826250"/>
            <a:ext cx="2283850" cy="262108"/>
          </a:xfrm>
          <a:prstGeom prst="rect">
            <a:avLst/>
          </a:prstGeom>
        </p:spPr>
        <p:txBody>
          <a:bodyPr lIns="0" tIns="0" rIns="0" bIns="0"/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82">
              <a:defRPr>
                <a:latin typeface="+mn-lt"/>
                <a:ea typeface="+mn-ea"/>
                <a:cs typeface="+mn-cs"/>
              </a:defRPr>
            </a:lvl2pPr>
            <a:lvl3pPr marL="914162">
              <a:defRPr>
                <a:latin typeface="+mn-lt"/>
                <a:ea typeface="+mn-ea"/>
                <a:cs typeface="+mn-cs"/>
              </a:defRPr>
            </a:lvl3pPr>
            <a:lvl4pPr marL="1371244">
              <a:defRPr>
                <a:latin typeface="+mn-lt"/>
                <a:ea typeface="+mn-ea"/>
                <a:cs typeface="+mn-cs"/>
              </a:defRPr>
            </a:lvl4pPr>
            <a:lvl5pPr marL="1828327">
              <a:defRPr>
                <a:latin typeface="+mn-lt"/>
                <a:ea typeface="+mn-ea"/>
                <a:cs typeface="+mn-cs"/>
              </a:defRPr>
            </a:lvl5pPr>
            <a:lvl6pPr marL="2285408">
              <a:defRPr>
                <a:latin typeface="+mn-lt"/>
                <a:ea typeface="+mn-ea"/>
                <a:cs typeface="+mn-cs"/>
              </a:defRPr>
            </a:lvl6pPr>
            <a:lvl7pPr marL="2742490">
              <a:defRPr>
                <a:latin typeface="+mn-lt"/>
                <a:ea typeface="+mn-ea"/>
                <a:cs typeface="+mn-cs"/>
              </a:defRPr>
            </a:lvl7pPr>
            <a:lvl8pPr marL="3199570">
              <a:defRPr>
                <a:latin typeface="+mn-lt"/>
                <a:ea typeface="+mn-ea"/>
                <a:cs typeface="+mn-cs"/>
              </a:defRPr>
            </a:lvl8pPr>
            <a:lvl9pPr marL="3656652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ru-RU" sz="1000" kern="0" dirty="0">
                <a:latin typeface="Verdana" panose="020B0604030504040204" pitchFamily="34" charset="0"/>
                <a:ea typeface="Verdana" panose="020B0604030504040204" pitchFamily="34" charset="0"/>
              </a:rPr>
              <a:t>По состоянию </a:t>
            </a:r>
            <a:r>
              <a:rPr lang="ru-RU" sz="1000" kern="0" dirty="0" smtClean="0">
                <a:latin typeface="Verdana" panose="020B0604030504040204" pitchFamily="34" charset="0"/>
                <a:ea typeface="Verdana" panose="020B0604030504040204" pitchFamily="34" charset="0"/>
              </a:rPr>
              <a:t>на 01.</a:t>
            </a:r>
            <a:r>
              <a:rPr lang="en-US" sz="1000" kern="0" dirty="0" smtClean="0">
                <a:latin typeface="Verdana" panose="020B0604030504040204" pitchFamily="34" charset="0"/>
                <a:ea typeface="Verdana" panose="020B0604030504040204" pitchFamily="34" charset="0"/>
              </a:rPr>
              <a:t>0</a:t>
            </a:r>
            <a:r>
              <a:rPr lang="ru-RU" sz="1000" kern="0" dirty="0" smtClean="0">
                <a:latin typeface="Verdana" panose="020B0604030504040204" pitchFamily="34" charset="0"/>
                <a:ea typeface="Verdana" panose="020B0604030504040204" pitchFamily="34" charset="0"/>
              </a:rPr>
              <a:t>8.20</a:t>
            </a:r>
            <a:r>
              <a:rPr lang="en-US" sz="1000" kern="0" dirty="0" smtClean="0">
                <a:latin typeface="Verdana" panose="020B0604030504040204" pitchFamily="34" charset="0"/>
                <a:ea typeface="Verdana" panose="020B0604030504040204" pitchFamily="34" charset="0"/>
              </a:rPr>
              <a:t>20</a:t>
            </a:r>
            <a:r>
              <a:rPr lang="ru-RU" sz="1000" kern="0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ru-RU" sz="1000" kern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508250" y="1044397"/>
            <a:ext cx="1426600" cy="0"/>
          </a:xfrm>
          <a:prstGeom prst="line">
            <a:avLst/>
          </a:prstGeom>
          <a:ln>
            <a:solidFill>
              <a:srgbClr val="EA56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365625" y="1044397"/>
            <a:ext cx="1426600" cy="0"/>
          </a:xfrm>
          <a:prstGeom prst="line">
            <a:avLst/>
          </a:prstGeom>
          <a:ln>
            <a:solidFill>
              <a:srgbClr val="EA56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206100" y="1044397"/>
            <a:ext cx="1426600" cy="0"/>
          </a:xfrm>
          <a:prstGeom prst="line">
            <a:avLst/>
          </a:prstGeom>
          <a:ln>
            <a:solidFill>
              <a:srgbClr val="EA56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8063475" y="1044397"/>
            <a:ext cx="1426600" cy="0"/>
          </a:xfrm>
          <a:prstGeom prst="line">
            <a:avLst/>
          </a:prstGeom>
          <a:ln>
            <a:solidFill>
              <a:srgbClr val="EA56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29538" y="679451"/>
            <a:ext cx="94415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47713" y="273050"/>
            <a:ext cx="6790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2B2C8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Операции от Калининграда до Дальнего Востока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454" y="77610"/>
            <a:ext cx="2019239" cy="56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25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631825" y="4951188"/>
            <a:ext cx="9441029" cy="855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30071" y="2989038"/>
            <a:ext cx="9441029" cy="855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29538" y="679451"/>
            <a:ext cx="94415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47713" y="273050"/>
            <a:ext cx="6790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2B2C8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Предпосылки</a:t>
            </a:r>
            <a:endParaRPr lang="ru-RU" sz="1400" b="1" dirty="0">
              <a:solidFill>
                <a:srgbClr val="2B2C84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1003300" y="1120775"/>
            <a:ext cx="7999233" cy="60873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1800" b="1" kern="1200" dirty="0">
                <a:solidFill>
                  <a:srgbClr val="2E2F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Создание специализированной программы ипотечного кредитования – </a:t>
            </a:r>
            <a:br>
              <a:rPr lang="ru-RU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важный элемент </a:t>
            </a:r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долгосрочной мотивации </a:t>
            </a:r>
            <a:r>
              <a:rPr lang="ru-RU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работников предприятий</a:t>
            </a:r>
            <a:endParaRPr lang="ru-RU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Прямоугольник 70"/>
          <p:cNvSpPr/>
          <p:nvPr/>
        </p:nvSpPr>
        <p:spPr>
          <a:xfrm>
            <a:off x="1884556" y="5040258"/>
            <a:ext cx="8014572" cy="56679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200"/>
              </a:spcAft>
              <a:buClr>
                <a:srgbClr val="003D7A"/>
              </a:buClr>
            </a:pPr>
            <a:r>
              <a:rPr lang="ru-RU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настоящее время масштабно не реализуются специализированные льготные программы ипотечного кредитования</a:t>
            </a:r>
          </a:p>
        </p:txBody>
      </p:sp>
      <p:sp>
        <p:nvSpPr>
          <p:cNvPr id="12" name="Прямоугольник 70"/>
          <p:cNvSpPr/>
          <p:nvPr/>
        </p:nvSpPr>
        <p:spPr>
          <a:xfrm>
            <a:off x="1884556" y="3023850"/>
            <a:ext cx="8338944" cy="7544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200"/>
              </a:spcAft>
              <a:buClr>
                <a:srgbClr val="003D7A"/>
              </a:buClr>
            </a:pPr>
            <a:r>
              <a:rPr lang="ru-RU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Работники предприятий ОПК, бюджетных организаций – узкоспециализированные </a:t>
            </a:r>
            <a:r>
              <a:rPr lang="ru-RU" sz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нишевые</a:t>
            </a:r>
            <a:r>
              <a:rPr lang="ru-RU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специалисты</a:t>
            </a:r>
          </a:p>
        </p:txBody>
      </p:sp>
      <p:sp>
        <p:nvSpPr>
          <p:cNvPr id="15" name="Прямоугольник 70"/>
          <p:cNvSpPr/>
          <p:nvPr/>
        </p:nvSpPr>
        <p:spPr>
          <a:xfrm>
            <a:off x="1884556" y="3930650"/>
            <a:ext cx="8338944" cy="7544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200"/>
              </a:spcAft>
              <a:buClr>
                <a:srgbClr val="003D7A"/>
              </a:buClr>
            </a:pPr>
            <a:r>
              <a:rPr lang="ru-RU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ряде регионов вследствие высоких процентных ставок при сравнительно невысоких доходах работников предприятий решение жилищного вопроса является трудновыполнимым.  </a:t>
            </a:r>
            <a:br>
              <a:rPr lang="ru-RU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Удержание работников на предприятиях становится проблематичным</a:t>
            </a:r>
          </a:p>
        </p:txBody>
      </p:sp>
      <p:sp>
        <p:nvSpPr>
          <p:cNvPr id="18" name="Прямоугольник 70"/>
          <p:cNvSpPr/>
          <p:nvPr/>
        </p:nvSpPr>
        <p:spPr>
          <a:xfrm>
            <a:off x="1884556" y="6006185"/>
            <a:ext cx="8338944" cy="51526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200"/>
              </a:spcAft>
              <a:buClr>
                <a:srgbClr val="003D7A"/>
              </a:buClr>
            </a:pPr>
            <a:r>
              <a:rPr lang="ru-RU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Текущие финансовые условия и последствия негативных эффектов на экономику создают </a:t>
            </a:r>
            <a:br>
              <a:rPr lang="ru-RU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новые барьеры в виде необходимости формирования первоначального взноса для получения ипотечных кредитов работниками предприятий ОПК (5-7 окладов)</a:t>
            </a:r>
          </a:p>
        </p:txBody>
      </p:sp>
      <p:sp>
        <p:nvSpPr>
          <p:cNvPr id="20" name="Прямоугольник 70"/>
          <p:cNvSpPr/>
          <p:nvPr/>
        </p:nvSpPr>
        <p:spPr>
          <a:xfrm>
            <a:off x="563484" y="1951061"/>
            <a:ext cx="9335644" cy="7544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200"/>
              </a:spcAft>
              <a:buClr>
                <a:srgbClr val="003D7A"/>
              </a:buClr>
            </a:pPr>
            <a:r>
              <a:rPr lang="ru-RU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 учетом приоритетов, обозначенных Президентом Российской Федерации, текущей макроэкономической ситуации и необходимости создания системы удержания работников, целесообразно рассмотреть вопрос создания специализированной программы льготной ипотеки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23188" y="1044136"/>
            <a:ext cx="9447912" cy="754063"/>
          </a:xfrm>
          <a:prstGeom prst="rect">
            <a:avLst/>
          </a:prstGeom>
          <a:noFill/>
          <a:ln w="12700">
            <a:solidFill>
              <a:srgbClr val="EA56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850900" y="3060839"/>
            <a:ext cx="684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2B2C8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</a:t>
            </a:r>
            <a:endParaRPr lang="ru-RU" sz="4000" b="1" dirty="0">
              <a:solidFill>
                <a:srgbClr val="2B2C84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0900" y="3984764"/>
            <a:ext cx="684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2B2C8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</a:t>
            </a:r>
            <a:endParaRPr lang="ru-RU" sz="4000" b="1" dirty="0">
              <a:solidFill>
                <a:srgbClr val="2B2C84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50900" y="4975364"/>
            <a:ext cx="684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2B2C8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</a:t>
            </a:r>
            <a:endParaRPr lang="ru-RU" sz="4000" b="1" dirty="0">
              <a:solidFill>
                <a:srgbClr val="2B2C84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50900" y="5889764"/>
            <a:ext cx="684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2B2C8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</a:t>
            </a:r>
            <a:endParaRPr lang="ru-RU" sz="4000" b="1" dirty="0">
              <a:solidFill>
                <a:srgbClr val="2B2C84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1641475" y="2987483"/>
            <a:ext cx="0" cy="3762567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513" y="122092"/>
            <a:ext cx="2019239" cy="56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25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9538" y="6095116"/>
            <a:ext cx="9441562" cy="11121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29538" y="679451"/>
            <a:ext cx="94415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47713" y="273050"/>
            <a:ext cx="6790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2B2C8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Предложение</a:t>
            </a: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984250" y="1246004"/>
            <a:ext cx="8949528" cy="37797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1800" b="1" kern="1200" dirty="0">
                <a:solidFill>
                  <a:srgbClr val="2E2F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Компания ОПК выбирает и создает наиболее эффективные ипотечные </a:t>
            </a:r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программы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42619" y="2725280"/>
            <a:ext cx="280030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740000"/>
              </a:buClr>
            </a:pP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Первоначальный </a:t>
            </a:r>
            <a:r>
              <a:rPr lang="ru-RU" sz="12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взнос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740000"/>
              </a:buClr>
            </a:pPr>
            <a:endParaRPr lang="ru-RU" sz="1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740000"/>
              </a:buClr>
            </a:pP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Минимальная ставка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740000"/>
              </a:buClr>
            </a:pPr>
            <a:endParaRPr lang="ru-RU" sz="1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740000"/>
              </a:buClr>
            </a:pP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sz="12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Прямоугольник 75">
            <a:extLst>
              <a:ext uri="{FF2B5EF4-FFF2-40B4-BE49-F238E27FC236}">
                <a16:creationId xmlns:a16="http://schemas.microsoft.com/office/drawing/2014/main" id="{A3D9A1B9-B39E-4D97-97B4-72158FD87AEC}"/>
              </a:ext>
            </a:extLst>
          </p:cNvPr>
          <p:cNvSpPr/>
          <p:nvPr/>
        </p:nvSpPr>
        <p:spPr>
          <a:xfrm rot="5400000">
            <a:off x="2141912" y="845852"/>
            <a:ext cx="696925" cy="3034125"/>
          </a:xfrm>
          <a:prstGeom prst="rect">
            <a:avLst/>
          </a:prstGeom>
          <a:solidFill>
            <a:srgbClr val="2B2C84"/>
          </a:solidFill>
          <a:ln w="127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96000" tIns="0" rIns="0" bIns="0" numCol="1" spcCol="38100" rtlCol="0" anchor="ctr">
            <a:noAutofit/>
          </a:bodyPr>
          <a:lstStyle/>
          <a:p>
            <a:pPr lvl="0" algn="l" defTabSz="342900">
              <a:lnSpc>
                <a:spcPct val="90000"/>
              </a:lnSpc>
            </a:pPr>
            <a:endParaRPr lang="ru-RU" sz="900" dirty="0">
              <a:solidFill>
                <a:schemeClr val="bg2"/>
              </a:solidFill>
              <a:latin typeface="+mn-lt"/>
              <a:ea typeface="Muller" charset="0"/>
              <a:cs typeface="Muller" charset="0"/>
              <a:sym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50975" y="2016125"/>
            <a:ext cx="2438400" cy="67495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9893" tIns="59893" rIns="59893" bIns="59893" numCol="1" spcCol="38100" rtlCol="0" anchor="ctr">
            <a:spAutoFit/>
          </a:bodyPr>
          <a:lstStyle/>
          <a:p>
            <a:pPr defTabSz="689173" hangingPunct="0"/>
            <a:r>
              <a:rPr lang="ru-RU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Neue"/>
              </a:rPr>
              <a:t>Реализуемые программы </a:t>
            </a:r>
            <a:br>
              <a:rPr lang="ru-RU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Neue"/>
              </a:rPr>
            </a:br>
            <a:r>
              <a:rPr lang="ru-RU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Neue"/>
              </a:rPr>
              <a:t>ипотечного кредитования </a:t>
            </a:r>
          </a:p>
          <a:p>
            <a:pPr defTabSz="689173" hangingPunct="0"/>
            <a:r>
              <a:rPr lang="ru-RU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Neue"/>
              </a:rPr>
              <a:t>в ПСБ</a:t>
            </a:r>
            <a:endParaRPr lang="ru-RU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Helvetica Neue"/>
            </a:endParaRPr>
          </a:p>
        </p:txBody>
      </p:sp>
      <p:sp>
        <p:nvSpPr>
          <p:cNvPr id="13" name="Прямоугольник 75">
            <a:extLst>
              <a:ext uri="{FF2B5EF4-FFF2-40B4-BE49-F238E27FC236}">
                <a16:creationId xmlns:a16="http://schemas.microsoft.com/office/drawing/2014/main" id="{A3D9A1B9-B39E-4D97-97B4-72158FD87AEC}"/>
              </a:ext>
            </a:extLst>
          </p:cNvPr>
          <p:cNvSpPr/>
          <p:nvPr/>
        </p:nvSpPr>
        <p:spPr>
          <a:xfrm rot="5400000">
            <a:off x="7113361" y="-253064"/>
            <a:ext cx="696524" cy="5238008"/>
          </a:xfrm>
          <a:prstGeom prst="rect">
            <a:avLst/>
          </a:prstGeom>
          <a:solidFill>
            <a:srgbClr val="EA5614"/>
          </a:solidFill>
          <a:ln w="127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96000" tIns="0" rIns="0" bIns="0" numCol="1" spcCol="38100" rtlCol="0" anchor="ctr">
            <a:noAutofit/>
          </a:bodyPr>
          <a:lstStyle/>
          <a:p>
            <a:pPr lvl="0" algn="l" defTabSz="342900">
              <a:lnSpc>
                <a:spcPct val="90000"/>
              </a:lnSpc>
            </a:pPr>
            <a:endParaRPr lang="ru-RU" sz="900" dirty="0">
              <a:solidFill>
                <a:schemeClr val="bg2"/>
              </a:solidFill>
              <a:latin typeface="+mn-lt"/>
              <a:ea typeface="Muller" charset="0"/>
              <a:cs typeface="Muller" charset="0"/>
              <a:sym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18414" y="2092325"/>
            <a:ext cx="4284405" cy="49028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9893" tIns="59893" rIns="59893" bIns="59893" numCol="1" spcCol="38100" rtlCol="0" anchor="ctr">
            <a:spAutoFit/>
          </a:bodyPr>
          <a:lstStyle/>
          <a:p>
            <a:pPr defTabSz="689173" hangingPunct="0"/>
            <a:r>
              <a:rPr lang="ru-RU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Neue"/>
              </a:rPr>
              <a:t>Возможные параметры льготного ипотечного </a:t>
            </a:r>
            <a:br>
              <a:rPr lang="ru-RU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Neue"/>
              </a:rPr>
            </a:br>
            <a:r>
              <a:rPr lang="ru-RU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Neue"/>
              </a:rPr>
              <a:t>кредитования для работников предприятий ОПК</a:t>
            </a:r>
            <a:endParaRPr lang="ru-RU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Helvetica Neue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9363" y="2863850"/>
            <a:ext cx="3659714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Clr>
                <a:srgbClr val="003D7A"/>
              </a:buClr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rgbClr val="2B2C8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Госпрограмма </a:t>
            </a:r>
            <a:r>
              <a:rPr lang="ru-RU" sz="1200" b="1" dirty="0" smtClean="0">
                <a:solidFill>
                  <a:srgbClr val="2B2C8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2020 </a:t>
            </a:r>
            <a:br>
              <a:rPr lang="ru-RU" sz="1200" b="1" dirty="0" smtClean="0">
                <a:solidFill>
                  <a:srgbClr val="2B2C8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05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</a:t>
            </a:r>
            <a:r>
              <a:rPr lang="ru-RU" sz="105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ставка </a:t>
            </a:r>
            <a:r>
              <a:rPr lang="ru-RU" sz="105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 </a:t>
            </a:r>
            <a:r>
              <a:rPr lang="ru-RU" sz="105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5,85</a:t>
            </a:r>
            <a:r>
              <a:rPr lang="ru-RU" sz="105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%)</a:t>
            </a:r>
            <a:endParaRPr lang="ru-RU" sz="105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Clr>
                <a:srgbClr val="003D7A"/>
              </a:buClr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rgbClr val="2B2C8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Дальневосточная </a:t>
            </a:r>
            <a:r>
              <a:rPr lang="ru-RU" sz="1200" b="1" dirty="0" smtClean="0">
                <a:solidFill>
                  <a:srgbClr val="2B2C8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ипотека</a:t>
            </a:r>
            <a:r>
              <a:rPr lang="ru-RU" sz="1200" dirty="0" smtClean="0">
                <a:solidFill>
                  <a:srgbClr val="2B2C8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solidFill>
                  <a:srgbClr val="2B2C8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1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(ставка – 0,8%)</a:t>
            </a:r>
            <a:endParaRPr lang="ru-RU" sz="11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Clr>
                <a:srgbClr val="003D7A"/>
              </a:buClr>
              <a:buFont typeface="Wingdings" panose="05000000000000000000" pitchFamily="2" charset="2"/>
              <a:buChar char="§"/>
            </a:pPr>
            <a:r>
              <a:rPr lang="ru-RU" sz="1200" b="1" dirty="0" smtClean="0">
                <a:solidFill>
                  <a:srgbClr val="2B2C8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Новостройка </a:t>
            </a:r>
            <a:r>
              <a:rPr lang="ru-RU" sz="1200" b="1" dirty="0">
                <a:solidFill>
                  <a:srgbClr val="2B2C8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/ Вторичный </a:t>
            </a:r>
            <a:r>
              <a:rPr lang="ru-RU" sz="1200" b="1" dirty="0" smtClean="0">
                <a:solidFill>
                  <a:srgbClr val="2B2C8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рынок</a:t>
            </a:r>
            <a:r>
              <a:rPr lang="ru-RU" sz="1200" dirty="0" smtClean="0">
                <a:solidFill>
                  <a:srgbClr val="2B2C8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1200" dirty="0" smtClean="0">
                <a:solidFill>
                  <a:srgbClr val="2B2C84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050" dirty="0" smtClean="0">
                <a:latin typeface="Verdana" panose="020B0604030504040204" pitchFamily="34" charset="0"/>
                <a:ea typeface="Verdana" panose="020B0604030504040204" pitchFamily="34" charset="0"/>
              </a:rPr>
              <a:t>(ставка – от 7,85% / от 7,97%)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Clr>
                <a:srgbClr val="003D7A"/>
              </a:buClr>
              <a:buFont typeface="Wingdings" panose="05000000000000000000" pitchFamily="2" charset="2"/>
              <a:buChar char="§"/>
            </a:pPr>
            <a:r>
              <a:rPr lang="ru-RU" sz="1200" b="1" dirty="0" smtClean="0">
                <a:solidFill>
                  <a:srgbClr val="2B2C8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Новый дом </a:t>
            </a:r>
            <a:r>
              <a:rPr lang="ru-RU" sz="1200" b="1" dirty="0">
                <a:solidFill>
                  <a:srgbClr val="2B2C8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/ </a:t>
            </a:r>
            <a:r>
              <a:rPr lang="ru-RU" sz="1200" b="1" dirty="0" smtClean="0">
                <a:solidFill>
                  <a:srgbClr val="2B2C8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Апартаменты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050" dirty="0" smtClean="0">
                <a:latin typeface="Verdana" panose="020B0604030504040204" pitchFamily="34" charset="0"/>
                <a:ea typeface="Verdana" panose="020B0604030504040204" pitchFamily="34" charset="0"/>
              </a:rPr>
              <a:t>(ставка – 9,6% / от 7,9%)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Clr>
                <a:srgbClr val="003D7A"/>
              </a:buClr>
              <a:buFont typeface="Wingdings" panose="05000000000000000000" pitchFamily="2" charset="2"/>
              <a:buChar char="§"/>
            </a:pPr>
            <a:r>
              <a:rPr lang="ru-RU" sz="1200" b="1" dirty="0" smtClean="0">
                <a:solidFill>
                  <a:srgbClr val="2B2C8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Рефинансирование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050" dirty="0" smtClean="0">
                <a:latin typeface="Verdana" panose="020B0604030504040204" pitchFamily="34" charset="0"/>
                <a:ea typeface="Verdana" panose="020B0604030504040204" pitchFamily="34" charset="0"/>
              </a:rPr>
              <a:t>(ставка – от 7,75 %)</a:t>
            </a:r>
            <a:endParaRPr lang="ru-RU" sz="1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spcBef>
                <a:spcPts val="600"/>
              </a:spcBef>
              <a:buClr>
                <a:srgbClr val="003D7A"/>
              </a:buClr>
              <a:buFont typeface="Wingdings" panose="05000000000000000000" pitchFamily="2" charset="2"/>
              <a:buChar char="§"/>
            </a:pPr>
            <a:r>
              <a:rPr lang="ru-RU" sz="1200" b="1" dirty="0" smtClean="0">
                <a:solidFill>
                  <a:srgbClr val="2B2C8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Ипотека без ПВ</a:t>
            </a:r>
          </a:p>
          <a:p>
            <a:pPr marL="180975">
              <a:buClr>
                <a:srgbClr val="003D7A"/>
              </a:buClr>
            </a:pPr>
            <a:r>
              <a:rPr lang="ru-RU" sz="1050" dirty="0" smtClean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ru-RU" sz="1050" dirty="0">
                <a:latin typeface="Verdana" panose="020B0604030504040204" pitchFamily="34" charset="0"/>
                <a:ea typeface="Verdana" panose="020B0604030504040204" pitchFamily="34" charset="0"/>
              </a:rPr>
              <a:t>ставка – от </a:t>
            </a:r>
            <a:r>
              <a:rPr lang="ru-RU" sz="1050" dirty="0" smtClean="0">
                <a:latin typeface="Verdana" panose="020B0604030504040204" pitchFamily="34" charset="0"/>
                <a:ea typeface="Verdana" panose="020B0604030504040204" pitchFamily="34" charset="0"/>
              </a:rPr>
              <a:t>10,29 </a:t>
            </a:r>
            <a:r>
              <a:rPr lang="ru-RU" sz="1050" dirty="0">
                <a:latin typeface="Verdana" panose="020B0604030504040204" pitchFamily="34" charset="0"/>
                <a:ea typeface="Verdana" panose="020B0604030504040204" pitchFamily="34" charset="0"/>
              </a:rPr>
              <a:t>%)</a:t>
            </a:r>
            <a:endParaRPr lang="ru-RU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Clr>
                <a:srgbClr val="003D7A"/>
              </a:buClr>
              <a:buFont typeface="Wingdings" panose="05000000000000000000" pitchFamily="2" charset="2"/>
              <a:buChar char="§"/>
            </a:pPr>
            <a:endParaRPr lang="ru-RU" sz="10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 bwMode="auto">
          <a:xfrm>
            <a:off x="8602225" y="3626942"/>
            <a:ext cx="99178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>
              <a:buClr>
                <a:schemeClr val="accent5"/>
              </a:buClr>
            </a:pPr>
            <a:r>
              <a:rPr lang="ru-RU" sz="1200" b="1" dirty="0">
                <a:solidFill>
                  <a:srgbClr val="2B2C8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</a:t>
            </a:r>
            <a:r>
              <a:rPr lang="ru-RU" sz="1200" b="1" dirty="0" smtClean="0">
                <a:solidFill>
                  <a:srgbClr val="2B2C8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 0,5%</a:t>
            </a:r>
          </a:p>
        </p:txBody>
      </p:sp>
      <p:sp>
        <p:nvSpPr>
          <p:cNvPr id="28" name="TextBox 27"/>
          <p:cNvSpPr txBox="1"/>
          <p:nvPr/>
        </p:nvSpPr>
        <p:spPr bwMode="auto">
          <a:xfrm>
            <a:off x="8602225" y="2994890"/>
            <a:ext cx="99178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>
              <a:buClr>
                <a:schemeClr val="accent5"/>
              </a:buClr>
            </a:pPr>
            <a:r>
              <a:rPr lang="ru-RU" sz="1200" b="1" dirty="0">
                <a:solidFill>
                  <a:srgbClr val="2B2C8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</a:t>
            </a:r>
            <a:r>
              <a:rPr lang="ru-RU" sz="1200" b="1" dirty="0" smtClean="0">
                <a:solidFill>
                  <a:srgbClr val="2B2C8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 0%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924938" y="6207125"/>
            <a:ext cx="7765162" cy="902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  <a:buClr>
                <a:srgbClr val="740000"/>
              </a:buClr>
            </a:pPr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Дополнительные возможности ПСБ:</a:t>
            </a:r>
          </a:p>
          <a:p>
            <a:pPr marL="171450" lvl="0" indent="-171450">
              <a:spcAft>
                <a:spcPts val="1000"/>
              </a:spcAft>
              <a:buClr>
                <a:srgbClr val="EA5614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и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спользование материнского капитала или иных субсидий на первоначальный взнос</a:t>
            </a:r>
          </a:p>
          <a:p>
            <a:pPr marL="171450" lvl="0" indent="-171450">
              <a:spcAft>
                <a:spcPts val="1000"/>
              </a:spcAft>
              <a:buClr>
                <a:srgbClr val="EA5614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субсидия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работодателя для оплаты первоначального взноса или  ежемесячного платежа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23188" y="1044136"/>
            <a:ext cx="9447912" cy="754063"/>
          </a:xfrm>
          <a:prstGeom prst="rect">
            <a:avLst/>
          </a:prstGeom>
          <a:noFill/>
          <a:ln w="12700">
            <a:solidFill>
              <a:srgbClr val="EA56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06" y="6119156"/>
            <a:ext cx="1030944" cy="1030944"/>
          </a:xfrm>
          <a:prstGeom prst="rect">
            <a:avLst/>
          </a:prstGeom>
        </p:spPr>
      </p:pic>
      <p:cxnSp>
        <p:nvCxnSpPr>
          <p:cNvPr id="33" name="Прямая соединительная линия 23">
            <a:extLst>
              <a:ext uri="{FF2B5EF4-FFF2-40B4-BE49-F238E27FC236}">
                <a16:creationId xmlns:a16="http://schemas.microsoft.com/office/drawing/2014/main" id="{84332AE9-B4A5-4832-A847-0A0E50DE8011}"/>
              </a:ext>
            </a:extLst>
          </p:cNvPr>
          <p:cNvCxnSpPr>
            <a:cxnSpLocks/>
          </p:cNvCxnSpPr>
          <p:nvPr/>
        </p:nvCxnSpPr>
        <p:spPr>
          <a:xfrm>
            <a:off x="4537818" y="3510013"/>
            <a:ext cx="5533282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tailEnd type="none"/>
          </a:ln>
          <a:effectLst/>
        </p:spPr>
      </p:cxnSp>
      <p:cxnSp>
        <p:nvCxnSpPr>
          <p:cNvPr id="35" name="Прямая соединительная линия 23">
            <a:extLst>
              <a:ext uri="{FF2B5EF4-FFF2-40B4-BE49-F238E27FC236}">
                <a16:creationId xmlns:a16="http://schemas.microsoft.com/office/drawing/2014/main" id="{84332AE9-B4A5-4832-A847-0A0E50DE8011}"/>
              </a:ext>
            </a:extLst>
          </p:cNvPr>
          <p:cNvCxnSpPr>
            <a:cxnSpLocks/>
          </p:cNvCxnSpPr>
          <p:nvPr/>
        </p:nvCxnSpPr>
        <p:spPr>
          <a:xfrm>
            <a:off x="4547343" y="3986263"/>
            <a:ext cx="5533282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tailEnd type="none"/>
          </a:ln>
          <a:effectLst/>
        </p:spPr>
      </p:cxnSp>
      <p:sp>
        <p:nvSpPr>
          <p:cNvPr id="37" name="Овал 36"/>
          <p:cNvSpPr/>
          <p:nvPr/>
        </p:nvSpPr>
        <p:spPr>
          <a:xfrm>
            <a:off x="631825" y="2010426"/>
            <a:ext cx="700951" cy="700951"/>
          </a:xfrm>
          <a:prstGeom prst="ellipse">
            <a:avLst/>
          </a:prstGeom>
          <a:solidFill>
            <a:schemeClr val="bg1"/>
          </a:solidFill>
          <a:ln>
            <a:solidFill>
              <a:srgbClr val="2B2C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4508500" y="2016125"/>
            <a:ext cx="700951" cy="700951"/>
          </a:xfrm>
          <a:prstGeom prst="ellipse">
            <a:avLst/>
          </a:prstGeom>
          <a:solidFill>
            <a:schemeClr val="bg1"/>
          </a:solidFill>
          <a:ln>
            <a:solidFill>
              <a:srgbClr val="EA56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45" y="2031894"/>
            <a:ext cx="640135" cy="64013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975" y="2006600"/>
            <a:ext cx="704149" cy="704149"/>
          </a:xfrm>
          <a:prstGeom prst="rect">
            <a:avLst/>
          </a:prstGeom>
        </p:spPr>
      </p:pic>
      <p:cxnSp>
        <p:nvCxnSpPr>
          <p:cNvPr id="42" name="Прямая соединительная линия 41"/>
          <p:cNvCxnSpPr/>
          <p:nvPr/>
        </p:nvCxnSpPr>
        <p:spPr>
          <a:xfrm>
            <a:off x="4279900" y="2014452"/>
            <a:ext cx="0" cy="375019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807" y="104631"/>
            <a:ext cx="2019239" cy="56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48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29538" y="679451"/>
            <a:ext cx="94415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47713" y="273050"/>
            <a:ext cx="47989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2B2C8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Условия кредитования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7073881" y="5747532"/>
            <a:ext cx="2997220" cy="85011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A561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+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A5614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23330" y="2501510"/>
            <a:ext cx="3326820" cy="6514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>
              <a:defRPr/>
            </a:pPr>
            <a:r>
              <a:rPr kumimoji="0" lang="ru-RU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Госпрограмма 2020</a:t>
            </a:r>
            <a:endParaRPr lang="ru-RU" sz="1100" dirty="0">
              <a:solidFill>
                <a:schemeClr val="tx1"/>
              </a:solidFill>
              <a:latin typeface="Gilroy Light" panose="00000400000000000000" pitchFamily="50" charset="-52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029195" y="2495279"/>
            <a:ext cx="2983397" cy="65601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2C8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5,85%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A238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2A238B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ctr" defTabSz="9141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 весь срок 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23330" y="1811844"/>
            <a:ext cx="3326821" cy="6514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marR="0" lvl="0" indent="0" algn="l" defTabSz="9141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Промо-условия по </a:t>
            </a:r>
          </a:p>
          <a:p>
            <a:pPr marL="180000" marR="0" lvl="0" indent="0" algn="l" defTabSz="9141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Госпрограмме 2020 </a:t>
            </a:r>
            <a:r>
              <a:rPr lang="ru-RU" sz="1100" dirty="0">
                <a:solidFill>
                  <a:schemeClr val="tx1"/>
                </a:solidFill>
                <a:latin typeface="Gilroy Light" panose="000004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4019924" y="1810581"/>
            <a:ext cx="2985627" cy="65601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2A238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2B2C8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0,5%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A561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1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 6/12 месяцев, далее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5,85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622239" y="3204728"/>
            <a:ext cx="3324221" cy="6514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marR="0" lvl="0" indent="0" algn="l" defTabSz="9141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Семейная ипотека</a:t>
            </a: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29538" y="3882749"/>
            <a:ext cx="3324221" cy="6514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marR="0" lvl="0" indent="0" algn="l" defTabSz="9141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Вторичный рынок</a:t>
            </a: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29538" y="4584466"/>
            <a:ext cx="3333683" cy="6690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marR="0" lvl="0" indent="0" algn="l" defTabSz="9141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</a:t>
            </a:r>
            <a:r>
              <a:rPr kumimoji="0" lang="ru-RU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ефинансирование</a:t>
            </a: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030159" y="1035050"/>
            <a:ext cx="2975395" cy="703398"/>
          </a:xfrm>
          <a:prstGeom prst="rect">
            <a:avLst/>
          </a:prstGeom>
          <a:solidFill>
            <a:srgbClr val="2B2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Для сотрудников ОПК</a:t>
            </a:r>
          </a:p>
          <a:p>
            <a:pPr marL="0" marR="0" lvl="0" indent="0" algn="ctr" defTabSz="9141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ез зарплатной карты ПСБ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088666" y="1035050"/>
            <a:ext cx="2975395" cy="703398"/>
          </a:xfrm>
          <a:prstGeom prst="rect">
            <a:avLst/>
          </a:prstGeom>
          <a:solidFill>
            <a:srgbClr val="EA56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Для сотрудников ОПК</a:t>
            </a:r>
          </a:p>
          <a:p>
            <a:pPr marL="0" marR="0" lvl="0" indent="0" algn="ctr" defTabSz="9141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зарплатной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картой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ПСБ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4018648" y="3196845"/>
            <a:ext cx="2985627" cy="6560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A238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4,85%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2A238B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ctr" defTabSz="9141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 весь срок 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7094428" y="3196845"/>
            <a:ext cx="2975395" cy="65601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A561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4,29%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EA5614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ctr" defTabSz="9141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 весь срок 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4036181" y="3878742"/>
            <a:ext cx="2975395" cy="6560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 </a:t>
            </a:r>
            <a:r>
              <a:rPr lang="ru-RU" sz="1600" b="1" dirty="0">
                <a:solidFill>
                  <a:srgbClr val="2A238B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7,9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A238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7%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2A238B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ctr" defTabSz="9141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 весь срок 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7094688" y="3861765"/>
            <a:ext cx="2975395" cy="65601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 </a:t>
            </a:r>
            <a:r>
              <a:rPr lang="ru-RU" sz="1600" b="1" dirty="0">
                <a:solidFill>
                  <a:srgbClr val="2A238B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7,97% </a:t>
            </a:r>
          </a:p>
          <a:p>
            <a:pPr marL="0" marR="0" lvl="0" indent="0" algn="ctr" defTabSz="9141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весь срок 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4035431" y="4605933"/>
            <a:ext cx="2975395" cy="6560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A238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7,85%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2A238B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ctr" defTabSz="9141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после регистрации ипотеки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7094597" y="4597490"/>
            <a:ext cx="2975395" cy="65601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A561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7,75%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EA5614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ctr" defTabSz="9141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после регистрации ипотеки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7097927" y="2484353"/>
            <a:ext cx="2973173" cy="65601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2C8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5,85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2C8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%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2B2C84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ctr" defTabSz="9141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 весь срок 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7088665" y="1799655"/>
            <a:ext cx="2975395" cy="65601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2A238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2B2C8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0,5% </a:t>
            </a:r>
          </a:p>
          <a:p>
            <a:pPr marL="0" marR="0" lvl="0" indent="0" algn="ctr" defTabSz="9141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 6/12 месяцев, </a:t>
            </a: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далее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5,85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7075323" y="1035050"/>
            <a:ext cx="2993547" cy="5558739"/>
          </a:xfrm>
          <a:prstGeom prst="rect">
            <a:avLst/>
          </a:prstGeom>
          <a:noFill/>
          <a:ln>
            <a:solidFill>
              <a:srgbClr val="EA56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629538" y="5749633"/>
            <a:ext cx="3316922" cy="8441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marR="0" lvl="0" indent="0" algn="l" defTabSz="9141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Субсидия</a:t>
            </a:r>
            <a:r>
              <a:rPr kumimoji="0" lang="ru-RU" sz="105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работодателя для оплаты первоначального взноса / ежемесячного платежа</a:t>
            </a:r>
            <a:endParaRPr kumimoji="0" lang="ru-RU" sz="105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027331" y="5747532"/>
            <a:ext cx="2975394" cy="8501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622239" y="5403991"/>
            <a:ext cx="3570973" cy="2792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1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Дополнительные возможности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514212" y="6808629"/>
            <a:ext cx="696608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Gilroy Light" panose="000004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* Полный перечень жилищных комплексов, предоставляющих промо-ставку от 0,5% </a:t>
            </a:r>
            <a:r>
              <a:rPr lang="ru-RU" sz="1000" dirty="0">
                <a:latin typeface="Gilroy Light" panose="00000400000000000000" pitchFamily="50" charset="-52"/>
                <a:ea typeface="Verdana" panose="020B0604030504040204" pitchFamily="34" charset="0"/>
                <a:cs typeface="Arial" panose="020B0604020202020204" pitchFamily="34" charset="0"/>
                <a:hlinkClick r:id="rId2"/>
              </a:rPr>
              <a:t>по ссылке</a:t>
            </a:r>
            <a:r>
              <a:rPr lang="ru-RU" sz="1000" dirty="0">
                <a:latin typeface="Gilroy Light" panose="000004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861" y="124750"/>
            <a:ext cx="2019239" cy="56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69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Прямоугольник 66"/>
          <p:cNvSpPr/>
          <p:nvPr/>
        </p:nvSpPr>
        <p:spPr>
          <a:xfrm>
            <a:off x="631825" y="5036307"/>
            <a:ext cx="4354627" cy="18382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EA56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2267736" y="2258806"/>
            <a:ext cx="6109633" cy="18382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2B2C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29538" y="679451"/>
            <a:ext cx="94415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79139" y="158862"/>
            <a:ext cx="6728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000"/>
              </a:spcAft>
              <a:buClr>
                <a:srgbClr val="EA5614"/>
              </a:buClr>
            </a:pPr>
            <a:r>
              <a:rPr lang="ru-RU" sz="1400" b="1" dirty="0">
                <a:solidFill>
                  <a:srgbClr val="2B2C8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</a:t>
            </a:r>
            <a:r>
              <a:rPr lang="ru-RU" sz="1400" b="1" dirty="0" smtClean="0">
                <a:solidFill>
                  <a:srgbClr val="2B2C8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убсидия </a:t>
            </a:r>
            <a:r>
              <a:rPr lang="ru-RU" sz="1400" b="1" dirty="0">
                <a:solidFill>
                  <a:srgbClr val="2B2C8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работодателя для оплаты первоначального взноса или  ежемесячного платежа</a:t>
            </a: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984250" y="1168400"/>
            <a:ext cx="7620000" cy="312377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1800" b="1" kern="1200" dirty="0">
                <a:solidFill>
                  <a:srgbClr val="2E2F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ПСБ </a:t>
            </a:r>
            <a:r>
              <a:rPr lang="ru-RU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предлагает удобный процесс получения субсидии работником</a:t>
            </a:r>
            <a:endParaRPr lang="ru-RU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 bwMode="auto">
          <a:xfrm>
            <a:off x="609051" y="1873250"/>
            <a:ext cx="750698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400">
              <a:buClr>
                <a:schemeClr val="accent5"/>
              </a:buClr>
            </a:pP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Возможный процесс получения субсидии у работодателя</a:t>
            </a:r>
          </a:p>
        </p:txBody>
      </p:sp>
      <p:sp>
        <p:nvSpPr>
          <p:cNvPr id="32" name="TextBox 31"/>
          <p:cNvSpPr txBox="1"/>
          <p:nvPr/>
        </p:nvSpPr>
        <p:spPr bwMode="auto">
          <a:xfrm>
            <a:off x="623188" y="4623496"/>
            <a:ext cx="5740823" cy="221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400">
              <a:buClr>
                <a:schemeClr val="accent5"/>
              </a:buClr>
            </a:pPr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С ПСБ получить субсидию и купить квартиру просто</a:t>
            </a:r>
          </a:p>
        </p:txBody>
      </p:sp>
      <p:sp>
        <p:nvSpPr>
          <p:cNvPr id="41" name="TextBox 40"/>
          <p:cNvSpPr txBox="1"/>
          <p:nvPr/>
        </p:nvSpPr>
        <p:spPr bwMode="auto">
          <a:xfrm>
            <a:off x="5880100" y="5530850"/>
            <a:ext cx="4125874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44000" indent="-144000" defTabSz="914400">
              <a:spcBef>
                <a:spcPts val="600"/>
              </a:spcBef>
              <a:buClr>
                <a:srgbClr val="EA5614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Оформление ипотеки и субсидии – </a:t>
            </a:r>
            <a:b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единый бесшовный процесс</a:t>
            </a:r>
          </a:p>
          <a:p>
            <a:pPr marL="144000" indent="-144000" defTabSz="914400">
              <a:spcBef>
                <a:spcPts val="600"/>
              </a:spcBef>
              <a:buClr>
                <a:srgbClr val="EA5614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Персональный менеджер помогает работнику </a:t>
            </a:r>
            <a:b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с оформлением субсидии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623188" y="1044137"/>
            <a:ext cx="9447912" cy="549210"/>
          </a:xfrm>
          <a:prstGeom prst="rect">
            <a:avLst/>
          </a:prstGeom>
          <a:noFill/>
          <a:ln w="12700">
            <a:solidFill>
              <a:srgbClr val="EA56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1003300" y="2336157"/>
            <a:ext cx="630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</a:t>
            </a:r>
            <a:endParaRPr lang="ru-RU" sz="4000" b="1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94025" y="2336157"/>
            <a:ext cx="630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</a:t>
            </a:r>
            <a:endParaRPr lang="ru-RU" sz="4000" b="1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126631" y="2335090"/>
            <a:ext cx="630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2B2C8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</a:t>
            </a:r>
            <a:endParaRPr lang="ru-RU" sz="4000" b="1" dirty="0">
              <a:solidFill>
                <a:srgbClr val="2B2C84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062391" y="2330450"/>
            <a:ext cx="630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</a:t>
            </a:r>
            <a:endParaRPr lang="ru-RU" sz="4000" b="1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993031" y="2335090"/>
            <a:ext cx="630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</a:t>
            </a:r>
            <a:endParaRPr lang="ru-RU" sz="4000" b="1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 bwMode="auto">
          <a:xfrm>
            <a:off x="879089" y="3111976"/>
            <a:ext cx="12291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400">
              <a:buClr>
                <a:schemeClr val="accent5"/>
              </a:buClr>
            </a:pPr>
            <a:r>
              <a:rPr lang="ru-RU" sz="105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Работник</a:t>
            </a:r>
            <a:r>
              <a:rPr lang="ru-RU" sz="1050" dirty="0" smtClean="0">
                <a:latin typeface="Verdana" panose="020B0604030504040204" pitchFamily="34" charset="0"/>
                <a:ea typeface="Verdana" panose="020B0604030504040204" pitchFamily="34" charset="0"/>
              </a:rPr>
              <a:t> подает заявк</a:t>
            </a:r>
            <a:r>
              <a:rPr lang="ru-RU" sz="1050" dirty="0">
                <a:latin typeface="Verdana" panose="020B0604030504040204" pitchFamily="34" charset="0"/>
                <a:ea typeface="Verdana" panose="020B0604030504040204" pitchFamily="34" charset="0"/>
              </a:rPr>
              <a:t>у</a:t>
            </a:r>
            <a:r>
              <a:rPr lang="ru-RU" sz="1050" dirty="0" smtClean="0">
                <a:latin typeface="Verdana" panose="020B0604030504040204" pitchFamily="34" charset="0"/>
                <a:ea typeface="Verdana" panose="020B0604030504040204" pitchFamily="34" charset="0"/>
              </a:rPr>
              <a:t> работодателю </a:t>
            </a:r>
            <a:br>
              <a:rPr lang="ru-RU" sz="105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050" dirty="0" smtClean="0">
                <a:latin typeface="Verdana" panose="020B0604030504040204" pitchFamily="34" charset="0"/>
                <a:ea typeface="Verdana" panose="020B0604030504040204" pitchFamily="34" charset="0"/>
              </a:rPr>
              <a:t>на субсидию</a:t>
            </a:r>
          </a:p>
        </p:txBody>
      </p:sp>
      <p:sp>
        <p:nvSpPr>
          <p:cNvPr id="50" name="TextBox 49"/>
          <p:cNvSpPr txBox="1"/>
          <p:nvPr/>
        </p:nvSpPr>
        <p:spPr bwMode="auto">
          <a:xfrm>
            <a:off x="2898389" y="3110607"/>
            <a:ext cx="12291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400">
              <a:buClr>
                <a:schemeClr val="accent5"/>
              </a:buClr>
            </a:pPr>
            <a:r>
              <a:rPr lang="ru-RU" sz="105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Работник </a:t>
            </a:r>
            <a:r>
              <a:rPr lang="ru-RU" sz="1050" dirty="0" smtClean="0">
                <a:latin typeface="Verdana" panose="020B0604030504040204" pitchFamily="34" charset="0"/>
                <a:ea typeface="Verdana" panose="020B0604030504040204" pitchFamily="34" charset="0"/>
              </a:rPr>
              <a:t>подписывает документы </a:t>
            </a:r>
            <a:br>
              <a:rPr lang="ru-RU" sz="105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050" dirty="0" smtClean="0">
                <a:latin typeface="Verdana" panose="020B0604030504040204" pitchFamily="34" charset="0"/>
                <a:ea typeface="Verdana" panose="020B0604030504040204" pitchFamily="34" charset="0"/>
              </a:rPr>
              <a:t>на субсидию</a:t>
            </a:r>
          </a:p>
        </p:txBody>
      </p:sp>
      <p:sp>
        <p:nvSpPr>
          <p:cNvPr id="51" name="TextBox 50"/>
          <p:cNvSpPr txBox="1"/>
          <p:nvPr/>
        </p:nvSpPr>
        <p:spPr bwMode="auto">
          <a:xfrm>
            <a:off x="4976927" y="3110607"/>
            <a:ext cx="1144233" cy="80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400">
              <a:buClr>
                <a:schemeClr val="accent5"/>
              </a:buClr>
            </a:pPr>
            <a:r>
              <a:rPr lang="ru-RU" sz="105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Работник</a:t>
            </a:r>
            <a:r>
              <a:rPr lang="ru-RU" sz="105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ru-RU" sz="105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050" dirty="0" smtClean="0">
                <a:latin typeface="Verdana" panose="020B0604030504040204" pitchFamily="34" charset="0"/>
                <a:ea typeface="Verdana" panose="020B0604030504040204" pitchFamily="34" charset="0"/>
              </a:rPr>
              <a:t>собирает </a:t>
            </a:r>
            <a:br>
              <a:rPr lang="ru-RU" sz="105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050" dirty="0" smtClean="0">
                <a:latin typeface="Verdana" panose="020B0604030504040204" pitchFamily="34" charset="0"/>
                <a:ea typeface="Verdana" panose="020B0604030504040204" pitchFamily="34" charset="0"/>
              </a:rPr>
              <a:t>документы </a:t>
            </a:r>
            <a:br>
              <a:rPr lang="ru-RU" sz="105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050" dirty="0" smtClean="0">
                <a:latin typeface="Verdana" panose="020B0604030504040204" pitchFamily="34" charset="0"/>
                <a:ea typeface="Verdana" panose="020B0604030504040204" pitchFamily="34" charset="0"/>
              </a:rPr>
              <a:t>о субсидии </a:t>
            </a:r>
            <a:br>
              <a:rPr lang="ru-RU" sz="105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050" dirty="0" smtClean="0">
                <a:latin typeface="Verdana" panose="020B0604030504040204" pitchFamily="34" charset="0"/>
                <a:ea typeface="Verdana" panose="020B0604030504040204" pitchFamily="34" charset="0"/>
              </a:rPr>
              <a:t>для банка</a:t>
            </a:r>
          </a:p>
        </p:txBody>
      </p:sp>
      <p:sp>
        <p:nvSpPr>
          <p:cNvPr id="52" name="TextBox 51"/>
          <p:cNvSpPr txBox="1"/>
          <p:nvPr/>
        </p:nvSpPr>
        <p:spPr bwMode="auto">
          <a:xfrm>
            <a:off x="6927850" y="3120132"/>
            <a:ext cx="1411419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400">
              <a:buClr>
                <a:schemeClr val="accent5"/>
              </a:buClr>
            </a:pPr>
            <a:r>
              <a:rPr lang="ru-RU" sz="105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Работник </a:t>
            </a:r>
            <a:r>
              <a:rPr lang="ru-RU" sz="1050" dirty="0" smtClean="0">
                <a:latin typeface="Verdana" panose="020B0604030504040204" pitchFamily="34" charset="0"/>
                <a:ea typeface="Verdana" panose="020B0604030504040204" pitchFamily="34" charset="0"/>
              </a:rPr>
              <a:t>информирует </a:t>
            </a:r>
            <a:br>
              <a:rPr lang="ru-RU" sz="105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050" dirty="0" smtClean="0">
                <a:latin typeface="Verdana" panose="020B0604030504040204" pitchFamily="34" charset="0"/>
                <a:ea typeface="Verdana" panose="020B0604030504040204" pitchFamily="34" charset="0"/>
              </a:rPr>
              <a:t>банк о субсидии</a:t>
            </a:r>
          </a:p>
        </p:txBody>
      </p:sp>
      <p:sp>
        <p:nvSpPr>
          <p:cNvPr id="54" name="TextBox 53"/>
          <p:cNvSpPr txBox="1"/>
          <p:nvPr/>
        </p:nvSpPr>
        <p:spPr bwMode="auto">
          <a:xfrm>
            <a:off x="9034369" y="3120132"/>
            <a:ext cx="11986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400">
              <a:buClr>
                <a:schemeClr val="accent5"/>
              </a:buClr>
            </a:pPr>
            <a:r>
              <a:rPr lang="ru-RU" sz="1050" b="1" dirty="0">
                <a:latin typeface="Verdana" panose="020B0604030504040204" pitchFamily="34" charset="0"/>
                <a:ea typeface="Verdana" panose="020B0604030504040204" pitchFamily="34" charset="0"/>
              </a:rPr>
              <a:t>Работник </a:t>
            </a:r>
            <a:endParaRPr lang="ru-RU" sz="105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defTabSz="914400">
              <a:buClr>
                <a:schemeClr val="accent5"/>
              </a:buClr>
            </a:pPr>
            <a:r>
              <a:rPr lang="ru-RU" sz="1050" dirty="0" smtClean="0">
                <a:latin typeface="Verdana" panose="020B0604030504040204" pitchFamily="34" charset="0"/>
                <a:ea typeface="Verdana" panose="020B0604030504040204" pitchFamily="34" charset="0"/>
              </a:rPr>
              <a:t>подает </a:t>
            </a:r>
            <a:r>
              <a:rPr lang="ru-RU" sz="1050" dirty="0">
                <a:latin typeface="Verdana" panose="020B0604030504040204" pitchFamily="34" charset="0"/>
                <a:ea typeface="Verdana" panose="020B0604030504040204" pitchFamily="34" charset="0"/>
              </a:rPr>
              <a:t>в </a:t>
            </a:r>
            <a:r>
              <a:rPr lang="ru-RU" sz="1050" dirty="0" smtClean="0">
                <a:latin typeface="Verdana" panose="020B0604030504040204" pitchFamily="34" charset="0"/>
                <a:ea typeface="Verdana" panose="020B0604030504040204" pitchFamily="34" charset="0"/>
              </a:rPr>
              <a:t>банк </a:t>
            </a:r>
            <a:r>
              <a:rPr lang="ru-RU" sz="1050" dirty="0">
                <a:latin typeface="Verdana" panose="020B0604030504040204" pitchFamily="34" charset="0"/>
                <a:ea typeface="Verdana" panose="020B0604030504040204" pitchFamily="34" charset="0"/>
              </a:rPr>
              <a:t>заявку </a:t>
            </a:r>
            <a:endParaRPr lang="ru-RU" sz="105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defTabSz="914400">
              <a:buClr>
                <a:schemeClr val="accent5"/>
              </a:buClr>
            </a:pPr>
            <a:r>
              <a:rPr lang="ru-RU" sz="1050" dirty="0" smtClean="0">
                <a:latin typeface="Verdana" panose="020B0604030504040204" pitchFamily="34" charset="0"/>
                <a:ea typeface="Verdana" panose="020B0604030504040204" pitchFamily="34" charset="0"/>
              </a:rPr>
              <a:t>на </a:t>
            </a:r>
            <a:r>
              <a:rPr lang="ru-RU" sz="1050" dirty="0">
                <a:latin typeface="Verdana" panose="020B0604030504040204" pitchFamily="34" charset="0"/>
                <a:ea typeface="Verdana" panose="020B0604030504040204" pitchFamily="34" charset="0"/>
              </a:rPr>
              <a:t>ипотеку</a:t>
            </a: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628890" y="3034407"/>
            <a:ext cx="1336435" cy="0"/>
          </a:xfrm>
          <a:prstGeom prst="line">
            <a:avLst/>
          </a:prstGeom>
          <a:ln w="38100">
            <a:solidFill>
              <a:srgbClr val="2B2C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2638665" y="3034407"/>
            <a:ext cx="1336435" cy="0"/>
          </a:xfrm>
          <a:prstGeom prst="line">
            <a:avLst/>
          </a:prstGeom>
          <a:ln w="38100">
            <a:solidFill>
              <a:srgbClr val="2B2C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4660900" y="3034407"/>
            <a:ext cx="1336435" cy="0"/>
          </a:xfrm>
          <a:prstGeom prst="line">
            <a:avLst/>
          </a:prstGeom>
          <a:ln w="38100">
            <a:solidFill>
              <a:srgbClr val="2B2C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6680200" y="3034407"/>
            <a:ext cx="1336435" cy="0"/>
          </a:xfrm>
          <a:prstGeom prst="line">
            <a:avLst/>
          </a:prstGeom>
          <a:ln w="38100">
            <a:solidFill>
              <a:srgbClr val="2B2C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8734665" y="3034407"/>
            <a:ext cx="1336435" cy="0"/>
          </a:xfrm>
          <a:prstGeom prst="line">
            <a:avLst/>
          </a:prstGeom>
          <a:ln w="38100">
            <a:solidFill>
              <a:srgbClr val="2B2C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441450" y="5197475"/>
            <a:ext cx="630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EA561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</a:t>
            </a:r>
            <a:endParaRPr lang="ru-RU" sz="4000" b="1" dirty="0">
              <a:solidFill>
                <a:srgbClr val="EA5614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 bwMode="auto">
          <a:xfrm>
            <a:off x="1317239" y="5973294"/>
            <a:ext cx="12291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400">
              <a:buClr>
                <a:schemeClr val="accent5"/>
              </a:buClr>
            </a:pPr>
            <a:r>
              <a:rPr lang="ru-RU" sz="1050" b="1" dirty="0">
                <a:latin typeface="Verdana" panose="020B0604030504040204" pitchFamily="34" charset="0"/>
                <a:ea typeface="Verdana" panose="020B0604030504040204" pitchFamily="34" charset="0"/>
              </a:rPr>
              <a:t>Работник</a:t>
            </a:r>
            <a:r>
              <a:rPr lang="ru-RU" sz="1050" dirty="0">
                <a:latin typeface="Verdana" panose="020B0604030504040204" pitchFamily="34" charset="0"/>
                <a:ea typeface="Verdana" panose="020B0604030504040204" pitchFamily="34" charset="0"/>
              </a:rPr>
              <a:t> подает в Банк заявку </a:t>
            </a:r>
            <a:r>
              <a:rPr lang="ru-RU" sz="1050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105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050" dirty="0" smtClean="0">
                <a:latin typeface="Verdana" panose="020B0604030504040204" pitchFamily="34" charset="0"/>
                <a:ea typeface="Verdana" panose="020B0604030504040204" pitchFamily="34" charset="0"/>
              </a:rPr>
              <a:t>на </a:t>
            </a:r>
            <a:r>
              <a:rPr lang="ru-RU" sz="1050" dirty="0">
                <a:latin typeface="Verdana" panose="020B0604030504040204" pitchFamily="34" charset="0"/>
                <a:ea typeface="Verdana" panose="020B0604030504040204" pitchFamily="34" charset="0"/>
              </a:rPr>
              <a:t>ипотеку</a:t>
            </a: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>
            <a:off x="1067040" y="5895725"/>
            <a:ext cx="1336435" cy="0"/>
          </a:xfrm>
          <a:prstGeom prst="line">
            <a:avLst/>
          </a:prstGeom>
          <a:ln w="38100">
            <a:solidFill>
              <a:srgbClr val="EA56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498850" y="5197475"/>
            <a:ext cx="630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EA561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</a:t>
            </a:r>
            <a:endParaRPr lang="ru-RU" sz="4000" b="1" dirty="0">
              <a:solidFill>
                <a:srgbClr val="EA5614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 bwMode="auto">
          <a:xfrm>
            <a:off x="3374639" y="5973294"/>
            <a:ext cx="1229111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400">
              <a:buClr>
                <a:schemeClr val="accent5"/>
              </a:buClr>
            </a:pPr>
            <a:r>
              <a:rPr lang="ru-RU" sz="1050" b="1" dirty="0">
                <a:latin typeface="Verdana" panose="020B0604030504040204" pitchFamily="34" charset="0"/>
                <a:ea typeface="Verdana" panose="020B0604030504040204" pitchFamily="34" charset="0"/>
              </a:rPr>
              <a:t>Банк</a:t>
            </a:r>
            <a:r>
              <a:rPr lang="ru-RU" sz="1050" dirty="0">
                <a:latin typeface="Verdana" panose="020B0604030504040204" pitchFamily="34" charset="0"/>
                <a:ea typeface="Verdana" panose="020B0604030504040204" pitchFamily="34" charset="0"/>
              </a:rPr>
              <a:t> помогает </a:t>
            </a:r>
            <a:r>
              <a:rPr lang="ru-RU" sz="1050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105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050" dirty="0" smtClean="0">
                <a:latin typeface="Verdana" panose="020B0604030504040204" pitchFamily="34" charset="0"/>
                <a:ea typeface="Verdana" panose="020B0604030504040204" pitchFamily="34" charset="0"/>
              </a:rPr>
              <a:t>с </a:t>
            </a:r>
            <a:r>
              <a:rPr lang="ru-RU" sz="1050" dirty="0">
                <a:latin typeface="Verdana" panose="020B0604030504040204" pitchFamily="34" charset="0"/>
                <a:ea typeface="Verdana" panose="020B0604030504040204" pitchFamily="34" charset="0"/>
              </a:rPr>
              <a:t>получением субсидии</a:t>
            </a:r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>
            <a:off x="3124440" y="5895725"/>
            <a:ext cx="1336435" cy="0"/>
          </a:xfrm>
          <a:prstGeom prst="line">
            <a:avLst/>
          </a:prstGeom>
          <a:ln w="38100">
            <a:solidFill>
              <a:srgbClr val="EA56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622300" y="4406900"/>
            <a:ext cx="94488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Прямоугольник 68"/>
          <p:cNvSpPr/>
          <p:nvPr/>
        </p:nvSpPr>
        <p:spPr>
          <a:xfrm>
            <a:off x="5432040" y="5045177"/>
            <a:ext cx="4631238" cy="1838223"/>
          </a:xfrm>
          <a:prstGeom prst="rect">
            <a:avLst/>
          </a:prstGeom>
          <a:noFill/>
          <a:ln w="12700">
            <a:solidFill>
              <a:srgbClr val="EA56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861" y="115709"/>
            <a:ext cx="2019239" cy="56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00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631825" y="4322824"/>
            <a:ext cx="9441029" cy="12750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30071" y="2025650"/>
            <a:ext cx="9441029" cy="12562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29538" y="679451"/>
            <a:ext cx="94415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47713" y="273050"/>
            <a:ext cx="3503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2B2C8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Варианты субсидий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3094" y="1093497"/>
            <a:ext cx="6538364" cy="35152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67380" tIns="67380" rIns="67380" bIns="67380" spcCol="38100" anchor="ctr">
            <a:spAutoFit/>
          </a:bodyPr>
          <a:lstStyle/>
          <a:p>
            <a:pPr defTabSz="8215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Предприятие </a:t>
            </a:r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ОПК может 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использовать следующие опции: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80785" y="4338189"/>
            <a:ext cx="7556915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 sz="3000" b="1">
                <a:solidFill>
                  <a:srgbClr val="000000"/>
                </a:solidFill>
                <a:latin typeface="Helvetica Neue" panose="02000806000000020004" pitchFamily="2" charset="-52"/>
                <a:ea typeface="Verdana" panose="020B0604030504040204" pitchFamily="34" charset="0"/>
                <a:cs typeface="Verdana" panose="020B0604030504040204" pitchFamily="34" charset="0"/>
                <a:sym typeface="Helvetica Neue" panose="02000806000000020004" pitchFamily="2" charset="-52"/>
              </a:defRPr>
            </a:lvl1pPr>
            <a:lvl2pPr>
              <a:defRPr sz="3000" b="1">
                <a:solidFill>
                  <a:srgbClr val="000000"/>
                </a:solidFill>
                <a:latin typeface="Helvetica Neue" panose="02000806000000020004" pitchFamily="2" charset="-52"/>
                <a:ea typeface="Verdana" panose="020B0604030504040204" pitchFamily="34" charset="0"/>
                <a:cs typeface="Verdana" panose="020B0604030504040204" pitchFamily="34" charset="0"/>
                <a:sym typeface="Helvetica Neue" panose="02000806000000020004" pitchFamily="2" charset="-52"/>
              </a:defRPr>
            </a:lvl2pPr>
            <a:lvl3pPr>
              <a:defRPr sz="3000" b="1">
                <a:solidFill>
                  <a:srgbClr val="000000"/>
                </a:solidFill>
                <a:latin typeface="Helvetica Neue" panose="02000806000000020004" pitchFamily="2" charset="-52"/>
                <a:ea typeface="Verdana" panose="020B0604030504040204" pitchFamily="34" charset="0"/>
                <a:cs typeface="Verdana" panose="020B0604030504040204" pitchFamily="34" charset="0"/>
                <a:sym typeface="Helvetica Neue" panose="02000806000000020004" pitchFamily="2" charset="-52"/>
              </a:defRPr>
            </a:lvl3pPr>
            <a:lvl4pPr>
              <a:defRPr sz="3000" b="1">
                <a:solidFill>
                  <a:srgbClr val="000000"/>
                </a:solidFill>
                <a:latin typeface="Helvetica Neue" panose="02000806000000020004" pitchFamily="2" charset="-52"/>
                <a:ea typeface="Verdana" panose="020B0604030504040204" pitchFamily="34" charset="0"/>
                <a:cs typeface="Verdana" panose="020B0604030504040204" pitchFamily="34" charset="0"/>
                <a:sym typeface="Helvetica Neue" panose="02000806000000020004" pitchFamily="2" charset="-52"/>
              </a:defRPr>
            </a:lvl4pPr>
            <a:lvl5pPr>
              <a:defRPr sz="3000" b="1">
                <a:solidFill>
                  <a:srgbClr val="000000"/>
                </a:solidFill>
                <a:latin typeface="Helvetica Neue" panose="02000806000000020004" pitchFamily="2" charset="-52"/>
                <a:ea typeface="Verdana" panose="020B0604030504040204" pitchFamily="34" charset="0"/>
                <a:cs typeface="Verdana" panose="020B0604030504040204" pitchFamily="34" charset="0"/>
                <a:sym typeface="Helvetica Neue" panose="02000806000000020004" pitchFamily="2" charset="-52"/>
              </a:defRPr>
            </a:lvl5pPr>
            <a:lvl6pPr indent="-914400" defTabSz="82073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806000000020004" pitchFamily="2" charset="-52"/>
                <a:ea typeface="Verdana" panose="020B0604030504040204" pitchFamily="34" charset="0"/>
                <a:cs typeface="Verdana" panose="020B0604030504040204" pitchFamily="34" charset="0"/>
                <a:sym typeface="Helvetica Neue" panose="02000806000000020004" pitchFamily="2" charset="-52"/>
              </a:defRPr>
            </a:lvl6pPr>
            <a:lvl7pPr indent="-914400" defTabSz="82073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806000000020004" pitchFamily="2" charset="-52"/>
                <a:ea typeface="Verdana" panose="020B0604030504040204" pitchFamily="34" charset="0"/>
                <a:cs typeface="Verdana" panose="020B0604030504040204" pitchFamily="34" charset="0"/>
                <a:sym typeface="Helvetica Neue" panose="02000806000000020004" pitchFamily="2" charset="-52"/>
              </a:defRPr>
            </a:lvl7pPr>
            <a:lvl8pPr indent="-914400" defTabSz="82073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806000000020004" pitchFamily="2" charset="-52"/>
                <a:ea typeface="Verdana" panose="020B0604030504040204" pitchFamily="34" charset="0"/>
                <a:cs typeface="Verdana" panose="020B0604030504040204" pitchFamily="34" charset="0"/>
                <a:sym typeface="Helvetica Neue" panose="02000806000000020004" pitchFamily="2" charset="-52"/>
              </a:defRPr>
            </a:lvl8pPr>
            <a:lvl9pPr indent="-914400" defTabSz="82073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806000000020004" pitchFamily="2" charset="-52"/>
                <a:ea typeface="Verdana" panose="020B0604030504040204" pitchFamily="34" charset="0"/>
                <a:cs typeface="Verdana" panose="020B0604030504040204" pitchFamily="34" charset="0"/>
                <a:sym typeface="Helvetica Neue" panose="02000806000000020004" pitchFamily="2" charset="-52"/>
              </a:defRPr>
            </a:lvl9pPr>
          </a:lstStyle>
          <a:p>
            <a:pPr marL="0" indent="0">
              <a:spcBef>
                <a:spcPts val="600"/>
              </a:spcBef>
            </a:pPr>
            <a:endParaRPr lang="ru-RU" altLang="ru-RU" sz="1200" dirty="0" smtClean="0">
              <a:solidFill>
                <a:srgbClr val="0D0D0D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</a:pPr>
            <a:r>
              <a:rPr lang="ru-RU" altLang="ru-RU" sz="1200" dirty="0" smtClean="0">
                <a:solidFill>
                  <a:srgbClr val="0D0D0D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Субсидирование </a:t>
            </a:r>
            <a:r>
              <a:rPr lang="ru-RU" altLang="ru-RU" sz="1200" dirty="0">
                <a:solidFill>
                  <a:srgbClr val="0D0D0D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процентной ставки по </a:t>
            </a:r>
            <a:r>
              <a:rPr lang="ru-RU" altLang="ru-RU" sz="1200" dirty="0" smtClean="0">
                <a:solidFill>
                  <a:srgbClr val="0D0D0D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кредиту.</a:t>
            </a:r>
            <a:br>
              <a:rPr lang="ru-RU" altLang="ru-RU" sz="1200" dirty="0" smtClean="0">
                <a:solidFill>
                  <a:srgbClr val="0D0D0D"/>
                </a:solidFill>
                <a:latin typeface="Verdana" panose="020B0604030504040204" pitchFamily="34" charset="0"/>
                <a:cs typeface="Arial" panose="020B0604020202020204" pitchFamily="34" charset="0"/>
              </a:rPr>
            </a:br>
            <a:r>
              <a:rPr lang="ru-RU" altLang="ru-RU" sz="1200" b="0" dirty="0" smtClean="0">
                <a:solidFill>
                  <a:srgbClr val="0D0D0D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ПСБ предоставляет </a:t>
            </a:r>
            <a:r>
              <a:rPr lang="ru-RU" altLang="ru-RU" sz="1200" b="0" dirty="0">
                <a:solidFill>
                  <a:srgbClr val="0D0D0D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льготную ставку по </a:t>
            </a:r>
            <a:r>
              <a:rPr lang="ru-RU" altLang="ru-RU" sz="1200" b="0" dirty="0" smtClean="0">
                <a:solidFill>
                  <a:srgbClr val="0D0D0D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кредиту. Предприятие </a:t>
            </a:r>
            <a:r>
              <a:rPr lang="ru-RU" altLang="ru-RU" sz="1200" b="0" dirty="0">
                <a:solidFill>
                  <a:srgbClr val="0D0D0D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компенсирует банку недополученные проценты. </a:t>
            </a:r>
            <a:r>
              <a:rPr lang="ru-RU" altLang="ru-RU" sz="1200" b="0" dirty="0" smtClean="0">
                <a:solidFill>
                  <a:srgbClr val="0D0D0D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Выплата </a:t>
            </a:r>
            <a:r>
              <a:rPr lang="ru-RU" altLang="ru-RU" sz="1200" b="0" dirty="0">
                <a:solidFill>
                  <a:srgbClr val="0D0D0D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единовременная.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5942" y="2456848"/>
            <a:ext cx="9432758" cy="216938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5942" y="4968239"/>
            <a:ext cx="9432758" cy="144568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980785" y="2309093"/>
            <a:ext cx="79410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 sz="3000" b="1">
                <a:solidFill>
                  <a:srgbClr val="000000"/>
                </a:solidFill>
                <a:latin typeface="Helvetica Neue" panose="02000806000000020004" pitchFamily="2" charset="-52"/>
                <a:ea typeface="Verdana" panose="020B0604030504040204" pitchFamily="34" charset="0"/>
                <a:cs typeface="Verdana" panose="020B0604030504040204" pitchFamily="34" charset="0"/>
                <a:sym typeface="Helvetica Neue" panose="02000806000000020004" pitchFamily="2" charset="-52"/>
              </a:defRPr>
            </a:lvl1pPr>
            <a:lvl2pPr>
              <a:defRPr sz="3000" b="1">
                <a:solidFill>
                  <a:srgbClr val="000000"/>
                </a:solidFill>
                <a:latin typeface="Helvetica Neue" panose="02000806000000020004" pitchFamily="2" charset="-52"/>
                <a:ea typeface="Verdana" panose="020B0604030504040204" pitchFamily="34" charset="0"/>
                <a:cs typeface="Verdana" panose="020B0604030504040204" pitchFamily="34" charset="0"/>
                <a:sym typeface="Helvetica Neue" panose="02000806000000020004" pitchFamily="2" charset="-52"/>
              </a:defRPr>
            </a:lvl2pPr>
            <a:lvl3pPr>
              <a:defRPr sz="3000" b="1">
                <a:solidFill>
                  <a:srgbClr val="000000"/>
                </a:solidFill>
                <a:latin typeface="Helvetica Neue" panose="02000806000000020004" pitchFamily="2" charset="-52"/>
                <a:ea typeface="Verdana" panose="020B0604030504040204" pitchFamily="34" charset="0"/>
                <a:cs typeface="Verdana" panose="020B0604030504040204" pitchFamily="34" charset="0"/>
                <a:sym typeface="Helvetica Neue" panose="02000806000000020004" pitchFamily="2" charset="-52"/>
              </a:defRPr>
            </a:lvl3pPr>
            <a:lvl4pPr>
              <a:defRPr sz="3000" b="1">
                <a:solidFill>
                  <a:srgbClr val="000000"/>
                </a:solidFill>
                <a:latin typeface="Helvetica Neue" panose="02000806000000020004" pitchFamily="2" charset="-52"/>
                <a:ea typeface="Verdana" panose="020B0604030504040204" pitchFamily="34" charset="0"/>
                <a:cs typeface="Verdana" panose="020B0604030504040204" pitchFamily="34" charset="0"/>
                <a:sym typeface="Helvetica Neue" panose="02000806000000020004" pitchFamily="2" charset="-52"/>
              </a:defRPr>
            </a:lvl4pPr>
            <a:lvl5pPr>
              <a:defRPr sz="3000" b="1">
                <a:solidFill>
                  <a:srgbClr val="000000"/>
                </a:solidFill>
                <a:latin typeface="Helvetica Neue" panose="02000806000000020004" pitchFamily="2" charset="-52"/>
                <a:ea typeface="Verdana" panose="020B0604030504040204" pitchFamily="34" charset="0"/>
                <a:cs typeface="Verdana" panose="020B0604030504040204" pitchFamily="34" charset="0"/>
                <a:sym typeface="Helvetica Neue" panose="02000806000000020004" pitchFamily="2" charset="-52"/>
              </a:defRPr>
            </a:lvl5pPr>
            <a:lvl6pPr indent="-914400" defTabSz="82073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806000000020004" pitchFamily="2" charset="-52"/>
                <a:ea typeface="Verdana" panose="020B0604030504040204" pitchFamily="34" charset="0"/>
                <a:cs typeface="Verdana" panose="020B0604030504040204" pitchFamily="34" charset="0"/>
                <a:sym typeface="Helvetica Neue" panose="02000806000000020004" pitchFamily="2" charset="-52"/>
              </a:defRPr>
            </a:lvl6pPr>
            <a:lvl7pPr indent="-914400" defTabSz="82073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806000000020004" pitchFamily="2" charset="-52"/>
                <a:ea typeface="Verdana" panose="020B0604030504040204" pitchFamily="34" charset="0"/>
                <a:cs typeface="Verdana" panose="020B0604030504040204" pitchFamily="34" charset="0"/>
                <a:sym typeface="Helvetica Neue" panose="02000806000000020004" pitchFamily="2" charset="-52"/>
              </a:defRPr>
            </a:lvl7pPr>
            <a:lvl8pPr indent="-914400" defTabSz="82073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806000000020004" pitchFamily="2" charset="-52"/>
                <a:ea typeface="Verdana" panose="020B0604030504040204" pitchFamily="34" charset="0"/>
                <a:cs typeface="Verdana" panose="020B0604030504040204" pitchFamily="34" charset="0"/>
                <a:sym typeface="Helvetica Neue" panose="02000806000000020004" pitchFamily="2" charset="-52"/>
              </a:defRPr>
            </a:lvl8pPr>
            <a:lvl9pPr indent="-914400" defTabSz="82073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806000000020004" pitchFamily="2" charset="-52"/>
                <a:ea typeface="Verdana" panose="020B0604030504040204" pitchFamily="34" charset="0"/>
                <a:cs typeface="Verdana" panose="020B0604030504040204" pitchFamily="34" charset="0"/>
                <a:sym typeface="Helvetica Neue" panose="02000806000000020004" pitchFamily="2" charset="-52"/>
              </a:defRPr>
            </a:lvl9pPr>
          </a:lstStyle>
          <a:p>
            <a:pPr marL="0" indent="0" eaLnBrk="1">
              <a:spcBef>
                <a:spcPts val="600"/>
              </a:spcBef>
            </a:pPr>
            <a:r>
              <a:rPr lang="ru-RU" altLang="ru-RU" sz="1200" dirty="0">
                <a:solidFill>
                  <a:srgbClr val="0D0D0D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Субсидия  для оплаты первоначального взноса на покупку </a:t>
            </a:r>
            <a:r>
              <a:rPr lang="ru-RU" altLang="ru-RU" sz="1200" dirty="0" smtClean="0">
                <a:solidFill>
                  <a:srgbClr val="0D0D0D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квартиры.</a:t>
            </a:r>
            <a:br>
              <a:rPr lang="ru-RU" altLang="ru-RU" sz="1200" dirty="0" smtClean="0">
                <a:solidFill>
                  <a:srgbClr val="0D0D0D"/>
                </a:solidFill>
                <a:latin typeface="Verdana" panose="020B0604030504040204" pitchFamily="34" charset="0"/>
                <a:cs typeface="Arial" panose="020B0604020202020204" pitchFamily="34" charset="0"/>
              </a:rPr>
            </a:br>
            <a:r>
              <a:rPr lang="ru-RU" altLang="ru-RU" sz="1200" b="0" dirty="0" smtClean="0">
                <a:solidFill>
                  <a:srgbClr val="0D0D0D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Денежные </a:t>
            </a:r>
            <a:r>
              <a:rPr lang="ru-RU" altLang="ru-RU" sz="1200" b="0" dirty="0">
                <a:solidFill>
                  <a:srgbClr val="0D0D0D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средства предприятием перечисляются </a:t>
            </a:r>
            <a:r>
              <a:rPr lang="ru-RU" altLang="ru-RU" sz="1200" b="0" dirty="0" err="1">
                <a:solidFill>
                  <a:srgbClr val="0D0D0D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единоразово</a:t>
            </a:r>
            <a:r>
              <a:rPr lang="ru-RU" altLang="ru-RU" sz="1200" b="0" dirty="0">
                <a:solidFill>
                  <a:srgbClr val="0D0D0D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на счет аккредитива в ПСБ. </a:t>
            </a:r>
            <a:r>
              <a:rPr lang="ru-RU" altLang="ru-RU" sz="1200" b="0" dirty="0" smtClean="0">
                <a:solidFill>
                  <a:srgbClr val="0D0D0D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altLang="ru-RU" sz="1200" b="0" dirty="0" smtClean="0">
                <a:solidFill>
                  <a:srgbClr val="0D0D0D"/>
                </a:solidFill>
                <a:latin typeface="Verdana" panose="020B0604030504040204" pitchFamily="34" charset="0"/>
                <a:cs typeface="Arial" panose="020B0604020202020204" pitchFamily="34" charset="0"/>
              </a:rPr>
            </a:br>
            <a:r>
              <a:rPr lang="ru-RU" altLang="ru-RU" sz="1200" b="0" dirty="0" smtClean="0">
                <a:solidFill>
                  <a:srgbClr val="0D0D0D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Расчеты </a:t>
            </a:r>
            <a:r>
              <a:rPr lang="ru-RU" altLang="ru-RU" sz="1200" b="0" dirty="0">
                <a:solidFill>
                  <a:srgbClr val="0D0D0D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по сделке купли-продажи осуществляются после регистрации права собственности </a:t>
            </a:r>
            <a:r>
              <a:rPr lang="ru-RU" altLang="ru-RU" sz="1200" b="0" dirty="0" smtClean="0">
                <a:solidFill>
                  <a:srgbClr val="0D0D0D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altLang="ru-RU" sz="1200" b="0" dirty="0" smtClean="0">
                <a:solidFill>
                  <a:srgbClr val="0D0D0D"/>
                </a:solidFill>
                <a:latin typeface="Verdana" panose="020B0604030504040204" pitchFamily="34" charset="0"/>
                <a:cs typeface="Arial" panose="020B0604020202020204" pitchFamily="34" charset="0"/>
              </a:rPr>
            </a:br>
            <a:r>
              <a:rPr lang="ru-RU" altLang="ru-RU" sz="1200" b="0" dirty="0" smtClean="0">
                <a:solidFill>
                  <a:srgbClr val="0D0D0D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работника.</a:t>
            </a:r>
            <a:endParaRPr lang="ru-RU" altLang="ru-RU" sz="1200" b="0" dirty="0">
              <a:solidFill>
                <a:srgbClr val="0D0D0D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971975" y="3370109"/>
            <a:ext cx="79410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 sz="3000" b="1">
                <a:solidFill>
                  <a:srgbClr val="000000"/>
                </a:solidFill>
                <a:latin typeface="Helvetica Neue" panose="02000806000000020004" pitchFamily="2" charset="-52"/>
                <a:ea typeface="Verdana" panose="020B0604030504040204" pitchFamily="34" charset="0"/>
                <a:cs typeface="Verdana" panose="020B0604030504040204" pitchFamily="34" charset="0"/>
                <a:sym typeface="Helvetica Neue" panose="02000806000000020004" pitchFamily="2" charset="-52"/>
              </a:defRPr>
            </a:lvl1pPr>
            <a:lvl2pPr>
              <a:defRPr sz="3000" b="1">
                <a:solidFill>
                  <a:srgbClr val="000000"/>
                </a:solidFill>
                <a:latin typeface="Helvetica Neue" panose="02000806000000020004" pitchFamily="2" charset="-52"/>
                <a:ea typeface="Verdana" panose="020B0604030504040204" pitchFamily="34" charset="0"/>
                <a:cs typeface="Verdana" panose="020B0604030504040204" pitchFamily="34" charset="0"/>
                <a:sym typeface="Helvetica Neue" panose="02000806000000020004" pitchFamily="2" charset="-52"/>
              </a:defRPr>
            </a:lvl2pPr>
            <a:lvl3pPr>
              <a:defRPr sz="3000" b="1">
                <a:solidFill>
                  <a:srgbClr val="000000"/>
                </a:solidFill>
                <a:latin typeface="Helvetica Neue" panose="02000806000000020004" pitchFamily="2" charset="-52"/>
                <a:ea typeface="Verdana" panose="020B0604030504040204" pitchFamily="34" charset="0"/>
                <a:cs typeface="Verdana" panose="020B0604030504040204" pitchFamily="34" charset="0"/>
                <a:sym typeface="Helvetica Neue" panose="02000806000000020004" pitchFamily="2" charset="-52"/>
              </a:defRPr>
            </a:lvl3pPr>
            <a:lvl4pPr>
              <a:defRPr sz="3000" b="1">
                <a:solidFill>
                  <a:srgbClr val="000000"/>
                </a:solidFill>
                <a:latin typeface="Helvetica Neue" panose="02000806000000020004" pitchFamily="2" charset="-52"/>
                <a:ea typeface="Verdana" panose="020B0604030504040204" pitchFamily="34" charset="0"/>
                <a:cs typeface="Verdana" panose="020B0604030504040204" pitchFamily="34" charset="0"/>
                <a:sym typeface="Helvetica Neue" panose="02000806000000020004" pitchFamily="2" charset="-52"/>
              </a:defRPr>
            </a:lvl4pPr>
            <a:lvl5pPr>
              <a:defRPr sz="3000" b="1">
                <a:solidFill>
                  <a:srgbClr val="000000"/>
                </a:solidFill>
                <a:latin typeface="Helvetica Neue" panose="02000806000000020004" pitchFamily="2" charset="-52"/>
                <a:ea typeface="Verdana" panose="020B0604030504040204" pitchFamily="34" charset="0"/>
                <a:cs typeface="Verdana" panose="020B0604030504040204" pitchFamily="34" charset="0"/>
                <a:sym typeface="Helvetica Neue" panose="02000806000000020004" pitchFamily="2" charset="-52"/>
              </a:defRPr>
            </a:lvl5pPr>
            <a:lvl6pPr indent="-914400" defTabSz="82073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806000000020004" pitchFamily="2" charset="-52"/>
                <a:ea typeface="Verdana" panose="020B0604030504040204" pitchFamily="34" charset="0"/>
                <a:cs typeface="Verdana" panose="020B0604030504040204" pitchFamily="34" charset="0"/>
                <a:sym typeface="Helvetica Neue" panose="02000806000000020004" pitchFamily="2" charset="-52"/>
              </a:defRPr>
            </a:lvl6pPr>
            <a:lvl7pPr indent="-914400" defTabSz="82073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806000000020004" pitchFamily="2" charset="-52"/>
                <a:ea typeface="Verdana" panose="020B0604030504040204" pitchFamily="34" charset="0"/>
                <a:cs typeface="Verdana" panose="020B0604030504040204" pitchFamily="34" charset="0"/>
                <a:sym typeface="Helvetica Neue" panose="02000806000000020004" pitchFamily="2" charset="-52"/>
              </a:defRPr>
            </a:lvl7pPr>
            <a:lvl8pPr indent="-914400" defTabSz="82073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806000000020004" pitchFamily="2" charset="-52"/>
                <a:ea typeface="Verdana" panose="020B0604030504040204" pitchFamily="34" charset="0"/>
                <a:cs typeface="Verdana" panose="020B0604030504040204" pitchFamily="34" charset="0"/>
                <a:sym typeface="Helvetica Neue" panose="02000806000000020004" pitchFamily="2" charset="-52"/>
              </a:defRPr>
            </a:lvl8pPr>
            <a:lvl9pPr indent="-914400" defTabSz="82073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806000000020004" pitchFamily="2" charset="-52"/>
                <a:ea typeface="Verdana" panose="020B0604030504040204" pitchFamily="34" charset="0"/>
                <a:cs typeface="Verdana" panose="020B0604030504040204" pitchFamily="34" charset="0"/>
                <a:sym typeface="Helvetica Neue" panose="02000806000000020004" pitchFamily="2" charset="-52"/>
              </a:defRPr>
            </a:lvl9pPr>
          </a:lstStyle>
          <a:p>
            <a:pPr marL="0" indent="0" eaLnBrk="1">
              <a:spcBef>
                <a:spcPts val="600"/>
              </a:spcBef>
            </a:pPr>
            <a:r>
              <a:rPr lang="ru-RU" altLang="ru-RU" sz="1200" dirty="0" smtClean="0">
                <a:solidFill>
                  <a:srgbClr val="0D0D0D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Субсидия </a:t>
            </a:r>
            <a:r>
              <a:rPr lang="ru-RU" altLang="ru-RU" sz="1200" dirty="0">
                <a:solidFill>
                  <a:srgbClr val="0D0D0D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для оплаты ежемесячных платежей по </a:t>
            </a:r>
            <a:r>
              <a:rPr lang="ru-RU" altLang="ru-RU" sz="1200" dirty="0" smtClean="0">
                <a:solidFill>
                  <a:srgbClr val="0D0D0D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кредиту.</a:t>
            </a:r>
            <a:br>
              <a:rPr lang="ru-RU" altLang="ru-RU" sz="1200" dirty="0" smtClean="0">
                <a:solidFill>
                  <a:srgbClr val="0D0D0D"/>
                </a:solidFill>
                <a:latin typeface="Verdana" panose="020B0604030504040204" pitchFamily="34" charset="0"/>
                <a:cs typeface="Arial" panose="020B0604020202020204" pitchFamily="34" charset="0"/>
              </a:rPr>
            </a:br>
            <a:r>
              <a:rPr lang="ru-RU" altLang="ru-RU" sz="1200" b="0" dirty="0" smtClean="0">
                <a:solidFill>
                  <a:srgbClr val="0D0D0D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После </a:t>
            </a:r>
            <a:r>
              <a:rPr lang="ru-RU" altLang="ru-RU" sz="1200" b="0" dirty="0">
                <a:solidFill>
                  <a:srgbClr val="0D0D0D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выдачи ипотечного кредита предприятие ежемесячно перечисляет в ПСБ денежные </a:t>
            </a:r>
            <a:r>
              <a:rPr lang="ru-RU" altLang="ru-RU" sz="1200" b="0" dirty="0" smtClean="0">
                <a:solidFill>
                  <a:srgbClr val="0D0D0D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altLang="ru-RU" sz="1200" b="0" dirty="0" smtClean="0">
                <a:solidFill>
                  <a:srgbClr val="0D0D0D"/>
                </a:solidFill>
                <a:latin typeface="Verdana" panose="020B0604030504040204" pitchFamily="34" charset="0"/>
                <a:cs typeface="Arial" panose="020B0604020202020204" pitchFamily="34" charset="0"/>
              </a:rPr>
            </a:br>
            <a:r>
              <a:rPr lang="ru-RU" altLang="ru-RU" sz="1200" b="0" dirty="0" smtClean="0">
                <a:solidFill>
                  <a:srgbClr val="0D0D0D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средства для </a:t>
            </a:r>
            <a:r>
              <a:rPr lang="ru-RU" altLang="ru-RU" sz="1200" b="0" dirty="0">
                <a:solidFill>
                  <a:srgbClr val="0D0D0D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оплаты части ежемесячного платежа работника. Денежные средства зачисляются </a:t>
            </a:r>
            <a:r>
              <a:rPr lang="ru-RU" altLang="ru-RU" sz="1200" b="0" dirty="0" smtClean="0">
                <a:solidFill>
                  <a:srgbClr val="0D0D0D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altLang="ru-RU" sz="1200" b="0" dirty="0" smtClean="0">
                <a:solidFill>
                  <a:srgbClr val="0D0D0D"/>
                </a:solidFill>
                <a:latin typeface="Verdana" panose="020B0604030504040204" pitchFamily="34" charset="0"/>
                <a:cs typeface="Arial" panose="020B0604020202020204" pitchFamily="34" charset="0"/>
              </a:rPr>
            </a:br>
            <a:r>
              <a:rPr lang="ru-RU" altLang="ru-RU" sz="1200" b="0" dirty="0" smtClean="0">
                <a:solidFill>
                  <a:srgbClr val="0D0D0D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на </a:t>
            </a:r>
            <a:r>
              <a:rPr lang="ru-RU" altLang="ru-RU" sz="1200" b="0" dirty="0">
                <a:solidFill>
                  <a:srgbClr val="0D0D0D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счет в банке </a:t>
            </a:r>
            <a:r>
              <a:rPr lang="ru-RU" altLang="ru-RU" sz="1200" b="0" dirty="0" smtClean="0">
                <a:solidFill>
                  <a:srgbClr val="0D0D0D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без </a:t>
            </a:r>
            <a:r>
              <a:rPr lang="ru-RU" altLang="ru-RU" sz="1200" b="0" dirty="0">
                <a:solidFill>
                  <a:srgbClr val="0D0D0D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возможности снятия работником</a:t>
            </a:r>
            <a:r>
              <a:rPr lang="ru-RU" altLang="ru-RU" sz="1200" b="0" dirty="0" smtClean="0">
                <a:solidFill>
                  <a:srgbClr val="0D0D0D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ru-RU" altLang="ru-RU" sz="1200" b="0" dirty="0">
              <a:solidFill>
                <a:srgbClr val="0D0D0D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81113" y="2489227"/>
            <a:ext cx="684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2B2C8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</a:t>
            </a:r>
            <a:endParaRPr lang="ru-RU" sz="4000" b="1" dirty="0">
              <a:solidFill>
                <a:srgbClr val="2B2C84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79500" y="3416586"/>
            <a:ext cx="684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2B2C8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</a:t>
            </a:r>
            <a:endParaRPr lang="ru-RU" sz="4000" b="1" dirty="0">
              <a:solidFill>
                <a:srgbClr val="2B2C84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9500" y="4385100"/>
            <a:ext cx="684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2B2C8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</a:t>
            </a:r>
            <a:endParaRPr lang="ru-RU" sz="4000" b="1" dirty="0">
              <a:solidFill>
                <a:srgbClr val="2B2C84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1905000" y="2424946"/>
            <a:ext cx="0" cy="2753765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861" y="115709"/>
            <a:ext cx="2019239" cy="56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62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Прямоугольник 147"/>
          <p:cNvSpPr/>
          <p:nvPr/>
        </p:nvSpPr>
        <p:spPr>
          <a:xfrm>
            <a:off x="476046" y="5683249"/>
            <a:ext cx="9724982" cy="990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EA5614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2368035" y="5799645"/>
            <a:ext cx="2964090" cy="728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9141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2B3494"/>
              </a:buClr>
              <a:buSzTx/>
              <a:buFont typeface="Arial" panose="020B0604020202020204" pitchFamily="34" charset="0"/>
              <a:buChar char="•"/>
              <a:tabLst/>
              <a:defRPr sz="1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roy Light" panose="000004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Программа –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ilroy Light" panose="00000400000000000000" pitchFamily="50" charset="-52"/>
                <a:ea typeface="Verdana" panose="020B0604030504040204" pitchFamily="34" charset="0"/>
                <a:cs typeface="+mn-cs"/>
              </a:rPr>
              <a:t>ГОСПРОГРАММА 2020</a:t>
            </a:r>
          </a:p>
          <a:p>
            <a:pPr marL="171450" marR="0" lvl="0" indent="-171450" algn="l" defTabSz="9141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2B3494"/>
              </a:buClr>
              <a:buSzTx/>
              <a:buFont typeface="Arial" panose="020B0604020202020204" pitchFamily="34" charset="0"/>
              <a:buChar char="•"/>
              <a:tabLst/>
              <a:defRPr sz="1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roy Light" panose="000004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Процентная ставка –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ilroy Light" panose="00000400000000000000" pitchFamily="50" charset="-52"/>
                <a:ea typeface="Verdana" panose="020B0604030504040204" pitchFamily="34" charset="0"/>
                <a:cs typeface="+mn-cs"/>
              </a:rPr>
              <a:t>5,85%</a:t>
            </a:r>
          </a:p>
          <a:p>
            <a:pPr marL="171450" marR="0" lvl="0" indent="-171450" algn="l" defTabSz="9141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2B3494"/>
              </a:buClr>
              <a:buSzTx/>
              <a:buFont typeface="Arial" panose="020B0604020202020204" pitchFamily="34" charset="0"/>
              <a:buChar char="•"/>
              <a:tabLst/>
              <a:defRPr sz="1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roy Light" panose="000004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Срок кредитования –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ilroy Light" panose="00000400000000000000" pitchFamily="50" charset="-52"/>
                <a:ea typeface="Verdana" panose="020B0604030504040204" pitchFamily="34" charset="0"/>
                <a:cs typeface="+mn-cs"/>
              </a:rPr>
              <a:t>15 лет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Gilroy Light" panose="00000400000000000000" pitchFamily="50" charset="-52"/>
              <a:ea typeface="Verdana" panose="020B0604030504040204" pitchFamily="34" charset="0"/>
              <a:cs typeface="+mn-cs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32297" y="1181554"/>
            <a:ext cx="9459837" cy="50797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67380" tIns="67380" rIns="67380" bIns="67380" spcCol="38100" anchor="ctr">
            <a:spAutoFit/>
          </a:bodyPr>
          <a:lstStyle/>
          <a:p>
            <a:pPr marL="0" marR="0" lvl="0" indent="0" algn="ctr" defTabSz="8215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 SemiBold" panose="00000700000000000000" pitchFamily="50" charset="-52"/>
                <a:ea typeface="Verdana" panose="020B0604030504040204" pitchFamily="34" charset="0"/>
                <a:cs typeface="Helvetica Neue"/>
                <a:sym typeface="Helvetica Neue"/>
              </a:rPr>
              <a:t>НА КАЖДЫЕ ВЫДЕЛЕННЫЕ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6127"/>
                </a:solidFill>
                <a:effectLst/>
                <a:uLnTx/>
                <a:uFillTx/>
                <a:latin typeface="Gilroy Bold" panose="00000800000000000000" pitchFamily="50" charset="-52"/>
                <a:ea typeface="Verdana" panose="020B0604030504040204" pitchFamily="34" charset="0"/>
                <a:cs typeface="Helvetica Neue"/>
                <a:sym typeface="Helvetica Neue"/>
              </a:rPr>
              <a:t>100 000 000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6127"/>
                </a:solidFill>
                <a:effectLst/>
                <a:uLnTx/>
                <a:uFillTx/>
                <a:latin typeface="Gilroy SemiBold" panose="00000700000000000000" pitchFamily="50" charset="-52"/>
                <a:ea typeface="Verdana" panose="020B0604030504040204" pitchFamily="34" charset="0"/>
                <a:cs typeface="Helvetica Neue"/>
              </a:rPr>
              <a:t>₽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6127"/>
                </a:solidFill>
                <a:effectLst/>
                <a:uLnTx/>
                <a:uFillTx/>
                <a:latin typeface="Gilroy SemiBold" panose="00000700000000000000" pitchFamily="50" charset="-52"/>
                <a:ea typeface="Verdana" panose="020B0604030504040204" pitchFamily="34" charset="0"/>
                <a:cs typeface="Helvetica Neue"/>
                <a:sym typeface="Helvetica Neue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 SemiBold" panose="00000700000000000000" pitchFamily="50" charset="-52"/>
                <a:ea typeface="Verdana" panose="020B0604030504040204" pitchFamily="34" charset="0"/>
                <a:cs typeface="Helvetica Neue"/>
                <a:sym typeface="Helvetica Neue"/>
              </a:rPr>
              <a:t>БЮДЖЕТНЫХ СРЕДСТВ В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 SemiBold" panose="00000700000000000000" pitchFamily="50" charset="-52"/>
                <a:ea typeface="Verdana" panose="020B0604030504040204" pitchFamily="34" charset="0"/>
                <a:cs typeface="Helvetica Neue"/>
                <a:sym typeface="Helvetica Neue"/>
              </a:rPr>
              <a:t>МЕСЯЦ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roy SemiBold" panose="00000700000000000000" pitchFamily="50" charset="-52"/>
              <a:ea typeface="Verdana" panose="020B0604030504040204" pitchFamily="34" charset="0"/>
              <a:cs typeface="Helvetica Neue"/>
              <a:sym typeface="Helvetica Neue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477531" y="1047140"/>
            <a:ext cx="9769370" cy="756451"/>
          </a:xfrm>
          <a:prstGeom prst="rect">
            <a:avLst/>
          </a:prstGeom>
          <a:noFill/>
          <a:ln w="19050">
            <a:solidFill>
              <a:srgbClr val="F261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4" name="Прямая соединительная линия 143"/>
          <p:cNvCxnSpPr/>
          <p:nvPr/>
        </p:nvCxnSpPr>
        <p:spPr>
          <a:xfrm flipH="1">
            <a:off x="5332125" y="2174449"/>
            <a:ext cx="0" cy="320400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tailEnd type="none"/>
          </a:ln>
          <a:effectLst/>
        </p:spPr>
      </p:cxnSp>
      <p:sp>
        <p:nvSpPr>
          <p:cNvPr id="149" name="TextBox 148"/>
          <p:cNvSpPr txBox="1"/>
          <p:nvPr/>
        </p:nvSpPr>
        <p:spPr bwMode="auto">
          <a:xfrm>
            <a:off x="476047" y="2101849"/>
            <a:ext cx="4694409" cy="549653"/>
          </a:xfrm>
          <a:prstGeom prst="rect">
            <a:avLst/>
          </a:prstGeom>
          <a:solidFill>
            <a:srgbClr val="EA5614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1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  <a:sym typeface="Helvetica Neue" panose="02000806000000020004" pitchFamily="2" charset="-52"/>
              </a:rPr>
              <a:t>СУБСИДИРОВАНИЕ ПЕРВОНАЧАЛЬНОГО ВЗНОСА</a:t>
            </a:r>
          </a:p>
        </p:txBody>
      </p:sp>
      <p:sp>
        <p:nvSpPr>
          <p:cNvPr id="150" name="TextBox 149"/>
          <p:cNvSpPr txBox="1"/>
          <p:nvPr/>
        </p:nvSpPr>
        <p:spPr bwMode="auto">
          <a:xfrm>
            <a:off x="5478134" y="2101850"/>
            <a:ext cx="4767282" cy="549652"/>
          </a:xfrm>
          <a:prstGeom prst="rect">
            <a:avLst/>
          </a:prstGeom>
          <a:solidFill>
            <a:srgbClr val="EA5614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1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СУБСИДИРОВАНИЕ ЕЖЕМЕСЯЧНОГО ПЛАТЕЖА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66362" y="5799645"/>
            <a:ext cx="3347391" cy="7284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marR="0" lvl="0" indent="-171450" algn="l" defTabSz="9141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2B3494"/>
              </a:buClr>
              <a:buSzTx/>
              <a:buFont typeface="Arial" panose="020B0604020202020204" pitchFamily="34" charset="0"/>
              <a:buChar char="•"/>
              <a:tabLst/>
              <a:defRPr sz="1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roy Light" panose="000004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Первоначальный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roy Light" panose="000004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взнос –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ilroy Light" panose="00000400000000000000" pitchFamily="50" charset="-52"/>
                <a:ea typeface="Verdana" panose="020B0604030504040204" pitchFamily="34" charset="0"/>
                <a:cs typeface="+mn-cs"/>
              </a:rPr>
              <a:t>15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ilroy Light" panose="00000400000000000000" pitchFamily="50" charset="-52"/>
                <a:ea typeface="Verdana" panose="020B0604030504040204" pitchFamily="34" charset="0"/>
                <a:cs typeface="+mn-cs"/>
              </a:rPr>
              <a:t>%</a:t>
            </a:r>
          </a:p>
          <a:p>
            <a:pPr marL="171450" marR="0" lvl="0" indent="-171450" algn="l" defTabSz="9141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2B3494"/>
              </a:buClr>
              <a:buSzTx/>
              <a:buFont typeface="Arial" panose="020B0604020202020204" pitchFamily="34" charset="0"/>
              <a:buChar char="•"/>
              <a:tabLst/>
              <a:defRPr sz="1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roy Light" panose="000004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Стоимость объекта недвижимости –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ilroy Light" panose="00000400000000000000" pitchFamily="50" charset="-52"/>
                <a:ea typeface="Verdana" panose="020B0604030504040204" pitchFamily="34" charset="0"/>
                <a:cs typeface="+mn-cs"/>
              </a:rPr>
              <a:t>2 млн. ₽</a:t>
            </a:r>
          </a:p>
          <a:p>
            <a:pPr marL="171450" marR="0" lvl="0" indent="-171450" algn="l" defTabSz="9141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2B3494"/>
              </a:buClr>
              <a:buSzTx/>
              <a:buFont typeface="Arial" panose="020B0604020202020204" pitchFamily="34" charset="0"/>
              <a:buChar char="•"/>
              <a:tabLst/>
              <a:defRPr sz="1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roy Light" panose="000004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Размер кредита  –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ilroy Light" panose="00000400000000000000" pitchFamily="50" charset="-52"/>
                <a:ea typeface="Verdana" panose="020B0604030504040204" pitchFamily="34" charset="0"/>
                <a:cs typeface="+mn-cs"/>
              </a:rPr>
              <a:t>1,7 млн.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ilroy Light" panose="00000400000000000000" pitchFamily="50" charset="-52"/>
                <a:ea typeface="Verdana" panose="020B0604030504040204" pitchFamily="34" charset="0"/>
                <a:cs typeface="+mn-cs"/>
              </a:rPr>
              <a:t>₽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Gilroy Light" panose="00000400000000000000" pitchFamily="50" charset="-52"/>
              <a:ea typeface="Verdana" panose="020B0604030504040204" pitchFamily="34" charset="0"/>
              <a:cs typeface="+mn-cs"/>
            </a:endParaRPr>
          </a:p>
        </p:txBody>
      </p:sp>
      <p:sp>
        <p:nvSpPr>
          <p:cNvPr id="158" name="Прямоугольник 157"/>
          <p:cNvSpPr/>
          <p:nvPr/>
        </p:nvSpPr>
        <p:spPr>
          <a:xfrm>
            <a:off x="439431" y="7158851"/>
            <a:ext cx="23519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1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2B3494"/>
              </a:buClr>
              <a:buSzTx/>
              <a:buFontTx/>
              <a:buNone/>
              <a:tabLst/>
              <a:defRPr sz="1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ilroy" panose="00000500000000000000" pitchFamily="50" charset="-52"/>
                <a:ea typeface="Verdana" panose="020B0604030504040204" pitchFamily="34" charset="0"/>
                <a:cs typeface="+mn-cs"/>
              </a:rPr>
              <a:t>*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ilroy Light" panose="00000400000000000000" pitchFamily="50" charset="-52"/>
                <a:ea typeface="Verdana" panose="020B0604030504040204" pitchFamily="34" charset="0"/>
                <a:cs typeface="+mn-cs"/>
              </a:rPr>
              <a:t> 25% от ежемесячного платежа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Gilroy Light" panose="00000400000000000000" pitchFamily="50" charset="-52"/>
              <a:ea typeface="Verdana" panose="020B0604030504040204" pitchFamily="34" charset="0"/>
              <a:cs typeface="+mn-cs"/>
            </a:endParaRPr>
          </a:p>
        </p:txBody>
      </p:sp>
      <p:sp>
        <p:nvSpPr>
          <p:cNvPr id="159" name="Прямоугольник 158"/>
          <p:cNvSpPr/>
          <p:nvPr/>
        </p:nvSpPr>
        <p:spPr>
          <a:xfrm>
            <a:off x="557377" y="5796470"/>
            <a:ext cx="55024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1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 sz="1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3494"/>
                </a:solidFill>
                <a:effectLst/>
                <a:uLnTx/>
                <a:uFillTx/>
                <a:latin typeface="Gilroy" panose="00000500000000000000" pitchFamily="50" charset="-52"/>
                <a:ea typeface="Verdana" panose="020B0604030504040204" pitchFamily="34" charset="0"/>
                <a:cs typeface="+mn-cs"/>
              </a:rPr>
              <a:t>РАСЧЕТНЫЕ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2B3494"/>
                </a:solidFill>
                <a:effectLst/>
                <a:uLnTx/>
                <a:uFillTx/>
                <a:latin typeface="Gilroy" panose="00000500000000000000" pitchFamily="50" charset="-52"/>
                <a:ea typeface="Verdana" panose="020B0604030504040204" pitchFamily="34" charset="0"/>
                <a:cs typeface="+mn-cs"/>
              </a:rPr>
              <a:t>Д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3494"/>
                </a:solidFill>
                <a:effectLst/>
                <a:uLnTx/>
                <a:uFillTx/>
                <a:latin typeface="Gilroy" panose="00000500000000000000" pitchFamily="50" charset="-52"/>
                <a:ea typeface="Verdana" panose="020B0604030504040204" pitchFamily="34" charset="0"/>
                <a:cs typeface="+mn-cs"/>
              </a:rPr>
              <a:t>АННЫЕ: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2B3494"/>
              </a:solidFill>
              <a:effectLst/>
              <a:uLnTx/>
              <a:uFillTx/>
              <a:latin typeface="Gilroy" panose="00000500000000000000" pitchFamily="50" charset="-52"/>
              <a:ea typeface="Verdana" panose="020B0604030504040204" pitchFamily="34" charset="0"/>
              <a:cs typeface="+mn-cs"/>
            </a:endParaRPr>
          </a:p>
        </p:txBody>
      </p:sp>
      <p:sp>
        <p:nvSpPr>
          <p:cNvPr id="162" name="Прямоугольник 161"/>
          <p:cNvSpPr/>
          <p:nvPr/>
        </p:nvSpPr>
        <p:spPr>
          <a:xfrm>
            <a:off x="2119589" y="3549754"/>
            <a:ext cx="1440000" cy="18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2C84"/>
                </a:solidFill>
                <a:effectLst/>
                <a:uLnTx/>
                <a:uFillTx/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300 000 ₽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EA5614"/>
              </a:solidFill>
              <a:effectLst/>
              <a:uLnTx/>
              <a:uFillTx/>
              <a:latin typeface="Gilroy" panose="00000500000000000000" pitchFamily="50" charset="-52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Прямоугольник 162"/>
          <p:cNvSpPr/>
          <p:nvPr/>
        </p:nvSpPr>
        <p:spPr>
          <a:xfrm>
            <a:off x="497726" y="3549754"/>
            <a:ext cx="1440000" cy="1800000"/>
          </a:xfrm>
          <a:prstGeom prst="rect">
            <a:avLst/>
          </a:prstGeom>
          <a:solidFill>
            <a:srgbClr val="2B2C84"/>
          </a:solidFill>
        </p:spPr>
        <p:txBody>
          <a:bodyPr wrap="square" lIns="72000" rIns="72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 SemiBold" panose="00000700000000000000" pitchFamily="50" charset="-52"/>
                <a:ea typeface="Verdana" panose="020B0604030504040204" pitchFamily="34" charset="0"/>
                <a:cs typeface="+mn-cs"/>
              </a:rPr>
              <a:t>333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roy SemiBold" panose="00000700000000000000" pitchFamily="50" charset="-52"/>
              <a:ea typeface="Verdana" panose="020B0604030504040204" pitchFamily="34" charset="0"/>
              <a:cs typeface="+mn-cs"/>
            </a:endParaRPr>
          </a:p>
        </p:txBody>
      </p:sp>
      <p:sp>
        <p:nvSpPr>
          <p:cNvPr id="164" name="TextBox 163"/>
          <p:cNvSpPr txBox="1"/>
          <p:nvPr/>
        </p:nvSpPr>
        <p:spPr bwMode="auto">
          <a:xfrm>
            <a:off x="404506" y="2880746"/>
            <a:ext cx="162158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1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roy Light" panose="00000400000000000000" pitchFamily="50" charset="-52"/>
                <a:ea typeface="Verdana" panose="020B0604030504040204" pitchFamily="34" charset="0"/>
                <a:cs typeface="+mn-cs"/>
              </a:rPr>
              <a:t>КОЛИЧЕСТВО РАБОТНИКОВ В МЕСЯЦ, КОТОРЫЕ МОГУТ ВОСПОЛЬЗОВАТЬСЯ СУБСИДИЕЙ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roy Light" panose="00000400000000000000" pitchFamily="50" charset="-52"/>
              <a:ea typeface="Verdana" panose="020B0604030504040204" pitchFamily="34" charset="0"/>
              <a:cs typeface="+mn-cs"/>
            </a:endParaRPr>
          </a:p>
        </p:txBody>
      </p:sp>
      <p:sp>
        <p:nvSpPr>
          <p:cNvPr id="165" name="TextBox 164"/>
          <p:cNvSpPr txBox="1"/>
          <p:nvPr/>
        </p:nvSpPr>
        <p:spPr bwMode="auto">
          <a:xfrm>
            <a:off x="3739017" y="2880972"/>
            <a:ext cx="144449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1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roy Light" panose="00000400000000000000" pitchFamily="50" charset="-52"/>
                <a:ea typeface="Verdana" panose="020B0604030504040204" pitchFamily="34" charset="0"/>
                <a:cs typeface="+mn-cs"/>
              </a:rPr>
              <a:t>РАЗМЕР СУБСИДИИ – МИНИМАЛЬНЫЙ РАЗМЕР ПЕРВОНАЧАЛЬНОГО ВЗНОСА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roy Light" panose="00000400000000000000" pitchFamily="50" charset="-52"/>
              <a:ea typeface="Verdana" panose="020B0604030504040204" pitchFamily="34" charset="0"/>
              <a:cs typeface="+mn-cs"/>
            </a:endParaRPr>
          </a:p>
        </p:txBody>
      </p:sp>
      <p:sp>
        <p:nvSpPr>
          <p:cNvPr id="166" name="Прямоугольник 165"/>
          <p:cNvSpPr/>
          <p:nvPr/>
        </p:nvSpPr>
        <p:spPr>
          <a:xfrm>
            <a:off x="3716089" y="3549754"/>
            <a:ext cx="1440000" cy="18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B2C84"/>
                </a:solidFill>
                <a:effectLst/>
                <a:uLnTx/>
                <a:uFillTx/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15%</a:t>
            </a:r>
          </a:p>
        </p:txBody>
      </p:sp>
      <p:sp>
        <p:nvSpPr>
          <p:cNvPr id="167" name="TextBox 166"/>
          <p:cNvSpPr txBox="1"/>
          <p:nvPr/>
        </p:nvSpPr>
        <p:spPr bwMode="auto">
          <a:xfrm>
            <a:off x="2131963" y="3006050"/>
            <a:ext cx="1440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1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roy Light" panose="00000400000000000000" pitchFamily="50" charset="-52"/>
                <a:ea typeface="Verdana" panose="020B0604030504040204" pitchFamily="34" charset="0"/>
                <a:cs typeface="+mn-cs"/>
              </a:rPr>
              <a:t>РАЗМЕР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roy Light" panose="00000400000000000000" pitchFamily="50" charset="-52"/>
                <a:ea typeface="Verdana" panose="020B0604030504040204" pitchFamily="34" charset="0"/>
                <a:cs typeface="+mn-cs"/>
              </a:rPr>
              <a:t>СУБСИДИИ НА ОДНОГО РАБОТНИКА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roy Light" panose="00000400000000000000" pitchFamily="50" charset="-52"/>
              <a:ea typeface="Verdana" panose="020B0604030504040204" pitchFamily="34" charset="0"/>
              <a:cs typeface="+mn-cs"/>
            </a:endParaRPr>
          </a:p>
        </p:txBody>
      </p:sp>
      <p:sp>
        <p:nvSpPr>
          <p:cNvPr id="168" name="Прямоугольник 167"/>
          <p:cNvSpPr/>
          <p:nvPr/>
        </p:nvSpPr>
        <p:spPr>
          <a:xfrm>
            <a:off x="7115060" y="3563027"/>
            <a:ext cx="1440000" cy="18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2C84"/>
                </a:solidFill>
                <a:effectLst/>
                <a:uLnTx/>
                <a:uFillTx/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42 774 ₽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EA5614"/>
              </a:solidFill>
              <a:effectLst/>
              <a:uLnTx/>
              <a:uFillTx/>
              <a:latin typeface="Gilroy" panose="00000500000000000000" pitchFamily="50" charset="-52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Прямоугольник 168"/>
          <p:cNvSpPr/>
          <p:nvPr/>
        </p:nvSpPr>
        <p:spPr>
          <a:xfrm>
            <a:off x="5493795" y="3561697"/>
            <a:ext cx="1440000" cy="1800000"/>
          </a:xfrm>
          <a:prstGeom prst="rect">
            <a:avLst/>
          </a:prstGeom>
          <a:solidFill>
            <a:srgbClr val="2B2C84"/>
          </a:solidFill>
        </p:spPr>
        <p:txBody>
          <a:bodyPr wrap="square" lIns="72000" rIns="72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 SemiBold" panose="00000700000000000000" pitchFamily="50" charset="-52"/>
                <a:ea typeface="Verdana" panose="020B0604030504040204" pitchFamily="34" charset="0"/>
                <a:cs typeface="+mn-cs"/>
              </a:rPr>
              <a:t>2 338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roy SemiBold" panose="00000700000000000000" pitchFamily="50" charset="-52"/>
              <a:ea typeface="Verdana" panose="020B0604030504040204" pitchFamily="34" charset="0"/>
              <a:cs typeface="+mn-cs"/>
            </a:endParaRPr>
          </a:p>
        </p:txBody>
      </p:sp>
      <p:sp>
        <p:nvSpPr>
          <p:cNvPr id="170" name="TextBox 169"/>
          <p:cNvSpPr txBox="1"/>
          <p:nvPr/>
        </p:nvSpPr>
        <p:spPr bwMode="auto">
          <a:xfrm>
            <a:off x="5420491" y="2880746"/>
            <a:ext cx="162652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1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roy Light" panose="00000400000000000000" pitchFamily="50" charset="-52"/>
                <a:ea typeface="Verdana" panose="020B0604030504040204" pitchFamily="34" charset="0"/>
                <a:cs typeface="+mn-cs"/>
              </a:rPr>
              <a:t>КОЛИЧЕСТВО РАБОТНИКОВ, КОТОРЫЕ МОГУТ ПОЛУЧАТЬ СУБСИДИЮ В ТЕЧЕНИЕ</a:t>
            </a:r>
          </a:p>
          <a:p>
            <a:pPr marL="0" marR="0" lvl="0" indent="0" algn="ctr" defTabSz="9141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roy Light" panose="00000400000000000000" pitchFamily="50" charset="-52"/>
                <a:ea typeface="Verdana" panose="020B0604030504040204" pitchFamily="34" charset="0"/>
                <a:cs typeface="+mn-cs"/>
              </a:rPr>
              <a:t>12 МЕСЯЦЕВ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roy Light" panose="00000400000000000000" pitchFamily="50" charset="-52"/>
              <a:ea typeface="Verdana" panose="020B0604030504040204" pitchFamily="34" charset="0"/>
              <a:cs typeface="+mn-cs"/>
            </a:endParaRPr>
          </a:p>
        </p:txBody>
      </p:sp>
      <p:sp>
        <p:nvSpPr>
          <p:cNvPr id="171" name="TextBox 170"/>
          <p:cNvSpPr txBox="1"/>
          <p:nvPr/>
        </p:nvSpPr>
        <p:spPr bwMode="auto">
          <a:xfrm>
            <a:off x="8710925" y="3012150"/>
            <a:ext cx="15101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1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roy Light" panose="00000400000000000000" pitchFamily="50" charset="-52"/>
                <a:ea typeface="Verdana" panose="020B0604030504040204" pitchFamily="34" charset="0"/>
                <a:cs typeface="+mn-cs"/>
              </a:rPr>
              <a:t>РАЗМЕР ЕЖЕМЕСЯЧНОГО ПЛАТЕЖА ПО КРЕДИТУ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roy Light" panose="00000400000000000000" pitchFamily="50" charset="-52"/>
              <a:ea typeface="Verdana" panose="020B0604030504040204" pitchFamily="34" charset="0"/>
              <a:cs typeface="+mn-cs"/>
            </a:endParaRPr>
          </a:p>
        </p:txBody>
      </p:sp>
      <p:sp>
        <p:nvSpPr>
          <p:cNvPr id="172" name="Прямоугольник 171"/>
          <p:cNvSpPr/>
          <p:nvPr/>
        </p:nvSpPr>
        <p:spPr>
          <a:xfrm>
            <a:off x="8761028" y="3561697"/>
            <a:ext cx="1440000" cy="18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2C84"/>
                </a:solidFill>
                <a:effectLst/>
                <a:uLnTx/>
                <a:uFillTx/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14 258 ₽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EA5614"/>
              </a:solidFill>
              <a:effectLst/>
              <a:uLnTx/>
              <a:uFillTx/>
              <a:latin typeface="Gilroy" panose="00000500000000000000" pitchFamily="50" charset="-52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TextBox 172"/>
          <p:cNvSpPr txBox="1"/>
          <p:nvPr/>
        </p:nvSpPr>
        <p:spPr bwMode="auto">
          <a:xfrm>
            <a:off x="7135384" y="2894019"/>
            <a:ext cx="1354157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1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roy Light" panose="00000400000000000000" pitchFamily="50" charset="-52"/>
                <a:ea typeface="Verdana" panose="020B0604030504040204" pitchFamily="34" charset="0"/>
                <a:cs typeface="+mn-cs"/>
              </a:rPr>
              <a:t>РАЗМЕР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roy Light" panose="00000400000000000000" pitchFamily="50" charset="-52"/>
                <a:ea typeface="Verdana" panose="020B0604030504040204" pitchFamily="34" charset="0"/>
                <a:cs typeface="+mn-cs"/>
              </a:rPr>
              <a:t>СУБСИДИИ НА ОДНОГО РАБОТНИКА ЗА  12 МЕСЯЦЕВ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ilroy" panose="00000500000000000000" pitchFamily="50" charset="-52"/>
                <a:ea typeface="Verdana" panose="020B0604030504040204" pitchFamily="34" charset="0"/>
                <a:cs typeface="+mn-cs"/>
              </a:rPr>
              <a:t> *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Gilroy" panose="00000500000000000000" pitchFamily="50" charset="-52"/>
              <a:ea typeface="Verdana" panose="020B0604030504040204" pitchFamily="34" charset="0"/>
              <a:cs typeface="+mn-cs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629538" y="679451"/>
            <a:ext cx="94415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47713" y="273050"/>
            <a:ext cx="3503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2B2C8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Варианты субсидий 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0" y="105420"/>
            <a:ext cx="2019239" cy="56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5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aTwqLZQTzTkQ8ES2_tzB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80754</TotalTime>
  <Words>1803</Words>
  <Application>Microsoft Office PowerPoint</Application>
  <PresentationFormat>Произвольный</PresentationFormat>
  <Paragraphs>342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31" baseType="lpstr">
      <vt:lpstr>Akzidenz-Grotesk Pro Regular</vt:lpstr>
      <vt:lpstr>Arial</vt:lpstr>
      <vt:lpstr>Calibri</vt:lpstr>
      <vt:lpstr>Century Gothic</vt:lpstr>
      <vt:lpstr>Gilroy</vt:lpstr>
      <vt:lpstr>Gilroy Bold</vt:lpstr>
      <vt:lpstr>Gilroy Light</vt:lpstr>
      <vt:lpstr>Gilroy SemiBold</vt:lpstr>
      <vt:lpstr>Helvetica Neue</vt:lpstr>
      <vt:lpstr>Muller</vt:lpstr>
      <vt:lpstr>Verdana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~2982406</dc:title>
  <dc:creator>timofeevael</dc:creator>
  <cp:lastModifiedBy>Дзамукашвили С</cp:lastModifiedBy>
  <cp:revision>894</cp:revision>
  <cp:lastPrinted>2020-08-24T09:33:35Z</cp:lastPrinted>
  <dcterms:created xsi:type="dcterms:W3CDTF">2018-02-14T15:22:45Z</dcterms:created>
  <dcterms:modified xsi:type="dcterms:W3CDTF">2021-08-03T11:02:53Z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2018-01-29T00:00:00Z</vt:filetime>
  </property>
  <property fmtid="{D5CDD505-2E9C-101B-9397-08002B2CF9AE}" pid="3" name="Creator">
    <vt:lpwstr>PDFCreator 2.1.0.0</vt:lpwstr>
  </property>
  <property fmtid="{D5CDD505-2E9C-101B-9397-08002B2CF9AE}" pid="4" name="LastSaved">
    <vt:filetime>2018-02-14T00:00:00Z</vt:filetime>
  </property>
</Properties>
</file>