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>
        <p:scale>
          <a:sx n="159" d="100"/>
          <a:sy n="159" d="100"/>
        </p:scale>
        <p:origin x="-48" y="13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Работают ли компании в текущих условиях</a:t>
            </a:r>
          </a:p>
        </c:rich>
      </c:tx>
      <c:layout>
        <c:manualLayout>
          <c:xMode val="edge"/>
          <c:yMode val="edge"/>
          <c:x val="9.4027361157402248E-2"/>
          <c:y val="7.096613750735515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42611380679312E-2"/>
          <c:y val="0.20002943557288988"/>
          <c:w val="0.95147772386413754"/>
          <c:h val="0.614633404469301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E05-42A1-8BC9-E69AAACF251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Да, все на рабочих местах</c:v>
                </c:pt>
                <c:pt idx="1">
                  <c:v>Да, частично</c:v>
                </c:pt>
                <c:pt idx="2">
                  <c:v>Да, но все удалённо (дистанционно)</c:v>
                </c:pt>
                <c:pt idx="3">
                  <c:v>Не работает</c:v>
                </c:pt>
              </c:strCache>
            </c:strRef>
          </c:cat>
          <c:val>
            <c:numRef>
              <c:f>Лист1!$B$2:$B$5</c:f>
              <c:numCache>
                <c:formatCode>###0.0%</c:formatCode>
                <c:ptCount val="4"/>
                <c:pt idx="0">
                  <c:v>0.29300000000000032</c:v>
                </c:pt>
                <c:pt idx="1">
                  <c:v>0.442</c:v>
                </c:pt>
                <c:pt idx="2">
                  <c:v>0.14000000000000001</c:v>
                </c:pt>
                <c:pt idx="3">
                  <c:v>0.125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E05-42A1-8BC9-E69AAACF25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5204864"/>
        <c:axId val="135207936"/>
      </c:barChart>
      <c:catAx>
        <c:axId val="135204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35207936"/>
        <c:crosses val="autoZero"/>
        <c:auto val="1"/>
        <c:lblAlgn val="ctr"/>
        <c:lblOffset val="100"/>
        <c:noMultiLvlLbl val="0"/>
      </c:catAx>
      <c:valAx>
        <c:axId val="135207936"/>
        <c:scaling>
          <c:orientation val="minMax"/>
        </c:scaling>
        <c:delete val="1"/>
        <c:axPos val="l"/>
        <c:numFmt formatCode="###0.0%" sourceLinked="1"/>
        <c:majorTickMark val="out"/>
        <c:minorTickMark val="none"/>
        <c:tickLblPos val="none"/>
        <c:crossAx val="135204864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Работают ли компании в текущих условиях (сравнение групп)</a:t>
            </a:r>
          </a:p>
        </c:rich>
      </c:tx>
      <c:layout>
        <c:manualLayout>
          <c:xMode val="edge"/>
          <c:yMode val="edge"/>
          <c:x val="0.17683877418638072"/>
          <c:y val="0"/>
        </c:manualLayout>
      </c:layout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все на рабочих местах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Средние компании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Лист1!$B$2:$B$4</c:f>
              <c:numCache>
                <c:formatCode>###0.0%</c:formatCode>
                <c:ptCount val="3"/>
                <c:pt idx="0">
                  <c:v>0.19500000000000001</c:v>
                </c:pt>
                <c:pt idx="1">
                  <c:v>0.29100000000000015</c:v>
                </c:pt>
                <c:pt idx="2">
                  <c:v>0.39600000000000024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106-4307-98A9-83BA3FC6766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Да, частично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Средние компании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Лист1!$C$2:$C$4</c:f>
              <c:numCache>
                <c:formatCode>###0.0%</c:formatCode>
                <c:ptCount val="3"/>
                <c:pt idx="0">
                  <c:v>0.18900000000000008</c:v>
                </c:pt>
                <c:pt idx="1">
                  <c:v>0.15600000000000008</c:v>
                </c:pt>
                <c:pt idx="2">
                  <c:v>8.6000000000000021E-2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106-4307-98A9-83BA3FC6766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Да, но все удалённо (дистанционно)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Средние компании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Лист1!$D$2:$D$4</c:f>
              <c:numCache>
                <c:formatCode>###0.0%</c:formatCode>
                <c:ptCount val="3"/>
                <c:pt idx="0">
                  <c:v>0.35300000000000015</c:v>
                </c:pt>
                <c:pt idx="1">
                  <c:v>0.55300000000000005</c:v>
                </c:pt>
                <c:pt idx="2">
                  <c:v>0.51300000000000001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06-4307-98A9-83BA3FC6766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работает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Средние компании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Лист1!$E$2:$E$4</c:f>
              <c:numCache>
                <c:formatCode>###0.0%</c:formatCode>
                <c:ptCount val="3"/>
                <c:pt idx="0">
                  <c:v>0.26300000000000001</c:v>
                </c:pt>
                <c:pt idx="1">
                  <c:v>0</c:v>
                </c:pt>
                <c:pt idx="2">
                  <c:v>5.0000000000000027E-3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106-4307-98A9-83BA3FC676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49983616"/>
        <c:axId val="149985152"/>
      </c:barChart>
      <c:catAx>
        <c:axId val="14998361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49985152"/>
        <c:crosses val="autoZero"/>
        <c:auto val="1"/>
        <c:lblAlgn val="ctr"/>
        <c:lblOffset val="100"/>
        <c:noMultiLvlLbl val="0"/>
      </c:catAx>
      <c:valAx>
        <c:axId val="14998515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one"/>
        <c:spPr>
          <a:ln w="9525">
            <a:noFill/>
          </a:ln>
        </c:spPr>
        <c:crossAx val="1499836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365528830129985"/>
          <c:y val="0.1416005142214366"/>
          <c:w val="0.54209393400733252"/>
          <c:h val="0.789111718178085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rgbClr val="C0504D">
                  <a:alpha val="5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1BBA-4DDB-B5EA-DC5903B74CAA}"/>
              </c:ext>
            </c:extLst>
          </c:dPt>
          <c:dPt>
            <c:idx val="4"/>
            <c:invertIfNegative val="0"/>
            <c:bubble3D val="0"/>
            <c:spPr>
              <a:solidFill>
                <a:srgbClr val="C0504D">
                  <a:alpha val="5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BBA-4DDB-B5EA-DC5903B74CAA}"/>
              </c:ext>
            </c:extLst>
          </c:dPt>
          <c:dPt>
            <c:idx val="5"/>
            <c:invertIfNegative val="0"/>
            <c:bubble3D val="0"/>
            <c:spPr>
              <a:solidFill>
                <a:srgbClr val="C0504D">
                  <a:alpha val="4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BBA-4DDB-B5EA-DC5903B74CAA}"/>
              </c:ext>
            </c:extLst>
          </c:dPt>
          <c:dPt>
            <c:idx val="6"/>
            <c:invertIfNegative val="0"/>
            <c:bubble3D val="0"/>
            <c:spPr>
              <a:solidFill>
                <a:srgbClr val="C0504D">
                  <a:alpha val="2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BBA-4DDB-B5EA-DC5903B74C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Перебои в деятельности контрагентов, невыполнение обязательств с их стороны</c:v>
                </c:pt>
                <c:pt idx="1">
                  <c:v>Резкое снижение спроса</c:v>
                </c:pt>
                <c:pt idx="2">
                  <c:v>Снижение доступности сырья/комплектующих</c:v>
                </c:pt>
                <c:pt idx="3">
                  <c:v>Ненадлежащий поток наличности </c:v>
                </c:pt>
                <c:pt idx="4">
                  <c:v>Отсутствие сотрудников на рабочем месте</c:v>
                </c:pt>
                <c:pt idx="5">
                  <c:v>Другое</c:v>
                </c:pt>
                <c:pt idx="6">
                  <c:v>Отсутствие необходимой документации для оформления операций</c:v>
                </c:pt>
              </c:strCache>
            </c:strRef>
          </c:cat>
          <c:val>
            <c:numRef>
              <c:f>Лист1!$B$2:$B$8</c:f>
              <c:numCache>
                <c:formatCode>###0.0%</c:formatCode>
                <c:ptCount val="7"/>
                <c:pt idx="0">
                  <c:v>0.49262879935081877</c:v>
                </c:pt>
                <c:pt idx="1">
                  <c:v>0.42767845573785601</c:v>
                </c:pt>
                <c:pt idx="2">
                  <c:v>0.37945658726153325</c:v>
                </c:pt>
                <c:pt idx="3">
                  <c:v>0.33230786929649958</c:v>
                </c:pt>
                <c:pt idx="4">
                  <c:v>0.31967919900779007</c:v>
                </c:pt>
                <c:pt idx="5">
                  <c:v>0.21629525113277123</c:v>
                </c:pt>
                <c:pt idx="6">
                  <c:v>0.1152387796344494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BBA-4DDB-B5EA-DC5903B74C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1843584"/>
        <c:axId val="171856256"/>
      </c:barChart>
      <c:catAx>
        <c:axId val="17184358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71856256"/>
        <c:crosses val="autoZero"/>
        <c:auto val="1"/>
        <c:lblAlgn val="ctr"/>
        <c:lblOffset val="100"/>
        <c:noMultiLvlLbl val="0"/>
      </c:catAx>
      <c:valAx>
        <c:axId val="171856256"/>
        <c:scaling>
          <c:orientation val="minMax"/>
        </c:scaling>
        <c:delete val="1"/>
        <c:axPos val="t"/>
        <c:numFmt formatCode="0%" sourceLinked="0"/>
        <c:majorTickMark val="out"/>
        <c:minorTickMark val="none"/>
        <c:tickLblPos val="none"/>
        <c:crossAx val="171843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Уровень финансового воздействия</a:t>
            </a:r>
            <a:r>
              <a:rPr lang="ru-RU" sz="1200" baseline="0" dirty="0"/>
              <a:t> на компании из-за сбоев деловых операций</a:t>
            </a:r>
            <a:endParaRPr lang="ru-RU" sz="1200" dirty="0"/>
          </a:p>
        </c:rich>
      </c:tx>
      <c:layout>
        <c:manualLayout>
          <c:xMode val="edge"/>
          <c:yMode val="edge"/>
          <c:x val="0.13983838105289889"/>
          <c:y val="4.062927248446317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42611380679312E-2"/>
          <c:y val="0.28023207625362617"/>
          <c:w val="0.95147772386413754"/>
          <c:h val="0.575461703650680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99C-4420-BF86-D37FBAF2FB4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  <c:pt idx="3">
                  <c:v>Неприменимо</c:v>
                </c:pt>
              </c:strCache>
            </c:strRef>
          </c:cat>
          <c:val>
            <c:numRef>
              <c:f>Лист1!$B$2:$B$5</c:f>
              <c:numCache>
                <c:formatCode>###0.0%</c:formatCode>
                <c:ptCount val="4"/>
                <c:pt idx="0">
                  <c:v>0.456126828446627</c:v>
                </c:pt>
                <c:pt idx="1">
                  <c:v>0.35240264840507185</c:v>
                </c:pt>
                <c:pt idx="2">
                  <c:v>8.8734969574239417E-2</c:v>
                </c:pt>
                <c:pt idx="3">
                  <c:v>0.10273555357406279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99C-4420-BF86-D37FBAF2FB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1794816"/>
        <c:axId val="171797888"/>
      </c:barChart>
      <c:catAx>
        <c:axId val="1717948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71797888"/>
        <c:crosses val="autoZero"/>
        <c:auto val="1"/>
        <c:lblAlgn val="ctr"/>
        <c:lblOffset val="100"/>
        <c:noMultiLvlLbl val="0"/>
      </c:catAx>
      <c:valAx>
        <c:axId val="171797888"/>
        <c:scaling>
          <c:orientation val="minMax"/>
        </c:scaling>
        <c:delete val="1"/>
        <c:axPos val="l"/>
        <c:numFmt formatCode="###0.0%" sourceLinked="1"/>
        <c:majorTickMark val="out"/>
        <c:minorTickMark val="none"/>
        <c:tickLblPos val="none"/>
        <c:crossAx val="171794816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Оценка</a:t>
            </a:r>
            <a:r>
              <a:rPr lang="ru-RU" sz="1200" baseline="0"/>
              <a:t> финансового положения компаний</a:t>
            </a:r>
          </a:p>
        </c:rich>
      </c:tx>
      <c:layout>
        <c:manualLayout>
          <c:xMode val="edge"/>
          <c:yMode val="edge"/>
          <c:x val="0.1357514394952285"/>
          <c:y val="5.365374597137023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14636595932979221"/>
          <c:w val="0.97331636244036557"/>
          <c:h val="0.69416460679964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C0504D">
                  <a:alpha val="50000"/>
                </a:srgb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1 - критическое финансовое положение</c:v>
                </c:pt>
                <c:pt idx="1">
                  <c:v>2</c:v>
                </c:pt>
                <c:pt idx="2">
                  <c:v>3</c:v>
                </c:pt>
                <c:pt idx="3">
                  <c:v>4 - нормальное финансовое положение</c:v>
                </c:pt>
                <c:pt idx="4">
                  <c:v>5 - нет долговых обязательств</c:v>
                </c:pt>
              </c:strCache>
            </c:strRef>
          </c:cat>
          <c:val>
            <c:numRef>
              <c:f>Лист1!$B$2:$B$6</c:f>
              <c:numCache>
                <c:formatCode>###0.0%</c:formatCode>
                <c:ptCount val="5"/>
                <c:pt idx="0">
                  <c:v>0.20887080204581768</c:v>
                </c:pt>
                <c:pt idx="1">
                  <c:v>0.13032420222802912</c:v>
                </c:pt>
                <c:pt idx="2">
                  <c:v>0.15482612776632823</c:v>
                </c:pt>
                <c:pt idx="3">
                  <c:v>0.29942044871147183</c:v>
                </c:pt>
                <c:pt idx="4">
                  <c:v>0.20655841924835472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36E-4D89-85BD-B0C3C1B072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1821312"/>
        <c:axId val="171832832"/>
      </c:barChart>
      <c:catAx>
        <c:axId val="1718213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71832832"/>
        <c:crosses val="autoZero"/>
        <c:auto val="1"/>
        <c:lblAlgn val="ctr"/>
        <c:lblOffset val="100"/>
        <c:noMultiLvlLbl val="0"/>
      </c:catAx>
      <c:valAx>
        <c:axId val="171832832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171821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20166527571150381"/>
          <c:w val="0.97331636244036557"/>
          <c:h val="0.569740556623971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5"/>
            <c:invertIfNegative val="0"/>
            <c:bubble3D val="0"/>
            <c:spPr>
              <a:solidFill>
                <a:srgbClr val="C0504D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7DE-4EFE-83F3-B6A8ABF7A6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менее 7 дней</c:v>
                </c:pt>
                <c:pt idx="1">
                  <c:v>от 8 до 30 дней</c:v>
                </c:pt>
                <c:pt idx="2">
                  <c:v>От 31 до 90 дней</c:v>
                </c:pt>
                <c:pt idx="3">
                  <c:v>От 91 до 180 дней</c:v>
                </c:pt>
                <c:pt idx="4">
                  <c:v>Свыше 181 дней</c:v>
                </c:pt>
                <c:pt idx="5">
                  <c:v>Планы закрыть компанию</c:v>
                </c:pt>
              </c:strCache>
            </c:strRef>
          </c:cat>
          <c:val>
            <c:numRef>
              <c:f>Лист1!$B$2:$B$7</c:f>
              <c:numCache>
                <c:formatCode>###0.0%</c:formatCode>
                <c:ptCount val="6"/>
                <c:pt idx="0">
                  <c:v>0.14947435204036108</c:v>
                </c:pt>
                <c:pt idx="1">
                  <c:v>0.18984875720077354</c:v>
                </c:pt>
                <c:pt idx="2">
                  <c:v>0.26245847412850182</c:v>
                </c:pt>
                <c:pt idx="3">
                  <c:v>0.17249727762306621</c:v>
                </c:pt>
                <c:pt idx="4">
                  <c:v>0.15107464971597509</c:v>
                </c:pt>
                <c:pt idx="5">
                  <c:v>7.4646489291324294E-2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7DE-4EFE-83F3-B6A8ABF7A6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05483008"/>
        <c:axId val="205203712"/>
      </c:barChart>
      <c:catAx>
        <c:axId val="2054830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05203712"/>
        <c:crosses val="autoZero"/>
        <c:auto val="1"/>
        <c:lblAlgn val="ctr"/>
        <c:lblOffset val="100"/>
        <c:noMultiLvlLbl val="0"/>
      </c:catAx>
      <c:valAx>
        <c:axId val="205203712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205483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0.03448</cdr:x>
      <cdr:y>0.77208</cdr:y>
    </cdr:from>
    <cdr:to>
      <cdr:x>0.25342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16" y="388843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33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1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897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09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19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5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54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729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66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60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59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69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NovikovDI\Desktop\Диоды\Экологический форум\01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6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23478"/>
            <a:ext cx="844450" cy="82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496" y="2151131"/>
            <a:ext cx="8388424" cy="86177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ПЕРВЫЕ ИТОГИ ОПРОСА РСПП ПО </a:t>
            </a:r>
            <a:r>
              <a:rPr lang="ru-RU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ситуации в компаниях на фоне п</a:t>
            </a:r>
            <a:r>
              <a:rPr lang="vi-VN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андеми</a:t>
            </a:r>
            <a:r>
              <a:rPr lang="ru-RU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</a:t>
            </a:r>
            <a:r>
              <a:rPr lang="vi-VN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5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COVID-19</a:t>
            </a:r>
            <a:r>
              <a:rPr lang="ru-RU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sz="25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266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61563350"/>
              </p:ext>
            </p:extLst>
          </p:nvPr>
        </p:nvGraphicFramePr>
        <p:xfrm>
          <a:off x="251520" y="987574"/>
          <a:ext cx="388843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31020720"/>
              </p:ext>
            </p:extLst>
          </p:nvPr>
        </p:nvGraphicFramePr>
        <p:xfrm>
          <a:off x="4211960" y="1203598"/>
          <a:ext cx="446449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60366" y="339502"/>
            <a:ext cx="54825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Показатели функционирования компаний </a:t>
            </a: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текущих условиях 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7" y="51470"/>
            <a:ext cx="844450" cy="82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14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13804680"/>
              </p:ext>
            </p:extLst>
          </p:nvPr>
        </p:nvGraphicFramePr>
        <p:xfrm>
          <a:off x="827584" y="555526"/>
          <a:ext cx="748883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3079" y="195486"/>
            <a:ext cx="670744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Наиболее острые проблемы, возникшие у компаний из-за пандемии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Covid-19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7" y="74940"/>
            <a:ext cx="844450" cy="82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69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23478"/>
            <a:ext cx="7952671" cy="85725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Финансовая ситуация на фоне последствий от </a:t>
            </a:r>
            <a:r>
              <a:rPr lang="en-US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Covid-19</a:t>
            </a:r>
            <a:endParaRPr lang="ru-RU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01372181"/>
              </p:ext>
            </p:extLst>
          </p:nvPr>
        </p:nvGraphicFramePr>
        <p:xfrm>
          <a:off x="251520" y="771550"/>
          <a:ext cx="403244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62112081"/>
              </p:ext>
            </p:extLst>
          </p:nvPr>
        </p:nvGraphicFramePr>
        <p:xfrm>
          <a:off x="4644008" y="699542"/>
          <a:ext cx="4176464" cy="4011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4371950"/>
            <a:ext cx="410445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«1» – критическое финансовое положение (организация не способна обслуживать основной долг или выплачивать платежи первой очереди) до «4» – нормальное финансовое положение </a:t>
            </a:r>
          </a:p>
        </p:txBody>
      </p:sp>
      <p:pic>
        <p:nvPicPr>
          <p:cNvPr id="7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3" y="51470"/>
            <a:ext cx="844450" cy="82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9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08912" cy="85725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Необходимое время для восстановления деятельности</a:t>
            </a:r>
            <a:endParaRPr lang="ru-RU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52949909"/>
              </p:ext>
            </p:extLst>
          </p:nvPr>
        </p:nvGraphicFramePr>
        <p:xfrm>
          <a:off x="899592" y="987574"/>
          <a:ext cx="7409185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84045"/>
            <a:ext cx="844450" cy="82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31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101</Words>
  <Application>Microsoft Office PowerPoint</Application>
  <PresentationFormat>Экран (16:9)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Презентация PowerPoint</vt:lpstr>
      <vt:lpstr>Презентация PowerPoint</vt:lpstr>
      <vt:lpstr>Презентация PowerPoint</vt:lpstr>
      <vt:lpstr>Финансовая ситуация на фоне последствий от Covid-19</vt:lpstr>
      <vt:lpstr>Необходимое время для восстановления деятельности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Озерянская Марина Николаевна</dc:creator>
  <cp:lastModifiedBy>Рафаэль</cp:lastModifiedBy>
  <cp:revision>15</cp:revision>
  <dcterms:created xsi:type="dcterms:W3CDTF">2020-03-03T13:26:47Z</dcterms:created>
  <dcterms:modified xsi:type="dcterms:W3CDTF">2020-05-13T12:40:54Z</dcterms:modified>
</cp:coreProperties>
</file>