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1.xml" ContentType="application/vnd.openxmlformats-officedocument.themeOverr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rawings/drawing1.xml" ContentType="application/vnd.openxmlformats-officedocument.drawingml.chartshapes+xml"/>
  <Override PartName="/ppt/charts/chart11.xml" ContentType="application/vnd.openxmlformats-officedocument.drawingml.chart+xml"/>
  <Override PartName="/ppt/drawings/drawing2.xml" ContentType="application/vnd.openxmlformats-officedocument.drawingml.chartshapes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drawings/drawing3.xml" ContentType="application/vnd.openxmlformats-officedocument.drawingml.chartshapes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drawings/drawing4.xml" ContentType="application/vnd.openxmlformats-officedocument.drawingml.chartshapes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8" r:id="rId2"/>
    <p:sldId id="263" r:id="rId3"/>
    <p:sldId id="264" r:id="rId4"/>
    <p:sldId id="265" r:id="rId5"/>
    <p:sldId id="259" r:id="rId6"/>
    <p:sldId id="266" r:id="rId7"/>
    <p:sldId id="267" r:id="rId8"/>
    <p:sldId id="268" r:id="rId9"/>
    <p:sldId id="260" r:id="rId10"/>
    <p:sldId id="269" r:id="rId11"/>
    <p:sldId id="270" r:id="rId12"/>
    <p:sldId id="261" r:id="rId13"/>
    <p:sldId id="271" r:id="rId14"/>
    <p:sldId id="272" r:id="rId15"/>
    <p:sldId id="262" r:id="rId16"/>
    <p:sldId id="273" r:id="rId1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D084"/>
    <a:srgbClr val="E0F2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2" autoAdjust="0"/>
  </p:normalViewPr>
  <p:slideViewPr>
    <p:cSldViewPr>
      <p:cViewPr>
        <p:scale>
          <a:sx n="90" d="100"/>
          <a:sy n="90" d="100"/>
        </p:scale>
        <p:origin x="-2244" y="-10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6.xlsx"/><Relationship Id="rId1" Type="http://schemas.openxmlformats.org/officeDocument/2006/relationships/themeOverride" Target="../theme/themeOverride1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430452171981018E-4"/>
          <c:y val="8.5299016710547529E-2"/>
          <c:w val="0.99161331611302461"/>
          <c:h val="0.829401966578905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ЦФО</c:v>
                </c:pt>
              </c:strCache>
            </c:strRef>
          </c:tx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0.35600000000000032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B97-448E-B084-2091A865E32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ПФО</c:v>
                </c:pt>
              </c:strCache>
            </c:strRef>
          </c:tx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0.22900000000000015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B97-448E-B084-2091A865E32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ДВФО</c:v>
                </c:pt>
              </c:strCache>
            </c:strRef>
          </c:tx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B97-448E-B084-2091A865E32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СЗФО</c:v>
                </c:pt>
              </c:strCache>
            </c:strRef>
          </c:tx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9.0000000000000066E-2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B97-448E-B084-2091A865E32E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СФО</c:v>
                </c:pt>
              </c:strCache>
            </c:strRef>
          </c:tx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7.3000000000000106E-2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B97-448E-B084-2091A865E32E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УФО</c:v>
                </c:pt>
              </c:strCache>
            </c:strRef>
          </c:tx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6.9000000000000131E-2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B97-448E-B084-2091A865E32E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ЮФО</c:v>
                </c:pt>
              </c:strCache>
            </c:strRef>
          </c:tx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4.5000000000000033E-2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B97-448E-B084-2091A865E32E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СКФО</c:v>
                </c:pt>
              </c:strCache>
            </c:strRef>
          </c:tx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3.8000000000000055E-2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8B97-448E-B084-2091A865E3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124160"/>
        <c:axId val="38134144"/>
      </c:barChart>
      <c:catAx>
        <c:axId val="3812416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38134144"/>
        <c:crosses val="autoZero"/>
        <c:auto val="1"/>
        <c:lblAlgn val="ctr"/>
        <c:lblOffset val="100"/>
        <c:noMultiLvlLbl val="0"/>
      </c:catAx>
      <c:valAx>
        <c:axId val="381341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812416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6.3361246898492762E-2"/>
          <c:y val="3.3584101074010532E-2"/>
          <c:w val="0.88347405843795057"/>
          <c:h val="0.17851368447790025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100147203821747"/>
          <c:y val="0.21121132585699545"/>
          <c:w val="0.6847480870446766"/>
          <c:h val="0.7887886741430053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Малые компании</c:v>
                </c:pt>
                <c:pt idx="1">
                  <c:v>Компании среднего размера</c:v>
                </c:pt>
                <c:pt idx="2">
                  <c:v>Крупные компании</c:v>
                </c:pt>
              </c:strCache>
            </c:strRef>
          </c:cat>
          <c:val>
            <c:numRef>
              <c:f>Лист1!$B$2:$B$4</c:f>
              <c:numCache>
                <c:formatCode>###0.0%</c:formatCode>
                <c:ptCount val="3"/>
                <c:pt idx="0">
                  <c:v>0.83000000000000052</c:v>
                </c:pt>
                <c:pt idx="1">
                  <c:v>0.97500000000000053</c:v>
                </c:pt>
                <c:pt idx="2">
                  <c:v>0.98299999999999998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880-4DBD-ADF9-0221788003F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Малые компании</c:v>
                </c:pt>
                <c:pt idx="1">
                  <c:v>Компании среднего размера</c:v>
                </c:pt>
                <c:pt idx="2">
                  <c:v>Крупные компании</c:v>
                </c:pt>
              </c:strCache>
            </c:strRef>
          </c:cat>
          <c:val>
            <c:numRef>
              <c:f>Лист1!$C$2:$C$4</c:f>
              <c:numCache>
                <c:formatCode>0.0%</c:formatCode>
                <c:ptCount val="3"/>
                <c:pt idx="0">
                  <c:v>0.17</c:v>
                </c:pt>
                <c:pt idx="1">
                  <c:v>2.5000000000000001E-2</c:v>
                </c:pt>
                <c:pt idx="2">
                  <c:v>1.7000000000000001E-2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880-4DBD-ADF9-0221788003F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42801024"/>
        <c:axId val="42802560"/>
      </c:barChart>
      <c:catAx>
        <c:axId val="428010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42802560"/>
        <c:crosses val="autoZero"/>
        <c:auto val="1"/>
        <c:lblAlgn val="ctr"/>
        <c:lblOffset val="100"/>
        <c:noMultiLvlLbl val="0"/>
      </c:catAx>
      <c:valAx>
        <c:axId val="42802560"/>
        <c:scaling>
          <c:orientation val="minMax"/>
        </c:scaling>
        <c:delete val="1"/>
        <c:axPos val="b"/>
        <c:numFmt formatCode="0%" sourceLinked="0"/>
        <c:majorTickMark val="out"/>
        <c:minorTickMark val="none"/>
        <c:tickLblPos val="none"/>
        <c:crossAx val="4280102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90114430140676849"/>
          <c:y val="0.19393939393939447"/>
          <c:w val="9.718229665736218E-2"/>
          <c:h val="0.8060606060606060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latin typeface="Garamond" panose="02020404030301010803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726681295985542"/>
          <c:y val="0.30010021474588433"/>
          <c:w val="0.72627821522309821"/>
          <c:h val="0.6110108963652276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Компании с госучастием</c:v>
                </c:pt>
                <c:pt idx="1">
                  <c:v>Частные компании</c:v>
                </c:pt>
                <c:pt idx="3">
                  <c:v>Все компании</c:v>
                </c:pt>
              </c:strCache>
            </c:strRef>
          </c:cat>
          <c:val>
            <c:numRef>
              <c:f>Лист1!$B$2:$B$5</c:f>
              <c:numCache>
                <c:formatCode>###0.0%</c:formatCode>
                <c:ptCount val="4"/>
                <c:pt idx="0">
                  <c:v>0.92300000000000004</c:v>
                </c:pt>
                <c:pt idx="1">
                  <c:v>0.83900000000000052</c:v>
                </c:pt>
                <c:pt idx="3">
                  <c:v>0.85600000000000054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39E-41CC-95DE-F9A78FA8098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Компании с госучастием</c:v>
                </c:pt>
                <c:pt idx="1">
                  <c:v>Частные компании</c:v>
                </c:pt>
                <c:pt idx="3">
                  <c:v>Все компании</c:v>
                </c:pt>
              </c:strCache>
            </c:strRef>
          </c:cat>
          <c:val>
            <c:numRef>
              <c:f>Лист1!$C$2:$C$5</c:f>
              <c:numCache>
                <c:formatCode>0.0%</c:formatCode>
                <c:ptCount val="4"/>
                <c:pt idx="0">
                  <c:v>8.7000000000000022E-2</c:v>
                </c:pt>
                <c:pt idx="1">
                  <c:v>0.161</c:v>
                </c:pt>
                <c:pt idx="3">
                  <c:v>0.14400000000000004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39E-41CC-95DE-F9A78FA8098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42486016"/>
        <c:axId val="42500096"/>
      </c:barChart>
      <c:catAx>
        <c:axId val="424860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42500096"/>
        <c:crosses val="autoZero"/>
        <c:auto val="1"/>
        <c:lblAlgn val="ctr"/>
        <c:lblOffset val="100"/>
        <c:noMultiLvlLbl val="0"/>
      </c:catAx>
      <c:valAx>
        <c:axId val="42500096"/>
        <c:scaling>
          <c:orientation val="minMax"/>
        </c:scaling>
        <c:delete val="1"/>
        <c:axPos val="b"/>
        <c:numFmt formatCode="0%" sourceLinked="0"/>
        <c:majorTickMark val="out"/>
        <c:minorTickMark val="none"/>
        <c:tickLblPos val="none"/>
        <c:crossAx val="4248601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90114430140676849"/>
          <c:y val="0.19393939393939458"/>
          <c:w val="9.718229665736218E-2"/>
          <c:h val="0.8060606060606060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latin typeface="Garamond" panose="02020404030301010803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365528830129985"/>
          <c:y val="0.1416005142214366"/>
          <c:w val="0.54209393400733252"/>
          <c:h val="0.7891117181780857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3"/>
            <c:invertIfNegative val="0"/>
            <c:bubble3D val="0"/>
            <c:spPr>
              <a:solidFill>
                <a:srgbClr val="C0504D">
                  <a:alpha val="5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1BBA-4DDB-B5EA-DC5903B74CAA}"/>
              </c:ext>
            </c:extLst>
          </c:dPt>
          <c:dPt>
            <c:idx val="4"/>
            <c:invertIfNegative val="0"/>
            <c:bubble3D val="0"/>
            <c:spPr>
              <a:solidFill>
                <a:srgbClr val="C0504D">
                  <a:alpha val="5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BBA-4DDB-B5EA-DC5903B74CAA}"/>
              </c:ext>
            </c:extLst>
          </c:dPt>
          <c:dPt>
            <c:idx val="5"/>
            <c:invertIfNegative val="0"/>
            <c:bubble3D val="0"/>
            <c:spPr>
              <a:solidFill>
                <a:srgbClr val="C0504D">
                  <a:alpha val="4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BBA-4DDB-B5EA-DC5903B74CAA}"/>
              </c:ext>
            </c:extLst>
          </c:dPt>
          <c:dPt>
            <c:idx val="6"/>
            <c:invertIfNegative val="0"/>
            <c:bubble3D val="0"/>
            <c:spPr>
              <a:solidFill>
                <a:srgbClr val="C0504D">
                  <a:alpha val="2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BBA-4DDB-B5EA-DC5903B74CA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Перебои в деятельности контрагентов, невыполнение обязательств с их стороны</c:v>
                </c:pt>
                <c:pt idx="1">
                  <c:v>Резкое снижение спроса</c:v>
                </c:pt>
                <c:pt idx="2">
                  <c:v>Снижение доступности сырья/комплектующих</c:v>
                </c:pt>
                <c:pt idx="3">
                  <c:v>Ненадлежащий поток наличности </c:v>
                </c:pt>
                <c:pt idx="4">
                  <c:v>Отсутствие сотрудников на рабочем месте</c:v>
                </c:pt>
                <c:pt idx="5">
                  <c:v>Другое</c:v>
                </c:pt>
                <c:pt idx="6">
                  <c:v>Отсутствие необходимой документации для оформления операций</c:v>
                </c:pt>
              </c:strCache>
            </c:strRef>
          </c:cat>
          <c:val>
            <c:numRef>
              <c:f>Лист1!$B$2:$B$8</c:f>
              <c:numCache>
                <c:formatCode>###0.0%</c:formatCode>
                <c:ptCount val="7"/>
                <c:pt idx="0">
                  <c:v>0.49262879935081877</c:v>
                </c:pt>
                <c:pt idx="1">
                  <c:v>0.42767845573785601</c:v>
                </c:pt>
                <c:pt idx="2">
                  <c:v>0.37945658726153325</c:v>
                </c:pt>
                <c:pt idx="3">
                  <c:v>0.33230786929649958</c:v>
                </c:pt>
                <c:pt idx="4">
                  <c:v>0.31967919900779007</c:v>
                </c:pt>
                <c:pt idx="5">
                  <c:v>0.21629525113277123</c:v>
                </c:pt>
                <c:pt idx="6">
                  <c:v>0.1152387796344494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BBA-4DDB-B5EA-DC5903B74CA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2998400"/>
        <c:axId val="43011072"/>
      </c:barChart>
      <c:catAx>
        <c:axId val="4299840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43011072"/>
        <c:crosses val="autoZero"/>
        <c:auto val="1"/>
        <c:lblAlgn val="ctr"/>
        <c:lblOffset val="100"/>
        <c:noMultiLvlLbl val="0"/>
      </c:catAx>
      <c:valAx>
        <c:axId val="43011072"/>
        <c:scaling>
          <c:orientation val="minMax"/>
        </c:scaling>
        <c:delete val="1"/>
        <c:axPos val="t"/>
        <c:numFmt formatCode="0%" sourceLinked="0"/>
        <c:majorTickMark val="out"/>
        <c:minorTickMark val="none"/>
        <c:tickLblPos val="none"/>
        <c:crossAx val="429984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Garamond" pitchFamily="18" charset="0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Увольнение</a:t>
            </a:r>
            <a:r>
              <a:rPr lang="ru-RU" sz="1200" baseline="0"/>
              <a:t> сотрудников из-за ситуации с </a:t>
            </a:r>
            <a:r>
              <a:rPr lang="en-US" sz="1200" baseline="0"/>
              <a:t>Covid-19</a:t>
            </a:r>
            <a:endParaRPr lang="ru-RU" sz="1200"/>
          </a:p>
        </c:rich>
      </c:tx>
      <c:layout>
        <c:manualLayout>
          <c:xMode val="edge"/>
          <c:yMode val="edge"/>
          <c:x val="9.8735364280512036E-2"/>
          <c:y val="0.1417253241703302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518082481576121"/>
          <c:y val="0.21121140309806846"/>
          <c:w val="0.68474808704467682"/>
          <c:h val="0.7887886741430056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Малые компании</c:v>
                </c:pt>
                <c:pt idx="1">
                  <c:v>Компании среднего размера</c:v>
                </c:pt>
                <c:pt idx="2">
                  <c:v>Крупные компании</c:v>
                </c:pt>
              </c:strCache>
            </c:strRef>
          </c:cat>
          <c:val>
            <c:numRef>
              <c:f>Лист1!$B$2:$B$4</c:f>
              <c:numCache>
                <c:formatCode>###0.0%</c:formatCode>
                <c:ptCount val="3"/>
                <c:pt idx="0">
                  <c:v>0.8620000000000001</c:v>
                </c:pt>
                <c:pt idx="1">
                  <c:v>0.80700000000000005</c:v>
                </c:pt>
                <c:pt idx="2">
                  <c:v>0.92900000000000005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373-4B2F-A18A-46F7DF7B59A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Малые компании</c:v>
                </c:pt>
                <c:pt idx="1">
                  <c:v>Компании среднего размера</c:v>
                </c:pt>
                <c:pt idx="2">
                  <c:v>Крупные компании</c:v>
                </c:pt>
              </c:strCache>
            </c:strRef>
          </c:cat>
          <c:val>
            <c:numRef>
              <c:f>Лист1!$C$2:$C$4</c:f>
              <c:numCache>
                <c:formatCode>0.0%</c:formatCode>
                <c:ptCount val="3"/>
                <c:pt idx="0">
                  <c:v>0.13800000000000001</c:v>
                </c:pt>
                <c:pt idx="1">
                  <c:v>0.193</c:v>
                </c:pt>
                <c:pt idx="2">
                  <c:v>7.0999999999999994E-2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373-4B2F-A18A-46F7DF7B59A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43148800"/>
        <c:axId val="43150336"/>
      </c:barChart>
      <c:catAx>
        <c:axId val="43148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43150336"/>
        <c:crosses val="autoZero"/>
        <c:auto val="1"/>
        <c:lblAlgn val="ctr"/>
        <c:lblOffset val="100"/>
        <c:noMultiLvlLbl val="0"/>
      </c:catAx>
      <c:valAx>
        <c:axId val="43150336"/>
        <c:scaling>
          <c:orientation val="minMax"/>
        </c:scaling>
        <c:delete val="1"/>
        <c:axPos val="b"/>
        <c:numFmt formatCode="0%" sourceLinked="0"/>
        <c:majorTickMark val="out"/>
        <c:minorTickMark val="none"/>
        <c:tickLblPos val="none"/>
        <c:crossAx val="4314880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9120047618165884"/>
          <c:y val="0.9277617467106829"/>
          <c:w val="0.63853804052636132"/>
          <c:h val="7.2238253289317059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 dirty="0"/>
              <a:t>Доля</a:t>
            </a:r>
            <a:r>
              <a:rPr lang="ru-RU" sz="1200" baseline="0" dirty="0"/>
              <a:t> </a:t>
            </a:r>
            <a:r>
              <a:rPr lang="ru-RU" sz="1200" dirty="0"/>
              <a:t>уволенных работников по </a:t>
            </a:r>
            <a:r>
              <a:rPr lang="ru-RU" sz="1200" dirty="0" smtClean="0"/>
              <a:t>сравнению</a:t>
            </a:r>
          </a:p>
          <a:p>
            <a:pPr>
              <a:defRPr sz="1200"/>
            </a:pPr>
            <a:r>
              <a:rPr lang="ru-RU" sz="1200" dirty="0" smtClean="0"/>
              <a:t> </a:t>
            </a:r>
            <a:r>
              <a:rPr lang="ru-RU" sz="1200" dirty="0"/>
              <a:t>с общей рабочей силой</a:t>
            </a:r>
          </a:p>
        </c:rich>
      </c:tx>
      <c:layout>
        <c:manualLayout>
          <c:xMode val="edge"/>
          <c:yMode val="edge"/>
          <c:x val="0.19256822828298498"/>
          <c:y val="0.16209072961507401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478090874570731"/>
          <c:y val="0.18447627625882559"/>
          <c:w val="0.34816420030554857"/>
          <c:h val="0.7795794713852652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2"/>
          </c:dPt>
          <c:dPt>
            <c:idx val="1"/>
            <c:bubble3D val="0"/>
            <c:explosion val="3"/>
          </c:dPt>
          <c:dPt>
            <c:idx val="2"/>
            <c:bubble3D val="0"/>
            <c:explosion val="5"/>
          </c:dPt>
          <c:dPt>
            <c:idx val="3"/>
            <c:bubble3D val="0"/>
            <c:explosion val="7"/>
          </c:dPt>
          <c:dPt>
            <c:idx val="4"/>
            <c:bubble3D val="0"/>
            <c:explosion val="15"/>
          </c:dPt>
          <c:dLbls>
            <c:numFmt formatCode="0.0%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1 - 10%</c:v>
                </c:pt>
                <c:pt idx="1">
                  <c:v>11 - 20%</c:v>
                </c:pt>
                <c:pt idx="2">
                  <c:v>21 - 30%</c:v>
                </c:pt>
                <c:pt idx="3">
                  <c:v>31 - 40%</c:v>
                </c:pt>
                <c:pt idx="4">
                  <c:v>Более 41%</c:v>
                </c:pt>
              </c:strCache>
            </c:strRef>
          </c:cat>
          <c:val>
            <c:numRef>
              <c:f>Лист1!$B$2:$B$6</c:f>
              <c:numCache>
                <c:formatCode>###0.0%</c:formatCode>
                <c:ptCount val="5"/>
                <c:pt idx="0">
                  <c:v>0.34341092923792044</c:v>
                </c:pt>
                <c:pt idx="1">
                  <c:v>0.15842921410433972</c:v>
                </c:pt>
                <c:pt idx="2">
                  <c:v>0.22875316405858345</c:v>
                </c:pt>
                <c:pt idx="3">
                  <c:v>7.6531590056569621E-2</c:v>
                </c:pt>
                <c:pt idx="4">
                  <c:v>0.1928751025425868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839-4F9D-89B4-520C903A1B5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62413394848679815"/>
          <c:y val="0.59146291437703502"/>
          <c:w val="0.21053691023121321"/>
          <c:h val="0.27171650508035317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>
          <a:latin typeface="Garamond" pitchFamily="18" charset="0"/>
        </a:defRPr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116206395040674"/>
          <c:y val="0.18677078228292018"/>
          <c:w val="0.45445952535416118"/>
          <c:h val="0.809323765613344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Выплата заработной платы в полном объёме</c:v>
                </c:pt>
                <c:pt idx="1">
                  <c:v>Обеспечение СИЗ</c:v>
                </c:pt>
                <c:pt idx="2">
                  <c:v>Другое</c:v>
                </c:pt>
                <c:pt idx="3">
                  <c:v>Обеспечение транспортом</c:v>
                </c:pt>
                <c:pt idx="4">
                  <c:v>Оказание материальной помощи</c:v>
                </c:pt>
                <c:pt idx="5">
                  <c:v>Оказание мер поддержки лицам из групп риска</c:v>
                </c:pt>
                <c:pt idx="6">
                  <c:v>Выплата заработной платы не в полном объёме</c:v>
                </c:pt>
                <c:pt idx="7">
                  <c:v>Оплата ДМС</c:v>
                </c:pt>
                <c:pt idx="8">
                  <c:v>Обеспечение питанием</c:v>
                </c:pt>
                <c:pt idx="9">
                  <c:v>Оказание психологической поддержки</c:v>
                </c:pt>
              </c:strCache>
            </c:strRef>
          </c:cat>
          <c:val>
            <c:numRef>
              <c:f>Лист1!$B$2:$B$11</c:f>
              <c:numCache>
                <c:formatCode>###0.0%</c:formatCode>
                <c:ptCount val="10"/>
                <c:pt idx="0">
                  <c:v>0.41200000000000003</c:v>
                </c:pt>
                <c:pt idx="1">
                  <c:v>0.3050000000000001</c:v>
                </c:pt>
                <c:pt idx="2">
                  <c:v>0.12200000000000001</c:v>
                </c:pt>
                <c:pt idx="3">
                  <c:v>0.111</c:v>
                </c:pt>
                <c:pt idx="4">
                  <c:v>9.8000000000000018E-2</c:v>
                </c:pt>
                <c:pt idx="5">
                  <c:v>6.0000000000000005E-2</c:v>
                </c:pt>
                <c:pt idx="6">
                  <c:v>4.5999999999999999E-2</c:v>
                </c:pt>
                <c:pt idx="7">
                  <c:v>3.2000000000000008E-2</c:v>
                </c:pt>
                <c:pt idx="8">
                  <c:v>2.0000000000000004E-2</c:v>
                </c:pt>
                <c:pt idx="9">
                  <c:v>1.6000000000000004E-2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050-42F7-B44F-BF45CD79B59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3912192"/>
        <c:axId val="43919232"/>
      </c:barChart>
      <c:catAx>
        <c:axId val="4391219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43919232"/>
        <c:crosses val="autoZero"/>
        <c:auto val="1"/>
        <c:lblAlgn val="ctr"/>
        <c:lblOffset val="100"/>
        <c:noMultiLvlLbl val="0"/>
      </c:catAx>
      <c:valAx>
        <c:axId val="43919232"/>
        <c:scaling>
          <c:orientation val="minMax"/>
        </c:scaling>
        <c:delete val="1"/>
        <c:axPos val="t"/>
        <c:numFmt formatCode="0%" sourceLinked="0"/>
        <c:majorTickMark val="out"/>
        <c:minorTickMark val="none"/>
        <c:tickLblPos val="none"/>
        <c:crossAx val="43912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 dirty="0"/>
              <a:t>Уровень финансового воздействия</a:t>
            </a:r>
            <a:r>
              <a:rPr lang="ru-RU" sz="1200" baseline="0" dirty="0"/>
              <a:t> на компании из-за сбоев деловых операций</a:t>
            </a:r>
            <a:endParaRPr lang="ru-RU" sz="1200" dirty="0"/>
          </a:p>
        </c:rich>
      </c:tx>
      <c:layout>
        <c:manualLayout>
          <c:xMode val="edge"/>
          <c:yMode val="edge"/>
          <c:x val="0.13983838105289889"/>
          <c:y val="4.062927248446317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42611380679312E-2"/>
          <c:y val="0.28023207625362617"/>
          <c:w val="0.95147772386413754"/>
          <c:h val="0.575461703650680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F99C-4420-BF86-D37FBAF2FB40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  <c:pt idx="3">
                  <c:v>Неприменимо</c:v>
                </c:pt>
              </c:strCache>
            </c:strRef>
          </c:cat>
          <c:val>
            <c:numRef>
              <c:f>Лист1!$B$2:$B$5</c:f>
              <c:numCache>
                <c:formatCode>###0.0%</c:formatCode>
                <c:ptCount val="4"/>
                <c:pt idx="0">
                  <c:v>0.456126828446627</c:v>
                </c:pt>
                <c:pt idx="1">
                  <c:v>0.35240264840507185</c:v>
                </c:pt>
                <c:pt idx="2">
                  <c:v>8.8734969574239417E-2</c:v>
                </c:pt>
                <c:pt idx="3">
                  <c:v>0.10273555357406279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99C-4420-BF86-D37FBAF2FB4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3972480"/>
        <c:axId val="44176512"/>
      </c:barChart>
      <c:catAx>
        <c:axId val="439724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44176512"/>
        <c:crosses val="autoZero"/>
        <c:auto val="1"/>
        <c:lblAlgn val="ctr"/>
        <c:lblOffset val="100"/>
        <c:noMultiLvlLbl val="0"/>
      </c:catAx>
      <c:valAx>
        <c:axId val="44176512"/>
        <c:scaling>
          <c:orientation val="minMax"/>
        </c:scaling>
        <c:delete val="1"/>
        <c:axPos val="l"/>
        <c:numFmt formatCode="###0.0%" sourceLinked="1"/>
        <c:majorTickMark val="out"/>
        <c:minorTickMark val="none"/>
        <c:tickLblPos val="none"/>
        <c:crossAx val="43972480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>
          <a:latin typeface="Garamond" pitchFamily="18" charset="0"/>
        </a:defRPr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Оценка</a:t>
            </a:r>
            <a:r>
              <a:rPr lang="ru-RU" sz="1200" baseline="0"/>
              <a:t> финансового положения компаний</a:t>
            </a:r>
          </a:p>
        </c:rich>
      </c:tx>
      <c:layout>
        <c:manualLayout>
          <c:xMode val="edge"/>
          <c:yMode val="edge"/>
          <c:x val="0.1357514394952285"/>
          <c:y val="5.365374597137023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"/>
          <c:y val="0.14636595932979221"/>
          <c:w val="0.97331636244036557"/>
          <c:h val="0.694164606799646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rgbClr val="C0504D">
                  <a:alpha val="50000"/>
                </a:srgb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1 - критическое финансовое положение</c:v>
                </c:pt>
                <c:pt idx="1">
                  <c:v>2</c:v>
                </c:pt>
                <c:pt idx="2">
                  <c:v>3</c:v>
                </c:pt>
                <c:pt idx="3">
                  <c:v>4 - нормальное финансовое положение</c:v>
                </c:pt>
                <c:pt idx="4">
                  <c:v>5 - нет долговых обязательств</c:v>
                </c:pt>
              </c:strCache>
            </c:strRef>
          </c:cat>
          <c:val>
            <c:numRef>
              <c:f>Лист1!$B$2:$B$6</c:f>
              <c:numCache>
                <c:formatCode>###0.0%</c:formatCode>
                <c:ptCount val="5"/>
                <c:pt idx="0">
                  <c:v>0.20887080204581768</c:v>
                </c:pt>
                <c:pt idx="1">
                  <c:v>0.13032420222802912</c:v>
                </c:pt>
                <c:pt idx="2">
                  <c:v>0.15482612776632823</c:v>
                </c:pt>
                <c:pt idx="3">
                  <c:v>0.29942044871147183</c:v>
                </c:pt>
                <c:pt idx="4">
                  <c:v>0.20655841924835472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36E-4D89-85BD-B0C3C1B0726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3975040"/>
        <c:axId val="43978112"/>
      </c:barChart>
      <c:catAx>
        <c:axId val="439750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43978112"/>
        <c:crosses val="autoZero"/>
        <c:auto val="1"/>
        <c:lblAlgn val="ctr"/>
        <c:lblOffset val="100"/>
        <c:noMultiLvlLbl val="0"/>
      </c:catAx>
      <c:valAx>
        <c:axId val="43978112"/>
        <c:scaling>
          <c:orientation val="minMax"/>
        </c:scaling>
        <c:delete val="1"/>
        <c:axPos val="l"/>
        <c:numFmt formatCode="0%" sourceLinked="0"/>
        <c:majorTickMark val="out"/>
        <c:minorTickMark val="none"/>
        <c:tickLblPos val="none"/>
        <c:crossAx val="439750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>
          <a:latin typeface="Garamond" panose="02020404030301010803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099342747445829"/>
          <c:y val="0.16750493397627625"/>
          <c:w val="0.78900657252554174"/>
          <c:h val="0.5327534639565403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1 - критическое финансовое положение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Крупные компании</c:v>
                </c:pt>
                <c:pt idx="1">
                  <c:v>Средние компании</c:v>
                </c:pt>
                <c:pt idx="2">
                  <c:v>Малые компании</c:v>
                </c:pt>
              </c:strCache>
            </c:strRef>
          </c:cat>
          <c:val>
            <c:numRef>
              <c:f>Лист1!$B$2:$B$4</c:f>
              <c:numCache>
                <c:formatCode>###0.0%</c:formatCode>
                <c:ptCount val="3"/>
                <c:pt idx="0">
                  <c:v>8.1000000000000003E-2</c:v>
                </c:pt>
                <c:pt idx="1">
                  <c:v>0.14900000000000002</c:v>
                </c:pt>
                <c:pt idx="2">
                  <c:v>0.33700000000000008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601-41BD-8F27-AE153DC628A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Крупные компании</c:v>
                </c:pt>
                <c:pt idx="1">
                  <c:v>Средние компании</c:v>
                </c:pt>
                <c:pt idx="2">
                  <c:v>Малые компании</c:v>
                </c:pt>
              </c:strCache>
            </c:strRef>
          </c:cat>
          <c:val>
            <c:numRef>
              <c:f>Лист1!$C$2:$C$4</c:f>
              <c:numCache>
                <c:formatCode>###0.0%</c:formatCode>
                <c:ptCount val="3"/>
                <c:pt idx="0">
                  <c:v>9.6000000000000002E-2</c:v>
                </c:pt>
                <c:pt idx="1">
                  <c:v>0.15200000000000002</c:v>
                </c:pt>
                <c:pt idx="2">
                  <c:v>0.15800000000000003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601-41BD-8F27-AE153DC628A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Крупные компании</c:v>
                </c:pt>
                <c:pt idx="1">
                  <c:v>Средние компании</c:v>
                </c:pt>
                <c:pt idx="2">
                  <c:v>Малые компании</c:v>
                </c:pt>
              </c:strCache>
            </c:strRef>
          </c:cat>
          <c:val>
            <c:numRef>
              <c:f>Лист1!$D$2:$D$4</c:f>
              <c:numCache>
                <c:formatCode>###0.0%</c:formatCode>
                <c:ptCount val="3"/>
                <c:pt idx="0">
                  <c:v>0.16900000000000001</c:v>
                </c:pt>
                <c:pt idx="1">
                  <c:v>0.16400000000000001</c:v>
                </c:pt>
                <c:pt idx="2">
                  <c:v>0.14000000000000001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601-41BD-8F27-AE153DC628A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4 - нормальное финансовое положение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Крупные компании</c:v>
                </c:pt>
                <c:pt idx="1">
                  <c:v>Средние компании</c:v>
                </c:pt>
                <c:pt idx="2">
                  <c:v>Малые компании</c:v>
                </c:pt>
              </c:strCache>
            </c:strRef>
          </c:cat>
          <c:val>
            <c:numRef>
              <c:f>Лист1!$E$2:$E$4</c:f>
              <c:numCache>
                <c:formatCode>###0.0%</c:formatCode>
                <c:ptCount val="3"/>
                <c:pt idx="0">
                  <c:v>0.49500000000000005</c:v>
                </c:pt>
                <c:pt idx="1">
                  <c:v>0.252</c:v>
                </c:pt>
                <c:pt idx="2">
                  <c:v>0.128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601-41BD-8F27-AE153DC628A4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5 - нет долговых обязательств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Крупные компании</c:v>
                </c:pt>
                <c:pt idx="1">
                  <c:v>Средние компании</c:v>
                </c:pt>
                <c:pt idx="2">
                  <c:v>Малые компании</c:v>
                </c:pt>
              </c:strCache>
            </c:strRef>
          </c:cat>
          <c:val>
            <c:numRef>
              <c:f>Лист1!$F$2:$F$4</c:f>
              <c:numCache>
                <c:formatCode>###0.0%</c:formatCode>
                <c:ptCount val="3"/>
                <c:pt idx="0">
                  <c:v>0.15900000000000003</c:v>
                </c:pt>
                <c:pt idx="1">
                  <c:v>0.28300000000000003</c:v>
                </c:pt>
                <c:pt idx="2">
                  <c:v>0.23700000000000002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601-41BD-8F27-AE153DC628A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44052864"/>
        <c:axId val="44054400"/>
      </c:barChart>
      <c:catAx>
        <c:axId val="4405286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44054400"/>
        <c:crosses val="autoZero"/>
        <c:auto val="1"/>
        <c:lblAlgn val="ctr"/>
        <c:lblOffset val="100"/>
        <c:noMultiLvlLbl val="0"/>
      </c:catAx>
      <c:valAx>
        <c:axId val="44054400"/>
        <c:scaling>
          <c:orientation val="minMax"/>
        </c:scaling>
        <c:delete val="1"/>
        <c:axPos val="b"/>
        <c:numFmt formatCode="0%" sourceLinked="0"/>
        <c:majorTickMark val="out"/>
        <c:minorTickMark val="none"/>
        <c:tickLblPos val="none"/>
        <c:crossAx val="4405286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9.399449035812675E-2"/>
          <c:y val="0.69509043927648595"/>
          <c:w val="0.67096401379579651"/>
          <c:h val="0.30445583836904117"/>
        </c:manualLayout>
      </c:layout>
      <c:overlay val="0"/>
      <c:txPr>
        <a:bodyPr/>
        <a:lstStyle/>
        <a:p>
          <a:pPr>
            <a:defRPr sz="11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>
          <a:latin typeface="Garamond" pitchFamily="18" charset="0"/>
        </a:defRPr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97051278586666"/>
          <c:y val="0.3109673637795034"/>
          <c:w val="0.2963848659415243"/>
          <c:h val="0.7804377457109695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7"/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2E7-45C7-8C06-BFCE00602B13}"/>
              </c:ext>
            </c:extLst>
          </c:dPt>
          <c:dPt>
            <c:idx val="1"/>
            <c:bubble3D val="0"/>
            <c:spPr>
              <a:solidFill>
                <a:srgbClr val="F6D084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2E7-45C7-8C06-BFCE00602B13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2E7-45C7-8C06-BFCE00602B13}"/>
              </c:ext>
            </c:extLst>
          </c:dPt>
          <c:dLbls>
            <c:dLbl>
              <c:idx val="0"/>
              <c:layout>
                <c:manualLayout>
                  <c:x val="-6.0576813198769085E-3"/>
                  <c:y val="-2.032506976440227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2E7-45C7-8C06-BFCE00602B13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Нет / Компания не застрахована</c:v>
                </c:pt>
                <c:pt idx="1">
                  <c:v>Частично</c:v>
                </c:pt>
                <c:pt idx="2">
                  <c:v>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77.3</c:v>
                </c:pt>
                <c:pt idx="1">
                  <c:v>17.7</c:v>
                </c:pt>
                <c:pt idx="2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22E7-45C7-8C06-BFCE00602B1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t"/>
      <c:layout>
        <c:manualLayout>
          <c:xMode val="edge"/>
          <c:yMode val="edge"/>
          <c:x val="0.61165964042033372"/>
          <c:y val="0.48436404575736797"/>
          <c:w val="0.28315054170324688"/>
          <c:h val="0.32157274670630459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200">
          <a:latin typeface="Garamond" panose="02020404030301010803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 dirty="0"/>
              <a:t>Размер компаний</a:t>
            </a:r>
          </a:p>
        </c:rich>
      </c:tx>
      <c:layout>
        <c:manualLayout>
          <c:xMode val="edge"/>
          <c:yMode val="edge"/>
          <c:x val="0.32734102341119187"/>
          <c:y val="0.2492928303105210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612024515158728"/>
          <c:y val="0"/>
          <c:w val="0.37732990394350996"/>
          <c:h val="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9"/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3AE1-44FC-B4E2-346695316B96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AE1-44FC-B4E2-346695316B96}"/>
              </c:ext>
            </c:extLst>
          </c:dPt>
          <c:dPt>
            <c:idx val="2"/>
            <c:bubble3D val="0"/>
            <c:spPr>
              <a:solidFill>
                <a:schemeClr val="accent5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3AE1-44FC-B4E2-346695316B96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Крупные</c:v>
                </c:pt>
                <c:pt idx="1">
                  <c:v>Средние </c:v>
                </c:pt>
                <c:pt idx="2">
                  <c:v>Малые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45</c:v>
                </c:pt>
                <c:pt idx="1">
                  <c:v>8.2000000000000011</c:v>
                </c:pt>
                <c:pt idx="2">
                  <c:v>46.8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AE1-44FC-B4E2-346695316B9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t"/>
      <c:layout>
        <c:manualLayout>
          <c:xMode val="edge"/>
          <c:yMode val="edge"/>
          <c:x val="0.27425448896482768"/>
          <c:y val="0.75145166162093102"/>
          <c:w val="0.38743346294852282"/>
          <c:h val="0.11140579219760516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2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20166527571150381"/>
          <c:w val="0.97331636244036557"/>
          <c:h val="0.569740556623971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5"/>
            <c:invertIfNegative val="0"/>
            <c:bubble3D val="0"/>
            <c:spPr>
              <a:solidFill>
                <a:srgbClr val="C0504D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27DE-4EFE-83F3-B6A8ABF7A63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менее 7 дней</c:v>
                </c:pt>
                <c:pt idx="1">
                  <c:v>от 8 до 30 дней</c:v>
                </c:pt>
                <c:pt idx="2">
                  <c:v>От 31 до 90 дней</c:v>
                </c:pt>
                <c:pt idx="3">
                  <c:v>От 91 до 180 дней</c:v>
                </c:pt>
                <c:pt idx="4">
                  <c:v>Свыше 181 дней</c:v>
                </c:pt>
                <c:pt idx="5">
                  <c:v>Планы закрыть компанию</c:v>
                </c:pt>
              </c:strCache>
            </c:strRef>
          </c:cat>
          <c:val>
            <c:numRef>
              <c:f>Лист1!$B$2:$B$7</c:f>
              <c:numCache>
                <c:formatCode>###0.0%</c:formatCode>
                <c:ptCount val="6"/>
                <c:pt idx="0">
                  <c:v>0.14947435204036108</c:v>
                </c:pt>
                <c:pt idx="1">
                  <c:v>0.18984875720077354</c:v>
                </c:pt>
                <c:pt idx="2">
                  <c:v>0.26245847412850182</c:v>
                </c:pt>
                <c:pt idx="3">
                  <c:v>0.17249727762306621</c:v>
                </c:pt>
                <c:pt idx="4">
                  <c:v>0.15107464971597509</c:v>
                </c:pt>
                <c:pt idx="5">
                  <c:v>7.4646489291324294E-2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7DE-4EFE-83F3-B6A8ABF7A63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4167552"/>
        <c:axId val="44170624"/>
      </c:barChart>
      <c:catAx>
        <c:axId val="44167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44170624"/>
        <c:crosses val="autoZero"/>
        <c:auto val="1"/>
        <c:lblAlgn val="ctr"/>
        <c:lblOffset val="100"/>
        <c:noMultiLvlLbl val="0"/>
      </c:catAx>
      <c:valAx>
        <c:axId val="44170624"/>
        <c:scaling>
          <c:orientation val="minMax"/>
        </c:scaling>
        <c:delete val="1"/>
        <c:axPos val="l"/>
        <c:numFmt formatCode="0%" sourceLinked="0"/>
        <c:majorTickMark val="out"/>
        <c:minorTickMark val="none"/>
        <c:tickLblPos val="none"/>
        <c:crossAx val="441675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4636595932979221"/>
          <c:w val="0.97331636244036557"/>
          <c:h val="0.694164606799646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4"/>
            <c:invertIfNegative val="0"/>
            <c:bubble3D val="0"/>
            <c:spPr>
              <a:solidFill>
                <a:schemeClr val="accent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C010-4FE6-A013-04996F17892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Денежные средства на банковском счету, сбережения</c:v>
                </c:pt>
                <c:pt idx="1">
                  <c:v>Внешнее финансирование (кредиты, займы, гранты, субсидии)</c:v>
                </c:pt>
                <c:pt idx="2">
                  <c:v>Другое</c:v>
                </c:pt>
                <c:pt idx="4">
                  <c:v>Нет доступа к финансированию</c:v>
                </c:pt>
              </c:strCache>
            </c:strRef>
          </c:cat>
          <c:val>
            <c:numRef>
              <c:f>Лист1!$B$2:$B$6</c:f>
              <c:numCache>
                <c:formatCode>###0.0%</c:formatCode>
                <c:ptCount val="5"/>
                <c:pt idx="0">
                  <c:v>0.3760000000000005</c:v>
                </c:pt>
                <c:pt idx="1">
                  <c:v>0.24900000000000028</c:v>
                </c:pt>
                <c:pt idx="2">
                  <c:v>0.10500000000000002</c:v>
                </c:pt>
                <c:pt idx="4">
                  <c:v>0.37000000000000038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010-4FE6-A013-04996F17892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4289408"/>
        <c:axId val="44378752"/>
      </c:barChart>
      <c:catAx>
        <c:axId val="442894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44378752"/>
        <c:crosses val="autoZero"/>
        <c:auto val="1"/>
        <c:lblAlgn val="ctr"/>
        <c:lblOffset val="100"/>
        <c:noMultiLvlLbl val="0"/>
      </c:catAx>
      <c:valAx>
        <c:axId val="44378752"/>
        <c:scaling>
          <c:orientation val="minMax"/>
        </c:scaling>
        <c:delete val="1"/>
        <c:axPos val="l"/>
        <c:numFmt formatCode="0%" sourceLinked="0"/>
        <c:majorTickMark val="out"/>
        <c:minorTickMark val="none"/>
        <c:tickLblPos val="none"/>
        <c:crossAx val="442894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Численность сотрудников</a:t>
            </a:r>
          </a:p>
        </c:rich>
      </c:tx>
      <c:layout>
        <c:manualLayout>
          <c:xMode val="edge"/>
          <c:yMode val="edge"/>
          <c:x val="0.34091208282793539"/>
          <c:y val="0.203323924460370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4892403183705756"/>
          <c:y val="6.1161919299891572E-2"/>
          <c:w val="0.33923502145684231"/>
          <c:h val="0.9388380807001084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c:spPr>
          <c:dPt>
            <c:idx val="0"/>
            <c:bubble3D val="0"/>
            <c:explosion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D2E4-4266-9495-81B976C74837}"/>
              </c:ext>
            </c:extLst>
          </c:dPt>
          <c:dPt>
            <c:idx val="1"/>
            <c:bubble3D val="0"/>
            <c:explosion val="3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2E4-4266-9495-81B976C74837}"/>
              </c:ext>
            </c:extLst>
          </c:dPt>
          <c:dPt>
            <c:idx val="2"/>
            <c:bubble3D val="0"/>
            <c:spPr>
              <a:solidFill>
                <a:srgbClr val="7030A0"/>
              </a:solidFill>
              <a:ln>
                <a:solidFill>
                  <a:schemeClr val="bg1"/>
                </a:solidFill>
              </a:ln>
            </c:spPr>
          </c:dPt>
          <c:dPt>
            <c:idx val="3"/>
            <c:bubble3D val="0"/>
            <c:spPr>
              <a:solidFill>
                <a:srgbClr val="FFFF00"/>
              </a:solidFill>
              <a:ln>
                <a:solidFill>
                  <a:schemeClr val="bg1"/>
                </a:solidFill>
              </a:ln>
            </c:spPr>
          </c:dPt>
          <c:dPt>
            <c:idx val="4"/>
            <c:bubble3D val="0"/>
            <c:explosion val="13"/>
            <c:spPr>
              <a:solidFill>
                <a:schemeClr val="accent6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2E4-4266-9495-81B976C74837}"/>
              </c:ext>
            </c:extLst>
          </c:dPt>
          <c:dPt>
            <c:idx val="5"/>
            <c:bubble3D val="0"/>
            <c:spPr>
              <a:solidFill>
                <a:srgbClr val="00B0F0"/>
              </a:solidFill>
              <a:ln>
                <a:solidFill>
                  <a:schemeClr val="bg1"/>
                </a:solidFill>
              </a:ln>
            </c:spPr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1 - 15</c:v>
                </c:pt>
                <c:pt idx="1">
                  <c:v>16 - 100</c:v>
                </c:pt>
                <c:pt idx="2">
                  <c:v>101 - 250</c:v>
                </c:pt>
                <c:pt idx="3">
                  <c:v>251 - 499</c:v>
                </c:pt>
                <c:pt idx="4">
                  <c:v>500 - 5000</c:v>
                </c:pt>
                <c:pt idx="5">
                  <c:v>Более чем 5000</c:v>
                </c:pt>
              </c:strCache>
            </c:strRef>
          </c:cat>
          <c:val>
            <c:numRef>
              <c:f>Лист1!$B$2:$B$7</c:f>
              <c:numCache>
                <c:formatCode>###0.0%</c:formatCode>
                <c:ptCount val="6"/>
                <c:pt idx="0">
                  <c:v>0.25432401513295322</c:v>
                </c:pt>
                <c:pt idx="1">
                  <c:v>0.21342856518210795</c:v>
                </c:pt>
                <c:pt idx="2">
                  <c:v>8.2077444496854543E-2</c:v>
                </c:pt>
                <c:pt idx="3">
                  <c:v>8.5372163295853065E-2</c:v>
                </c:pt>
                <c:pt idx="4">
                  <c:v>0.28227360275009161</c:v>
                </c:pt>
                <c:pt idx="5">
                  <c:v>8.2524209142142452E-2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2E4-4266-9495-81B976C7483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t"/>
      <c:layout>
        <c:manualLayout>
          <c:xMode val="edge"/>
          <c:yMode val="edge"/>
          <c:x val="0.76560062580565624"/>
          <c:y val="0.30613688874494172"/>
          <c:w val="0.20546943652334598"/>
          <c:h val="0.42249848886846841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>
          <a:latin typeface="Garamond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Возраст компаний</a:t>
            </a:r>
          </a:p>
        </c:rich>
      </c:tx>
      <c:layout>
        <c:manualLayout>
          <c:xMode val="edge"/>
          <c:yMode val="edge"/>
          <c:x val="0.34513478112988494"/>
          <c:y val="3.349857655598949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42611380679312E-2"/>
          <c:y val="0.17756617115280499"/>
          <c:w val="0.95147772386413754"/>
          <c:h val="0.679794382221730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до 5 лет</c:v>
                </c:pt>
                <c:pt idx="1">
                  <c:v>5-12 лет</c:v>
                </c:pt>
                <c:pt idx="2">
                  <c:v>12-20 лет</c:v>
                </c:pt>
                <c:pt idx="3">
                  <c:v>20-30 лет</c:v>
                </c:pt>
                <c:pt idx="4">
                  <c:v>30-100 лет</c:v>
                </c:pt>
                <c:pt idx="5">
                  <c:v>более 100 лет</c:v>
                </c:pt>
              </c:strCache>
            </c:strRef>
          </c:cat>
          <c:val>
            <c:numRef>
              <c:f>Лист1!$B$2:$B$7</c:f>
              <c:numCache>
                <c:formatCode>###0.0%</c:formatCode>
                <c:ptCount val="6"/>
                <c:pt idx="0">
                  <c:v>8.5000000000000006E-2</c:v>
                </c:pt>
                <c:pt idx="1">
                  <c:v>0.17</c:v>
                </c:pt>
                <c:pt idx="2">
                  <c:v>0.15400000000000025</c:v>
                </c:pt>
                <c:pt idx="3">
                  <c:v>0.27100000000000002</c:v>
                </c:pt>
                <c:pt idx="4">
                  <c:v>0.27300000000000002</c:v>
                </c:pt>
                <c:pt idx="5">
                  <c:v>4.7000000000000014E-2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3EE-42F6-BE35-08AAA2B791A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8531456"/>
        <c:axId val="38534144"/>
      </c:barChart>
      <c:catAx>
        <c:axId val="385314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8534144"/>
        <c:crosses val="autoZero"/>
        <c:auto val="1"/>
        <c:lblAlgn val="ctr"/>
        <c:lblOffset val="100"/>
        <c:noMultiLvlLbl val="0"/>
      </c:catAx>
      <c:valAx>
        <c:axId val="38534144"/>
        <c:scaling>
          <c:orientation val="minMax"/>
        </c:scaling>
        <c:delete val="1"/>
        <c:axPos val="l"/>
        <c:numFmt formatCode="###0.0%" sourceLinked="1"/>
        <c:majorTickMark val="out"/>
        <c:minorTickMark val="none"/>
        <c:tickLblPos val="none"/>
        <c:crossAx val="38531456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>
          <a:latin typeface="Garamond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515769976913422"/>
          <c:y val="0.18677078228292007"/>
          <c:w val="0.51046375055960802"/>
          <c:h val="0.809323765613344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Обрабатывающие производства</c:v>
                </c:pt>
                <c:pt idx="1">
                  <c:v>Строительство</c:v>
                </c:pt>
                <c:pt idx="2">
                  <c:v>Торговля оптовая и розничная</c:v>
                </c:pt>
                <c:pt idx="3">
                  <c:v>Энергетика</c:v>
                </c:pt>
                <c:pt idx="4">
                  <c:v>Транспорт и связь</c:v>
                </c:pt>
                <c:pt idx="5">
                  <c:v>Деятельность профессиональная, научная и техническая</c:v>
                </c:pt>
                <c:pt idx="6">
                  <c:v>Другое*</c:v>
                </c:pt>
              </c:strCache>
            </c:strRef>
          </c:cat>
          <c:val>
            <c:numRef>
              <c:f>Лист1!$B$2:$B$8</c:f>
              <c:numCache>
                <c:formatCode>###0.0%</c:formatCode>
                <c:ptCount val="7"/>
                <c:pt idx="0">
                  <c:v>0.37355813934147397</c:v>
                </c:pt>
                <c:pt idx="1">
                  <c:v>0.18119154398582399</c:v>
                </c:pt>
                <c:pt idx="2">
                  <c:v>9.6045812619950668E-2</c:v>
                </c:pt>
                <c:pt idx="3">
                  <c:v>8.0292052082240245E-2</c:v>
                </c:pt>
                <c:pt idx="4">
                  <c:v>5.8935875271860894E-2</c:v>
                </c:pt>
                <c:pt idx="5">
                  <c:v>4.1000000000000002E-2</c:v>
                </c:pt>
                <c:pt idx="6">
                  <c:v>0.16900000000000001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050-42F7-B44F-BF45CD79B59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2680704"/>
        <c:axId val="42683392"/>
      </c:barChart>
      <c:catAx>
        <c:axId val="4268070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42683392"/>
        <c:crosses val="autoZero"/>
        <c:auto val="1"/>
        <c:lblAlgn val="ctr"/>
        <c:lblOffset val="100"/>
        <c:noMultiLvlLbl val="0"/>
      </c:catAx>
      <c:valAx>
        <c:axId val="42683392"/>
        <c:scaling>
          <c:orientation val="minMax"/>
        </c:scaling>
        <c:delete val="1"/>
        <c:axPos val="b"/>
        <c:numFmt formatCode="0%" sourceLinked="0"/>
        <c:majorTickMark val="out"/>
        <c:minorTickMark val="none"/>
        <c:tickLblPos val="none"/>
        <c:crossAx val="42680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ru-RU" sz="1200" dirty="0"/>
              <a:t>Работают ли компании в текущих условиях</a:t>
            </a:r>
          </a:p>
        </c:rich>
      </c:tx>
      <c:layout>
        <c:manualLayout>
          <c:xMode val="edge"/>
          <c:yMode val="edge"/>
          <c:x val="9.4027361157402248E-2"/>
          <c:y val="7.096613750735515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42611380679312E-2"/>
          <c:y val="0.20002943557288988"/>
          <c:w val="0.95147772386413754"/>
          <c:h val="0.614633404469301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4E05-42A1-8BC9-E69AAACF2510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Да, все на рабочих местах</c:v>
                </c:pt>
                <c:pt idx="1">
                  <c:v>Да, частично</c:v>
                </c:pt>
                <c:pt idx="2">
                  <c:v>Да, но все удалённо (дистанционно)</c:v>
                </c:pt>
                <c:pt idx="3">
                  <c:v>Не работает</c:v>
                </c:pt>
              </c:strCache>
            </c:strRef>
          </c:cat>
          <c:val>
            <c:numRef>
              <c:f>Лист1!$B$2:$B$5</c:f>
              <c:numCache>
                <c:formatCode>###0.0%</c:formatCode>
                <c:ptCount val="4"/>
                <c:pt idx="0">
                  <c:v>0.29300000000000032</c:v>
                </c:pt>
                <c:pt idx="1">
                  <c:v>0.442</c:v>
                </c:pt>
                <c:pt idx="2">
                  <c:v>0.14000000000000001</c:v>
                </c:pt>
                <c:pt idx="3">
                  <c:v>0.125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E05-42A1-8BC9-E69AAACF251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2720256"/>
        <c:axId val="42735872"/>
      </c:barChart>
      <c:catAx>
        <c:axId val="427202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42735872"/>
        <c:crosses val="autoZero"/>
        <c:auto val="1"/>
        <c:lblAlgn val="ctr"/>
        <c:lblOffset val="100"/>
        <c:noMultiLvlLbl val="0"/>
      </c:catAx>
      <c:valAx>
        <c:axId val="42735872"/>
        <c:scaling>
          <c:orientation val="minMax"/>
        </c:scaling>
        <c:delete val="1"/>
        <c:axPos val="l"/>
        <c:numFmt formatCode="###0.0%" sourceLinked="1"/>
        <c:majorTickMark val="out"/>
        <c:minorTickMark val="none"/>
        <c:tickLblPos val="none"/>
        <c:crossAx val="42720256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>
          <a:latin typeface="Garamond" pitchFamily="18" charset="0"/>
        </a:defRPr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Работают ли компании в текущих условиях (сравнение групп)</a:t>
            </a:r>
          </a:p>
        </c:rich>
      </c:tx>
      <c:layout>
        <c:manualLayout>
          <c:xMode val="edge"/>
          <c:yMode val="edge"/>
          <c:x val="0.17683877418638072"/>
          <c:y val="0"/>
        </c:manualLayout>
      </c:layout>
      <c:overlay val="0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Да, все на рабочих местах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Малые компании</c:v>
                </c:pt>
                <c:pt idx="1">
                  <c:v>Средние компании</c:v>
                </c:pt>
                <c:pt idx="2">
                  <c:v>Крупные компании</c:v>
                </c:pt>
              </c:strCache>
            </c:strRef>
          </c:cat>
          <c:val>
            <c:numRef>
              <c:f>Лист1!$B$2:$B$4</c:f>
              <c:numCache>
                <c:formatCode>###0.0%</c:formatCode>
                <c:ptCount val="3"/>
                <c:pt idx="0">
                  <c:v>0.19500000000000001</c:v>
                </c:pt>
                <c:pt idx="1">
                  <c:v>0.29100000000000015</c:v>
                </c:pt>
                <c:pt idx="2">
                  <c:v>0.39600000000000024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106-4307-98A9-83BA3FC6766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Да, частично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Малые компании</c:v>
                </c:pt>
                <c:pt idx="1">
                  <c:v>Средние компании</c:v>
                </c:pt>
                <c:pt idx="2">
                  <c:v>Крупные компании</c:v>
                </c:pt>
              </c:strCache>
            </c:strRef>
          </c:cat>
          <c:val>
            <c:numRef>
              <c:f>Лист1!$C$2:$C$4</c:f>
              <c:numCache>
                <c:formatCode>###0.0%</c:formatCode>
                <c:ptCount val="3"/>
                <c:pt idx="0">
                  <c:v>0.18900000000000008</c:v>
                </c:pt>
                <c:pt idx="1">
                  <c:v>0.15600000000000008</c:v>
                </c:pt>
                <c:pt idx="2">
                  <c:v>8.6000000000000021E-2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106-4307-98A9-83BA3FC6766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Да, но все удалённо (дистанционно)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Малые компании</c:v>
                </c:pt>
                <c:pt idx="1">
                  <c:v>Средние компании</c:v>
                </c:pt>
                <c:pt idx="2">
                  <c:v>Крупные компании</c:v>
                </c:pt>
              </c:strCache>
            </c:strRef>
          </c:cat>
          <c:val>
            <c:numRef>
              <c:f>Лист1!$D$2:$D$4</c:f>
              <c:numCache>
                <c:formatCode>###0.0%</c:formatCode>
                <c:ptCount val="3"/>
                <c:pt idx="0">
                  <c:v>0.35300000000000015</c:v>
                </c:pt>
                <c:pt idx="1">
                  <c:v>0.55300000000000005</c:v>
                </c:pt>
                <c:pt idx="2">
                  <c:v>0.51300000000000001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106-4307-98A9-83BA3FC6766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 работает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Малые компании</c:v>
                </c:pt>
                <c:pt idx="1">
                  <c:v>Средние компании</c:v>
                </c:pt>
                <c:pt idx="2">
                  <c:v>Крупные компании</c:v>
                </c:pt>
              </c:strCache>
            </c:strRef>
          </c:cat>
          <c:val>
            <c:numRef>
              <c:f>Лист1!$E$2:$E$4</c:f>
              <c:numCache>
                <c:formatCode>###0.0%</c:formatCode>
                <c:ptCount val="3"/>
                <c:pt idx="0">
                  <c:v>0.26300000000000001</c:v>
                </c:pt>
                <c:pt idx="1">
                  <c:v>0</c:v>
                </c:pt>
                <c:pt idx="2">
                  <c:v>5.0000000000000027E-3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106-4307-98A9-83BA3FC676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42343808"/>
        <c:axId val="42353792"/>
      </c:barChart>
      <c:catAx>
        <c:axId val="4234380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42353792"/>
        <c:crosses val="autoZero"/>
        <c:auto val="1"/>
        <c:lblAlgn val="ctr"/>
        <c:lblOffset val="100"/>
        <c:noMultiLvlLbl val="0"/>
      </c:catAx>
      <c:valAx>
        <c:axId val="42353792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one"/>
        <c:spPr>
          <a:ln w="9525">
            <a:noFill/>
          </a:ln>
        </c:spPr>
        <c:crossAx val="4234380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>
          <a:latin typeface="Garamond" pitchFamily="18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2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+mn-lt"/>
              </a:rPr>
              <a:t>Существует ли в компании план бесперебойного функционирования</a:t>
            </a:r>
          </a:p>
        </c:rich>
      </c:tx>
      <c:layout>
        <c:manualLayout>
          <c:xMode val="edge"/>
          <c:yMode val="edge"/>
          <c:x val="0.19515718398890258"/>
          <c:y val="3.464396813052517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9100147203821747"/>
          <c:y val="0.30010021474588455"/>
          <c:w val="0.68474808704467616"/>
          <c:h val="0.6998997852541171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Малые компании</c:v>
                </c:pt>
                <c:pt idx="1">
                  <c:v>Компании среднего размера</c:v>
                </c:pt>
                <c:pt idx="2">
                  <c:v>Крупные компании</c:v>
                </c:pt>
              </c:strCache>
            </c:strRef>
          </c:cat>
          <c:val>
            <c:numRef>
              <c:f>Лист1!$B$2:$B$4</c:f>
              <c:numCache>
                <c:formatCode>###0.0%</c:formatCode>
                <c:ptCount val="3"/>
                <c:pt idx="0">
                  <c:v>0.29400000000000032</c:v>
                </c:pt>
                <c:pt idx="1">
                  <c:v>0.57500000000000062</c:v>
                </c:pt>
                <c:pt idx="2">
                  <c:v>0.81799999999999995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6B1-4E95-9B1B-841F15A70C7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Малые компании</c:v>
                </c:pt>
                <c:pt idx="1">
                  <c:v>Компании среднего размера</c:v>
                </c:pt>
                <c:pt idx="2">
                  <c:v>Крупные компании</c:v>
                </c:pt>
              </c:strCache>
            </c:strRef>
          </c:cat>
          <c:val>
            <c:numRef>
              <c:f>Лист1!$C$2:$C$4</c:f>
              <c:numCache>
                <c:formatCode>0.0%</c:formatCode>
                <c:ptCount val="3"/>
                <c:pt idx="0">
                  <c:v>0.70600000000000063</c:v>
                </c:pt>
                <c:pt idx="1">
                  <c:v>0.42500000000000032</c:v>
                </c:pt>
                <c:pt idx="2">
                  <c:v>0.18200000000000024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6B1-4E95-9B1B-841F15A70C7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42406272"/>
        <c:axId val="42407808"/>
      </c:barChart>
      <c:catAx>
        <c:axId val="424062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42407808"/>
        <c:crosses val="autoZero"/>
        <c:auto val="1"/>
        <c:lblAlgn val="ctr"/>
        <c:lblOffset val="100"/>
        <c:noMultiLvlLbl val="0"/>
      </c:catAx>
      <c:valAx>
        <c:axId val="42407808"/>
        <c:scaling>
          <c:orientation val="minMax"/>
        </c:scaling>
        <c:delete val="1"/>
        <c:axPos val="b"/>
        <c:numFmt formatCode="0%" sourceLinked="0"/>
        <c:majorTickMark val="out"/>
        <c:minorTickMark val="none"/>
        <c:tickLblPos val="none"/>
        <c:crossAx val="42406272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b="1"/>
            </a:pPr>
            <a:endParaRPr lang="ru-RU"/>
          </a:p>
        </c:txPr>
      </c:legendEntry>
      <c:layout>
        <c:manualLayout>
          <c:xMode val="edge"/>
          <c:yMode val="edge"/>
          <c:x val="0.90114430140676849"/>
          <c:y val="0.19393939393939438"/>
          <c:w val="9.718229665736218E-2"/>
          <c:h val="0.8060606060606060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2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+mn-lt"/>
              </a:rPr>
              <a:t>Существует ли в компании план бесперебойного </a:t>
            </a:r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+mn-lt"/>
              </a:rPr>
              <a:t>функционирования (по отраслям)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+mn-lt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49681879229979209"/>
          <c:y val="0.18630296212973382"/>
          <c:w val="0.50318116777458888"/>
          <c:h val="0.8125089353435822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энергетика</c:v>
                </c:pt>
                <c:pt idx="1">
                  <c:v>транспортировка и хранение</c:v>
                </c:pt>
                <c:pt idx="2">
                  <c:v>образование</c:v>
                </c:pt>
                <c:pt idx="3">
                  <c:v>деятельность профессиональная, научная, техническая</c:v>
                </c:pt>
                <c:pt idx="4">
                  <c:v>промышленность (обрабатывающие производства)</c:v>
                </c:pt>
                <c:pt idx="5">
                  <c:v>сельское хозяйство / рыболовство / лесозаготовка</c:v>
                </c:pt>
                <c:pt idx="6">
                  <c:v>строительство</c:v>
                </c:pt>
                <c:pt idx="7">
                  <c:v>сфера персональных услуг и другое</c:v>
                </c:pt>
                <c:pt idx="8">
                  <c:v>оптовая и розничная торговля</c:v>
                </c:pt>
              </c:strCache>
            </c:strRef>
          </c:cat>
          <c:val>
            <c:numRef>
              <c:f>Лист1!$B$2:$B$10</c:f>
              <c:numCache>
                <c:formatCode>###0.0%</c:formatCode>
                <c:ptCount val="9"/>
                <c:pt idx="0">
                  <c:v>0.85376805128983668</c:v>
                </c:pt>
                <c:pt idx="1">
                  <c:v>0.82063450859103471</c:v>
                </c:pt>
                <c:pt idx="2">
                  <c:v>0.68016183936524655</c:v>
                </c:pt>
                <c:pt idx="3">
                  <c:v>0.67434113058423395</c:v>
                </c:pt>
                <c:pt idx="4">
                  <c:v>0.67101922486411303</c:v>
                </c:pt>
                <c:pt idx="5">
                  <c:v>0.5434650808704159</c:v>
                </c:pt>
                <c:pt idx="6">
                  <c:v>0.35146832382716242</c:v>
                </c:pt>
                <c:pt idx="7">
                  <c:v>0.21158629478506744</c:v>
                </c:pt>
                <c:pt idx="8">
                  <c:v>0.20029587584528524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43E-4D21-AF71-DDBBDB90F8C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энергетика</c:v>
                </c:pt>
                <c:pt idx="1">
                  <c:v>транспортировка и хранение</c:v>
                </c:pt>
                <c:pt idx="2">
                  <c:v>образование</c:v>
                </c:pt>
                <c:pt idx="3">
                  <c:v>деятельность профессиональная, научная, техническая</c:v>
                </c:pt>
                <c:pt idx="4">
                  <c:v>промышленность (обрабатывающие производства)</c:v>
                </c:pt>
                <c:pt idx="5">
                  <c:v>сельское хозяйство / рыболовство / лесозаготовка</c:v>
                </c:pt>
                <c:pt idx="6">
                  <c:v>строительство</c:v>
                </c:pt>
                <c:pt idx="7">
                  <c:v>сфера персональных услуг и другое</c:v>
                </c:pt>
                <c:pt idx="8">
                  <c:v>оптовая и розничная торговля</c:v>
                </c:pt>
              </c:strCache>
            </c:strRef>
          </c:cat>
          <c:val>
            <c:numRef>
              <c:f>Лист1!$C$2:$C$10</c:f>
              <c:numCache>
                <c:formatCode>###0.0%</c:formatCode>
                <c:ptCount val="9"/>
                <c:pt idx="0">
                  <c:v>0.14623194871016379</c:v>
                </c:pt>
                <c:pt idx="1">
                  <c:v>0.17936549140896552</c:v>
                </c:pt>
                <c:pt idx="2">
                  <c:v>0.31983816063475401</c:v>
                </c:pt>
                <c:pt idx="3">
                  <c:v>0.32565886941576738</c:v>
                </c:pt>
                <c:pt idx="4">
                  <c:v>0.32898077513588964</c:v>
                </c:pt>
                <c:pt idx="5">
                  <c:v>0.45653491912958377</c:v>
                </c:pt>
                <c:pt idx="6">
                  <c:v>0.64853167617283858</c:v>
                </c:pt>
                <c:pt idx="7">
                  <c:v>0.78841370521493193</c:v>
                </c:pt>
                <c:pt idx="8">
                  <c:v>0.79970412415471481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43E-4D21-AF71-DDBBDB90F8C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42550784"/>
        <c:axId val="42552320"/>
      </c:barChart>
      <c:catAx>
        <c:axId val="425507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42552320"/>
        <c:crosses val="autoZero"/>
        <c:auto val="1"/>
        <c:lblAlgn val="ctr"/>
        <c:lblOffset val="100"/>
        <c:noMultiLvlLbl val="0"/>
      </c:catAx>
      <c:valAx>
        <c:axId val="42552320"/>
        <c:scaling>
          <c:orientation val="minMax"/>
        </c:scaling>
        <c:delete val="1"/>
        <c:axPos val="t"/>
        <c:numFmt formatCode="0%" sourceLinked="0"/>
        <c:majorTickMark val="out"/>
        <c:minorTickMark val="none"/>
        <c:tickLblPos val="none"/>
        <c:crossAx val="4255078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67541990361572712"/>
          <c:y val="0.12168469325949642"/>
          <c:w val="0.23555912534344578"/>
          <c:h val="6.7008412804704404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0.02727</cdr:x>
      <cdr:y>0.03704</cdr:y>
    </cdr:from>
    <cdr:to>
      <cdr:x>0.96364</cdr:x>
      <cdr:y>0.2963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6024" y="72008"/>
          <a:ext cx="7416824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0.17273</cdr:x>
      <cdr:y>0</cdr:y>
    </cdr:from>
    <cdr:to>
      <cdr:x>0.91818</cdr:x>
      <cdr:y>0.18519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368152" y="0"/>
          <a:ext cx="590465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5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  <a:t>Обеспечивает ли компания доступ к антисептикам и СИЗ</a:t>
          </a:r>
          <a:endParaRPr lang="ru-RU" sz="1500" b="1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0.02564</cdr:y>
    </cdr:from>
    <cdr:to>
      <cdr:x>0.89796</cdr:x>
      <cdr:y>0.20513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1187624" y="72008"/>
          <a:ext cx="6336704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2000" b="1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0.03448</cdr:x>
      <cdr:y>0.77208</cdr:y>
    </cdr:from>
    <cdr:to>
      <cdr:x>0.25342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016" y="388843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0.04505</cdr:x>
      <cdr:y>0.05172</cdr:y>
    </cdr:from>
    <cdr:to>
      <cdr:x>0.96396</cdr:x>
      <cdr:y>0.17241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0040" y="216024"/>
          <a:ext cx="7344816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  <a:t>Покрывает ли страховка риски компаний из-за </a:t>
          </a:r>
          <a:r>
            <a:rPr lang="en-US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  <a:t>Covid-19</a:t>
          </a:r>
          <a:endParaRPr lang="ru-RU" sz="2000" b="1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21519-05BB-48B3-99FB-74168459EFAC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C0DE37-A174-497F-8A81-2822C86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092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0DE37-A174-497F-8A81-2822C860D3D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655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3789409"/>
            <a:ext cx="5637010" cy="66158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15.05.2020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2349218"/>
            <a:ext cx="7175351" cy="1344875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335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548639"/>
            <a:ext cx="6400800" cy="260604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15.05.2020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13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282388"/>
            <a:ext cx="2057400" cy="3928754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548640"/>
            <a:ext cx="4829287" cy="367104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15.05.2020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897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15.05.2020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548640"/>
            <a:ext cx="6400800" cy="26060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093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629486"/>
            <a:ext cx="5966666" cy="1817510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455633"/>
            <a:ext cx="5970494" cy="626595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15.05.2020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193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15.05.2020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548639"/>
            <a:ext cx="3346704" cy="26060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548640"/>
            <a:ext cx="3346704" cy="26060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055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050245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049274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15.05.2020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541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15.05.2020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729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15.05.2020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668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1657350"/>
            <a:ext cx="3636085" cy="943870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548640"/>
            <a:ext cx="4017085" cy="3671048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623351"/>
            <a:ext cx="3388660" cy="16046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15.05.2020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606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857250"/>
            <a:ext cx="4114800" cy="234585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757865"/>
            <a:ext cx="3694114" cy="1622265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15.05.2020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348316"/>
            <a:ext cx="6383538" cy="85725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592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29050"/>
            <a:ext cx="9144000" cy="131445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290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826228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279126"/>
            <a:ext cx="6512511" cy="85725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9195"/>
            <a:ext cx="6400800" cy="2606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4629150"/>
            <a:ext cx="2514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15.05.2020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629150"/>
            <a:ext cx="335280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4629150"/>
            <a:ext cx="18288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691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68000">
              <a:srgbClr val="85C2FF">
                <a:lumMod val="69000"/>
                <a:lumOff val="31000"/>
              </a:srgbClr>
            </a:gs>
            <a:gs pos="0">
              <a:srgbClr val="85C2FF">
                <a:lumMod val="11000"/>
                <a:lumOff val="89000"/>
              </a:srgbClr>
            </a:gs>
            <a:gs pos="100000">
              <a:srgbClr val="C4D6EB">
                <a:lumMod val="79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NovikovDI\Desktop\Диоды\Экологический форум\01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6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STOR\PhotoArchive\НРБ\2020\07_Логотипы Партнёров\logo_rspp_rus_whitestrip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00060"/>
            <a:ext cx="781524" cy="759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11796" y="2067694"/>
            <a:ext cx="4971233" cy="86177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5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Текущая ситуация на фоне</a:t>
            </a:r>
          </a:p>
          <a:p>
            <a:pPr algn="ctr"/>
            <a:r>
              <a:rPr lang="ru-RU" sz="25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5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</a:t>
            </a:r>
            <a:r>
              <a:rPr lang="vi-VN" sz="25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андеми</a:t>
            </a:r>
            <a:r>
              <a:rPr lang="ru-RU" sz="25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</a:t>
            </a:r>
            <a:r>
              <a:rPr lang="vi-VN" sz="25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25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COVID-19</a:t>
            </a:r>
            <a:r>
              <a:rPr lang="ru-RU" sz="25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ru-RU" sz="25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266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12210492"/>
              </p:ext>
            </p:extLst>
          </p:nvPr>
        </p:nvGraphicFramePr>
        <p:xfrm>
          <a:off x="179512" y="632721"/>
          <a:ext cx="5184576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660046578"/>
              </p:ext>
            </p:extLst>
          </p:nvPr>
        </p:nvGraphicFramePr>
        <p:xfrm>
          <a:off x="3779912" y="411510"/>
          <a:ext cx="655272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64088" y="4664293"/>
            <a:ext cx="3318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>
                <a:latin typeface="Times New Roman" pitchFamily="18" charset="0"/>
                <a:cs typeface="Times New Roman" pitchFamily="18" charset="0"/>
              </a:rPr>
              <a:t>*Доли приведены к числу респондентов, которые уволили или </a:t>
            </a:r>
            <a:endParaRPr lang="ru-RU" sz="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планируют </a:t>
            </a: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уволить сотрудников из-за ситуации с Covid-19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79712" y="340798"/>
            <a:ext cx="48253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Показатели увольнения сотрудников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8" name="Picture 3" descr="\\STOR\PhotoArchive\НРБ\2020\07_Логотипы Партнёров\logo_rspp_rus_whitestrip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3100"/>
            <a:ext cx="633336" cy="615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02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05995351"/>
              </p:ext>
            </p:extLst>
          </p:nvPr>
        </p:nvGraphicFramePr>
        <p:xfrm>
          <a:off x="-756592" y="590659"/>
          <a:ext cx="9145016" cy="3960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71600" y="267494"/>
            <a:ext cx="75168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Дополнительные меры поддержки,</a:t>
            </a:r>
          </a:p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которые компании оказывают работникам в условиях пандемии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6" name="Picture 3" descr="\\STOR\PhotoArchive\НРБ\2020\07_Логотипы Партнёров\logo_rspp_rus_whitestrip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97" y="265287"/>
            <a:ext cx="631545" cy="613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281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23478"/>
            <a:ext cx="7952671" cy="857250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Финансовая ситуация на фоне последствий от </a:t>
            </a:r>
            <a:r>
              <a:rPr lang="en-U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Covid-19</a:t>
            </a:r>
            <a:endParaRPr lang="ru-RU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01372181"/>
              </p:ext>
            </p:extLst>
          </p:nvPr>
        </p:nvGraphicFramePr>
        <p:xfrm>
          <a:off x="251520" y="771550"/>
          <a:ext cx="4032448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662112081"/>
              </p:ext>
            </p:extLst>
          </p:nvPr>
        </p:nvGraphicFramePr>
        <p:xfrm>
          <a:off x="4644008" y="699542"/>
          <a:ext cx="4176464" cy="4011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88024" y="4371950"/>
            <a:ext cx="41044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«1» – критическое финансовое положение (организация не способна обслуживать основной долг или выплачивать платежи первой очереди) до «4» – нормальное финансовое положение </a:t>
            </a:r>
          </a:p>
        </p:txBody>
      </p:sp>
      <p:pic>
        <p:nvPicPr>
          <p:cNvPr id="7" name="Picture 3" descr="\\STOR\PhotoArchive\НРБ\2020\07_Логотипы Партнёров\logo_rspp_rus_whitestrip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5486"/>
            <a:ext cx="633336" cy="615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59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07331514"/>
              </p:ext>
            </p:extLst>
          </p:nvPr>
        </p:nvGraphicFramePr>
        <p:xfrm>
          <a:off x="323528" y="411510"/>
          <a:ext cx="7992888" cy="4326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7704" y="195486"/>
            <a:ext cx="5028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Оценка финансового положения компаний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6" name="Picture 3" descr="\\STOR\PhotoArchive\НРБ\2020\07_Логотипы Партнёров\logo_rspp_rus_whitestrip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4713"/>
            <a:ext cx="633336" cy="615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751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35003694"/>
              </p:ext>
            </p:extLst>
          </p:nvPr>
        </p:nvGraphicFramePr>
        <p:xfrm>
          <a:off x="683568" y="555526"/>
          <a:ext cx="799288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3" descr="\\STOR\PhotoArchive\НРБ\2020\07_Логотипы Партнёров\logo_rspp_rus_whitestrip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0850"/>
            <a:ext cx="666846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23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08912" cy="857250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Необходимое время для восстановления деятельности</a:t>
            </a:r>
            <a:endParaRPr lang="ru-RU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52949909"/>
              </p:ext>
            </p:extLst>
          </p:nvPr>
        </p:nvGraphicFramePr>
        <p:xfrm>
          <a:off x="899592" y="987574"/>
          <a:ext cx="7409185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 descr="\\STOR\PhotoArchive\НРБ\2020\07_Логотипы Партнёров\logo_rspp_rus_whitestrip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99" y="174135"/>
            <a:ext cx="633336" cy="615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531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30172036"/>
              </p:ext>
            </p:extLst>
          </p:nvPr>
        </p:nvGraphicFramePr>
        <p:xfrm>
          <a:off x="827584" y="915566"/>
          <a:ext cx="7408912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51720" y="276258"/>
            <a:ext cx="5065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Источники финансирования компаний для 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восстановления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деятельности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6" name="Picture 3" descr="\\STOR\PhotoArchive\НРБ\2020\07_Логотипы Партнёров\logo_rspp_rus_whitestrip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16" y="186080"/>
            <a:ext cx="640563" cy="622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288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9502"/>
            <a:ext cx="6512511" cy="857250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Информация о респондентах</a:t>
            </a:r>
            <a:endParaRPr lang="ru-RU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04840339"/>
              </p:ext>
            </p:extLst>
          </p:nvPr>
        </p:nvGraphicFramePr>
        <p:xfrm>
          <a:off x="35496" y="1203598"/>
          <a:ext cx="4752528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007557544"/>
              </p:ext>
            </p:extLst>
          </p:nvPr>
        </p:nvGraphicFramePr>
        <p:xfrm>
          <a:off x="4716016" y="195486"/>
          <a:ext cx="417646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4731990"/>
            <a:ext cx="29995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/>
              <a:t>*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Для анализа были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отобраны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767 наблюдений</a:t>
            </a:r>
          </a:p>
        </p:txBody>
      </p:sp>
      <p:pic>
        <p:nvPicPr>
          <p:cNvPr id="6" name="Picture 3" descr="\\STOR\PhotoArchive\НРБ\2020\07_Логотипы Партнёров\logo_rspp_rus_whitestrip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5486"/>
            <a:ext cx="74094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7468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90920669"/>
              </p:ext>
            </p:extLst>
          </p:nvPr>
        </p:nvGraphicFramePr>
        <p:xfrm>
          <a:off x="-900608" y="699542"/>
          <a:ext cx="568863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760154322"/>
              </p:ext>
            </p:extLst>
          </p:nvPr>
        </p:nvGraphicFramePr>
        <p:xfrm>
          <a:off x="4788024" y="1635646"/>
          <a:ext cx="4072111" cy="2619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476375" y="195263"/>
            <a:ext cx="6511925" cy="857250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ru-RU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Информация о респондентах</a:t>
            </a:r>
            <a:endParaRPr lang="ru-RU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7" name="Picture 3" descr="\\STOR\PhotoArchive\НРБ\2020\07_Логотипы Партнёров\logo_rspp_rus_whitestrip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31" y="195486"/>
            <a:ext cx="74094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6381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83518"/>
            <a:ext cx="6512511" cy="857250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+mn-lt"/>
                <a:cs typeface="Times New Roman" pitchFamily="18" charset="0"/>
              </a:rPr>
              <a:t>Сфера деятельности компаний</a:t>
            </a:r>
            <a:endParaRPr lang="ru-RU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+mn-lt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69802487"/>
              </p:ext>
            </p:extLst>
          </p:nvPr>
        </p:nvGraphicFramePr>
        <p:xfrm>
          <a:off x="539552" y="699542"/>
          <a:ext cx="7776864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 descr="\\STOR\PhotoArchive\НРБ\2020\07_Логотипы Партнёров\logo_rspp_rus_whitestrip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91" y="195486"/>
            <a:ext cx="74094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3700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61563350"/>
              </p:ext>
            </p:extLst>
          </p:nvPr>
        </p:nvGraphicFramePr>
        <p:xfrm>
          <a:off x="251520" y="987574"/>
          <a:ext cx="388843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131020720"/>
              </p:ext>
            </p:extLst>
          </p:nvPr>
        </p:nvGraphicFramePr>
        <p:xfrm>
          <a:off x="4211960" y="1203598"/>
          <a:ext cx="4464496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27584" y="339502"/>
            <a:ext cx="806823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Показатели функционирования компаний в текущих условиях 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7" name="Picture 3" descr="\\STOR\PhotoArchive\НРБ\2020\07_Логотипы Партнёров\logo_rspp_rus_whitestrip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54" y="195800"/>
            <a:ext cx="707430" cy="687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514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51515228"/>
              </p:ext>
            </p:extLst>
          </p:nvPr>
        </p:nvGraphicFramePr>
        <p:xfrm>
          <a:off x="611560" y="339502"/>
          <a:ext cx="7704856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3" descr="\\STOR\PhotoArchive\НРБ\2020\07_Логотипы Партнёров\logo_rspp_rus_whitestrip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30" y="300059"/>
            <a:ext cx="729070" cy="708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3190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54188694"/>
              </p:ext>
            </p:extLst>
          </p:nvPr>
        </p:nvGraphicFramePr>
        <p:xfrm>
          <a:off x="-396552" y="339502"/>
          <a:ext cx="921702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3" descr="\\STOR\PhotoArchive\НРБ\2020\07_Логотипы Партнёров\logo_rspp_rus_whitestrip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16" y="195486"/>
            <a:ext cx="675129" cy="656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271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84773634"/>
              </p:ext>
            </p:extLst>
          </p:nvPr>
        </p:nvGraphicFramePr>
        <p:xfrm>
          <a:off x="539552" y="267494"/>
          <a:ext cx="7920880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541499374"/>
              </p:ext>
            </p:extLst>
          </p:nvPr>
        </p:nvGraphicFramePr>
        <p:xfrm>
          <a:off x="1187624" y="2355726"/>
          <a:ext cx="7056784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1259632" y="2470130"/>
            <a:ext cx="6336704" cy="50405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Внесла ли компания изменения в работу, </a:t>
            </a:r>
          </a:p>
          <a:p>
            <a:pPr algn="ctr"/>
            <a:r>
              <a:rPr lang="ru-RU" sz="1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чтобы защитить от </a:t>
            </a:r>
            <a:r>
              <a:rPr lang="en-US" sz="1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COVID</a:t>
            </a:r>
            <a:r>
              <a:rPr lang="ru-RU" sz="1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-19</a:t>
            </a:r>
            <a:endParaRPr lang="ru-RU" sz="15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7" name="Picture 3" descr="\\STOR\PhotoArchive\НРБ\2020\07_Логотипы Партнёров\logo_rspp_rus_whitestrip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3478"/>
            <a:ext cx="74094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724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13804680"/>
              </p:ext>
            </p:extLst>
          </p:nvPr>
        </p:nvGraphicFramePr>
        <p:xfrm>
          <a:off x="827584" y="555526"/>
          <a:ext cx="748883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73079" y="195486"/>
            <a:ext cx="670744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Наиболее острые проблемы, возникшие у компаний из-за пандемии 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Covid-19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cture 3" descr="\\STOR\PhotoArchive\НРБ\2020\07_Логотипы Партнёров\logo_rspp_rus_whitestrip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5486"/>
            <a:ext cx="620789" cy="60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969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221</Words>
  <Application>Microsoft Office PowerPoint</Application>
  <PresentationFormat>Экран (16:9)</PresentationFormat>
  <Paragraphs>37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Презентация PowerPoint</vt:lpstr>
      <vt:lpstr>Информация о респондентах</vt:lpstr>
      <vt:lpstr> Информация о респондентах</vt:lpstr>
      <vt:lpstr>Сфера деятельности компаний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Финансовая ситуация на фоне последствий от Covid-19</vt:lpstr>
      <vt:lpstr>Презентация PowerPoint</vt:lpstr>
      <vt:lpstr>Презентация PowerPoint</vt:lpstr>
      <vt:lpstr>Необходимое время для восстановления деятельности</vt:lpstr>
      <vt:lpstr>Презентация PowerPoint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Озерянская Марина Николаевна</dc:creator>
  <cp:lastModifiedBy>user</cp:lastModifiedBy>
  <cp:revision>29</cp:revision>
  <dcterms:created xsi:type="dcterms:W3CDTF">2020-03-03T13:26:47Z</dcterms:created>
  <dcterms:modified xsi:type="dcterms:W3CDTF">2020-05-15T09:57:13Z</dcterms:modified>
</cp:coreProperties>
</file>