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5" r:id="rId1"/>
  </p:sldMasterIdLst>
  <p:notesMasterIdLst>
    <p:notesMasterId r:id="rId24"/>
  </p:notesMasterIdLst>
  <p:handoutMasterIdLst>
    <p:handoutMasterId r:id="rId25"/>
  </p:handoutMasterIdLst>
  <p:sldIdLst>
    <p:sldId id="1690" r:id="rId2"/>
    <p:sldId id="1744" r:id="rId3"/>
    <p:sldId id="1709" r:id="rId4"/>
    <p:sldId id="1723" r:id="rId5"/>
    <p:sldId id="1724" r:id="rId6"/>
    <p:sldId id="1725" r:id="rId7"/>
    <p:sldId id="1728" r:id="rId8"/>
    <p:sldId id="1729" r:id="rId9"/>
    <p:sldId id="1726" r:id="rId10"/>
    <p:sldId id="1730" r:id="rId11"/>
    <p:sldId id="1731" r:id="rId12"/>
    <p:sldId id="1732" r:id="rId13"/>
    <p:sldId id="1748" r:id="rId14"/>
    <p:sldId id="1747" r:id="rId15"/>
    <p:sldId id="1734" r:id="rId16"/>
    <p:sldId id="1750" r:id="rId17"/>
    <p:sldId id="1749" r:id="rId18"/>
    <p:sldId id="1738" r:id="rId19"/>
    <p:sldId id="1739" r:id="rId20"/>
    <p:sldId id="1745" r:id="rId21"/>
    <p:sldId id="1743" r:id="rId22"/>
    <p:sldId id="1591" r:id="rId23"/>
  </p:sldIdLst>
  <p:sldSz cx="12192000" cy="6858000"/>
  <p:notesSz cx="9926638" cy="679767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2" pos="7469" userDrawn="1">
          <p15:clr>
            <a:srgbClr val="A4A3A4"/>
          </p15:clr>
        </p15:guide>
        <p15:guide id="3" orient="horz" pos="640" userDrawn="1">
          <p15:clr>
            <a:srgbClr val="A4A3A4"/>
          </p15:clr>
        </p15:guide>
        <p15:guide id="4" pos="3386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4" name="Баязитова Гузель Муниваровна" initials="БГМ" lastIdx="2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CC"/>
    <a:srgbClr val="B05C4D"/>
    <a:srgbClr val="B6B6B6"/>
    <a:srgbClr val="546782"/>
    <a:srgbClr val="C2FECD"/>
    <a:srgbClr val="FBE5D6"/>
    <a:srgbClr val="8FAADC"/>
    <a:srgbClr val="D7DDF5"/>
    <a:srgbClr val="B5DE99"/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C89EF96-8CEA-46FF-86C4-4CE0E7609802}" styleName="Светлый стиль 3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FABFCF23-3B69-468F-B69F-88F6DE6A72F2}" styleName="Средний стиль 1 —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0660B408-B3CF-4A94-85FC-2B1E0A45F4A2}" styleName="Темный стиль 2 — акцент 1/акцент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10A1B5D5-9B99-4C35-A422-299274C87663}" styleName="Средний стиль 1 — акцент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427" autoAdjust="0"/>
    <p:restoredTop sz="94650"/>
  </p:normalViewPr>
  <p:slideViewPr>
    <p:cSldViewPr snapToGrid="0">
      <p:cViewPr varScale="1">
        <p:scale>
          <a:sx n="105" d="100"/>
          <a:sy n="105" d="100"/>
        </p:scale>
        <p:origin x="840" y="114"/>
      </p:cViewPr>
      <p:guideLst>
        <p:guide pos="7469"/>
        <p:guide orient="horz" pos="640"/>
        <p:guide pos="3386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commentAuthors" Target="commentAuthor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5" y="5"/>
            <a:ext cx="4301438" cy="341313"/>
          </a:xfrm>
          <a:prstGeom prst="rect">
            <a:avLst/>
          </a:prstGeom>
        </p:spPr>
        <p:txBody>
          <a:bodyPr vert="horz" lIns="90574" tIns="45287" rIns="90574" bIns="45287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5622030" y="5"/>
            <a:ext cx="4303025" cy="341313"/>
          </a:xfrm>
          <a:prstGeom prst="rect">
            <a:avLst/>
          </a:prstGeom>
        </p:spPr>
        <p:txBody>
          <a:bodyPr vert="horz" lIns="90574" tIns="45287" rIns="90574" bIns="45287" rtlCol="0"/>
          <a:lstStyle>
            <a:lvl1pPr algn="r">
              <a:defRPr sz="1200"/>
            </a:lvl1pPr>
          </a:lstStyle>
          <a:p>
            <a:fld id="{827577EA-B0EF-4A1C-A7A9-6EE269E05CC7}" type="datetimeFigureOut">
              <a:rPr lang="ru-RU" smtClean="0"/>
              <a:t>03.02.2021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15" y="6456369"/>
            <a:ext cx="4301438" cy="341312"/>
          </a:xfrm>
          <a:prstGeom prst="rect">
            <a:avLst/>
          </a:prstGeom>
        </p:spPr>
        <p:txBody>
          <a:bodyPr vert="horz" lIns="90574" tIns="45287" rIns="90574" bIns="45287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5622030" y="6456369"/>
            <a:ext cx="4303025" cy="341312"/>
          </a:xfrm>
          <a:prstGeom prst="rect">
            <a:avLst/>
          </a:prstGeom>
        </p:spPr>
        <p:txBody>
          <a:bodyPr vert="horz" lIns="90574" tIns="45287" rIns="90574" bIns="45287" rtlCol="0" anchor="b"/>
          <a:lstStyle>
            <a:lvl1pPr algn="r">
              <a:defRPr sz="1200"/>
            </a:lvl1pPr>
          </a:lstStyle>
          <a:p>
            <a:fld id="{7DB9879D-C96F-493D-8D15-AB42DC004C35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7711100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4" y="4"/>
            <a:ext cx="4301543" cy="341064"/>
          </a:xfrm>
          <a:prstGeom prst="rect">
            <a:avLst/>
          </a:prstGeom>
        </p:spPr>
        <p:txBody>
          <a:bodyPr vert="horz" lIns="90538" tIns="45268" rIns="90538" bIns="45268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5622805" y="4"/>
            <a:ext cx="4301543" cy="341064"/>
          </a:xfrm>
          <a:prstGeom prst="rect">
            <a:avLst/>
          </a:prstGeom>
        </p:spPr>
        <p:txBody>
          <a:bodyPr vert="horz" lIns="90538" tIns="45268" rIns="90538" bIns="45268" rtlCol="0"/>
          <a:lstStyle>
            <a:lvl1pPr algn="r">
              <a:defRPr sz="1200"/>
            </a:lvl1pPr>
          </a:lstStyle>
          <a:p>
            <a:fld id="{D3512CD7-FEE8-4119-A406-6ECB4D10D8F4}" type="datetimeFigureOut">
              <a:rPr lang="ru-RU" smtClean="0"/>
              <a:t>03.02.2021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2925763" y="850900"/>
            <a:ext cx="4075112" cy="22923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0538" tIns="45268" rIns="90538" bIns="45268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992668" y="3271389"/>
            <a:ext cx="7941310" cy="2676584"/>
          </a:xfrm>
          <a:prstGeom prst="rect">
            <a:avLst/>
          </a:prstGeom>
        </p:spPr>
        <p:txBody>
          <a:bodyPr vert="horz" lIns="90538" tIns="45268" rIns="90538" bIns="45268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14" y="6456619"/>
            <a:ext cx="4301543" cy="341063"/>
          </a:xfrm>
          <a:prstGeom prst="rect">
            <a:avLst/>
          </a:prstGeom>
        </p:spPr>
        <p:txBody>
          <a:bodyPr vert="horz" lIns="90538" tIns="45268" rIns="90538" bIns="45268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5622805" y="6456619"/>
            <a:ext cx="4301543" cy="341063"/>
          </a:xfrm>
          <a:prstGeom prst="rect">
            <a:avLst/>
          </a:prstGeom>
        </p:spPr>
        <p:txBody>
          <a:bodyPr vert="horz" lIns="90538" tIns="45268" rIns="90538" bIns="45268" rtlCol="0" anchor="b"/>
          <a:lstStyle>
            <a:lvl1pPr algn="r">
              <a:defRPr sz="1200"/>
            </a:lvl1pPr>
          </a:lstStyle>
          <a:p>
            <a:fld id="{594466E6-8FEB-4F72-BDDB-318A319C9D60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025606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4466E6-8FEB-4F72-BDDB-318A319C9D60}" type="slidenum">
              <a:rPr lang="ru-RU" smtClean="0"/>
              <a:t>2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3180013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" name="Google Shape;311;p11:notes"/>
          <p:cNvSpPr txBox="1">
            <a:spLocks noGrp="1"/>
          </p:cNvSpPr>
          <p:nvPr>
            <p:ph type="body" idx="1"/>
          </p:nvPr>
        </p:nvSpPr>
        <p:spPr>
          <a:xfrm>
            <a:off x="689551" y="4777197"/>
            <a:ext cx="5516395" cy="3908614"/>
          </a:xfrm>
          <a:prstGeom prst="rect">
            <a:avLst/>
          </a:prstGeom>
        </p:spPr>
        <p:txBody>
          <a:bodyPr spcFirstLastPara="1" wrap="square" lIns="91400" tIns="45700" rIns="91400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2" name="Google Shape;312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468313" y="1239838"/>
            <a:ext cx="5961062" cy="33528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56825452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" name="Google Shape;326;p12:notes"/>
          <p:cNvSpPr txBox="1">
            <a:spLocks noGrp="1"/>
          </p:cNvSpPr>
          <p:nvPr>
            <p:ph type="body" idx="1"/>
          </p:nvPr>
        </p:nvSpPr>
        <p:spPr>
          <a:xfrm>
            <a:off x="685801" y="4777197"/>
            <a:ext cx="5486400" cy="3908614"/>
          </a:xfrm>
          <a:prstGeom prst="rect">
            <a:avLst/>
          </a:prstGeom>
        </p:spPr>
        <p:txBody>
          <a:bodyPr spcFirstLastPara="1" wrap="square" lIns="91400" tIns="45700" rIns="91400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7" name="Google Shape;327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449263" y="1239838"/>
            <a:ext cx="5961062" cy="33528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95534487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9" name="Google Shape;339;p13:notes"/>
          <p:cNvSpPr txBox="1">
            <a:spLocks noGrp="1"/>
          </p:cNvSpPr>
          <p:nvPr>
            <p:ph type="body" idx="1"/>
          </p:nvPr>
        </p:nvSpPr>
        <p:spPr>
          <a:xfrm>
            <a:off x="689551" y="4777197"/>
            <a:ext cx="5516395" cy="3908614"/>
          </a:xfrm>
          <a:prstGeom prst="rect">
            <a:avLst/>
          </a:prstGeom>
        </p:spPr>
        <p:txBody>
          <a:bodyPr spcFirstLastPara="1" wrap="square" lIns="91400" tIns="45700" rIns="91400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0" name="Google Shape;340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468313" y="1239838"/>
            <a:ext cx="5961062" cy="33528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69984273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9" name="Google Shape;339;p13:notes"/>
          <p:cNvSpPr txBox="1">
            <a:spLocks noGrp="1"/>
          </p:cNvSpPr>
          <p:nvPr>
            <p:ph type="body" idx="1"/>
          </p:nvPr>
        </p:nvSpPr>
        <p:spPr>
          <a:xfrm>
            <a:off x="689551" y="4777197"/>
            <a:ext cx="5516395" cy="3908614"/>
          </a:xfrm>
          <a:prstGeom prst="rect">
            <a:avLst/>
          </a:prstGeom>
        </p:spPr>
        <p:txBody>
          <a:bodyPr spcFirstLastPara="1" wrap="square" lIns="91400" tIns="45700" rIns="91400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0" name="Google Shape;340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468313" y="1239838"/>
            <a:ext cx="5961062" cy="33528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1290411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7" name="Google Shape;377;p16:notes"/>
          <p:cNvSpPr txBox="1">
            <a:spLocks noGrp="1"/>
          </p:cNvSpPr>
          <p:nvPr>
            <p:ph type="body" idx="1"/>
          </p:nvPr>
        </p:nvSpPr>
        <p:spPr>
          <a:xfrm>
            <a:off x="689551" y="4777197"/>
            <a:ext cx="5516395" cy="3908614"/>
          </a:xfrm>
          <a:prstGeom prst="rect">
            <a:avLst/>
          </a:prstGeom>
        </p:spPr>
        <p:txBody>
          <a:bodyPr spcFirstLastPara="1" wrap="square" lIns="91400" tIns="45700" rIns="91400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8" name="Google Shape;378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468313" y="1239838"/>
            <a:ext cx="5961062" cy="33528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19528645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3" name="Google Shape;393;p17:notes"/>
          <p:cNvSpPr txBox="1">
            <a:spLocks noGrp="1"/>
          </p:cNvSpPr>
          <p:nvPr>
            <p:ph type="body" idx="1"/>
          </p:nvPr>
        </p:nvSpPr>
        <p:spPr>
          <a:xfrm>
            <a:off x="689551" y="4777197"/>
            <a:ext cx="5516395" cy="3908614"/>
          </a:xfrm>
          <a:prstGeom prst="rect">
            <a:avLst/>
          </a:prstGeom>
        </p:spPr>
        <p:txBody>
          <a:bodyPr spcFirstLastPara="1" wrap="square" lIns="91400" tIns="45700" rIns="91400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4" name="Google Shape;394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468313" y="1239838"/>
            <a:ext cx="5961062" cy="33528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27605720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1" name="Google Shape;411;p18:notes"/>
          <p:cNvSpPr txBox="1">
            <a:spLocks noGrp="1"/>
          </p:cNvSpPr>
          <p:nvPr>
            <p:ph type="body" idx="1"/>
          </p:nvPr>
        </p:nvSpPr>
        <p:spPr>
          <a:xfrm>
            <a:off x="689551" y="4777197"/>
            <a:ext cx="5516395" cy="3908614"/>
          </a:xfrm>
          <a:prstGeom prst="rect">
            <a:avLst/>
          </a:prstGeom>
        </p:spPr>
        <p:txBody>
          <a:bodyPr spcFirstLastPara="1" wrap="square" lIns="91400" tIns="45700" rIns="91400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2" name="Google Shape;412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468313" y="1239838"/>
            <a:ext cx="5961062" cy="33528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23169178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" name="Google Shape;326;p12:notes"/>
          <p:cNvSpPr txBox="1">
            <a:spLocks noGrp="1"/>
          </p:cNvSpPr>
          <p:nvPr>
            <p:ph type="body" idx="1"/>
          </p:nvPr>
        </p:nvSpPr>
        <p:spPr>
          <a:xfrm>
            <a:off x="689551" y="4777197"/>
            <a:ext cx="5516395" cy="3908614"/>
          </a:xfrm>
          <a:prstGeom prst="rect">
            <a:avLst/>
          </a:prstGeom>
        </p:spPr>
        <p:txBody>
          <a:bodyPr spcFirstLastPara="1" wrap="square" lIns="91400" tIns="45700" rIns="91400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7" name="Google Shape;327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468313" y="1239838"/>
            <a:ext cx="5961062" cy="33528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28521963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2:notes"/>
          <p:cNvSpPr txBox="1">
            <a:spLocks noGrp="1"/>
          </p:cNvSpPr>
          <p:nvPr>
            <p:ph type="body" idx="1"/>
          </p:nvPr>
        </p:nvSpPr>
        <p:spPr>
          <a:xfrm>
            <a:off x="689551" y="4777197"/>
            <a:ext cx="5516395" cy="3908614"/>
          </a:xfrm>
          <a:prstGeom prst="rect">
            <a:avLst/>
          </a:prstGeom>
        </p:spPr>
        <p:txBody>
          <a:bodyPr spcFirstLastPara="1" wrap="square" lIns="91400" tIns="45700" rIns="91400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98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468313" y="1239838"/>
            <a:ext cx="5961062" cy="33528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68254602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3:notes"/>
          <p:cNvSpPr txBox="1">
            <a:spLocks noGrp="1"/>
          </p:cNvSpPr>
          <p:nvPr>
            <p:ph type="body" idx="1"/>
          </p:nvPr>
        </p:nvSpPr>
        <p:spPr>
          <a:xfrm>
            <a:off x="689551" y="4777197"/>
            <a:ext cx="5516395" cy="3908614"/>
          </a:xfrm>
          <a:prstGeom prst="rect">
            <a:avLst/>
          </a:prstGeom>
        </p:spPr>
        <p:txBody>
          <a:bodyPr spcFirstLastPara="1" wrap="square" lIns="91400" tIns="45700" rIns="91400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35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468313" y="1239838"/>
            <a:ext cx="5961062" cy="33528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98956312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4:notes"/>
          <p:cNvSpPr txBox="1">
            <a:spLocks noGrp="1"/>
          </p:cNvSpPr>
          <p:nvPr>
            <p:ph type="body" idx="1"/>
          </p:nvPr>
        </p:nvSpPr>
        <p:spPr>
          <a:xfrm>
            <a:off x="689551" y="4777197"/>
            <a:ext cx="5516395" cy="3908614"/>
          </a:xfrm>
          <a:prstGeom prst="rect">
            <a:avLst/>
          </a:prstGeom>
        </p:spPr>
        <p:txBody>
          <a:bodyPr spcFirstLastPara="1" wrap="square" lIns="91400" tIns="45700" rIns="91400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6" name="Google Shape;146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468313" y="1239838"/>
            <a:ext cx="5961062" cy="33528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21264904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p7:notes"/>
          <p:cNvSpPr txBox="1">
            <a:spLocks noGrp="1"/>
          </p:cNvSpPr>
          <p:nvPr>
            <p:ph type="body" idx="1"/>
          </p:nvPr>
        </p:nvSpPr>
        <p:spPr>
          <a:xfrm>
            <a:off x="689551" y="4777197"/>
            <a:ext cx="5516395" cy="3908614"/>
          </a:xfrm>
          <a:prstGeom prst="rect">
            <a:avLst/>
          </a:prstGeom>
        </p:spPr>
        <p:txBody>
          <a:bodyPr spcFirstLastPara="1" wrap="square" lIns="91400" tIns="45700" rIns="91400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3" name="Google Shape;223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468313" y="1239838"/>
            <a:ext cx="5961062" cy="33528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75055461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p8:notes"/>
          <p:cNvSpPr txBox="1">
            <a:spLocks noGrp="1"/>
          </p:cNvSpPr>
          <p:nvPr>
            <p:ph type="body" idx="1"/>
          </p:nvPr>
        </p:nvSpPr>
        <p:spPr>
          <a:xfrm>
            <a:off x="689551" y="4777197"/>
            <a:ext cx="5516395" cy="3908614"/>
          </a:xfrm>
          <a:prstGeom prst="rect">
            <a:avLst/>
          </a:prstGeom>
        </p:spPr>
        <p:txBody>
          <a:bodyPr spcFirstLastPara="1" wrap="square" lIns="91400" tIns="45700" rIns="91400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7" name="Google Shape;237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468313" y="1239838"/>
            <a:ext cx="5961062" cy="33528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53474175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5:notes"/>
          <p:cNvSpPr txBox="1">
            <a:spLocks noGrp="1"/>
          </p:cNvSpPr>
          <p:nvPr>
            <p:ph type="body" idx="1"/>
          </p:nvPr>
        </p:nvSpPr>
        <p:spPr>
          <a:xfrm>
            <a:off x="689551" y="4777197"/>
            <a:ext cx="5516395" cy="3908614"/>
          </a:xfrm>
          <a:prstGeom prst="rect">
            <a:avLst/>
          </a:prstGeom>
        </p:spPr>
        <p:txBody>
          <a:bodyPr spcFirstLastPara="1" wrap="square" lIns="91400" tIns="45700" rIns="91400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0" name="Google Shape;170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468313" y="1239838"/>
            <a:ext cx="5961062" cy="33528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84623035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Google Shape;279;p9:notes"/>
          <p:cNvSpPr txBox="1">
            <a:spLocks noGrp="1"/>
          </p:cNvSpPr>
          <p:nvPr>
            <p:ph type="body" idx="1"/>
          </p:nvPr>
        </p:nvSpPr>
        <p:spPr>
          <a:xfrm>
            <a:off x="689551" y="4777197"/>
            <a:ext cx="5516395" cy="3908614"/>
          </a:xfrm>
          <a:prstGeom prst="rect">
            <a:avLst/>
          </a:prstGeom>
        </p:spPr>
        <p:txBody>
          <a:bodyPr spcFirstLastPara="1" wrap="square" lIns="91400" tIns="45700" rIns="91400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0" name="Google Shape;280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468313" y="1239838"/>
            <a:ext cx="5961062" cy="33528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04683205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Google Shape;289;p10:notes"/>
          <p:cNvSpPr txBox="1">
            <a:spLocks noGrp="1"/>
          </p:cNvSpPr>
          <p:nvPr>
            <p:ph type="body" idx="1"/>
          </p:nvPr>
        </p:nvSpPr>
        <p:spPr>
          <a:xfrm>
            <a:off x="689551" y="4777197"/>
            <a:ext cx="5516395" cy="3908614"/>
          </a:xfrm>
          <a:prstGeom prst="rect">
            <a:avLst/>
          </a:prstGeom>
        </p:spPr>
        <p:txBody>
          <a:bodyPr spcFirstLastPara="1" wrap="square" lIns="91400" tIns="45700" rIns="91400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0" name="Google Shape;290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468313" y="1239838"/>
            <a:ext cx="5961062" cy="33528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6152163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9BBB3A-188A-4684-A050-D0F52D00599D}" type="datetime1">
              <a:rPr lang="ru-RU" smtClean="0"/>
              <a:t>03.02.2021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F26DC6-2DC4-452B-B163-FE3FF404720D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180968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55D560-BCA6-4013-A1B3-C92C34578261}" type="datetime1">
              <a:rPr lang="ru-RU" smtClean="0"/>
              <a:t>03.02.2021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F26DC6-2DC4-452B-B163-FE3FF404720D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217347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7DE3AC-33A1-4239-8000-D00BE1A39B12}" type="datetime1">
              <a:rPr lang="ru-RU" smtClean="0"/>
              <a:t>03.02.2021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F26DC6-2DC4-452B-B163-FE3FF404720D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9785913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>
  <p:cSld name="Title Only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22"/>
          <p:cNvSpPr txBox="1">
            <a:spLocks noGrp="1"/>
          </p:cNvSpPr>
          <p:nvPr>
            <p:ph type="title"/>
          </p:nvPr>
        </p:nvSpPr>
        <p:spPr>
          <a:xfrm>
            <a:off x="908308" y="720001"/>
            <a:ext cx="10505831" cy="7478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6351379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9B044-4F68-4B6C-ADE2-CC23DBDFD68F}" type="datetime1">
              <a:rPr lang="ru-RU" smtClean="0"/>
              <a:t>03.02.2021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F26DC6-2DC4-452B-B163-FE3FF404720D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329742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D3E4ED-E69E-423D-91EE-C208CAC83ADB}" type="datetime1">
              <a:rPr lang="ru-RU" smtClean="0"/>
              <a:t>03.02.2021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F26DC6-2DC4-452B-B163-FE3FF404720D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870518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97500A-ED3B-402F-A2E6-59F4EDF686E0}" type="datetime1">
              <a:rPr lang="ru-RU" smtClean="0"/>
              <a:t>03.02.2021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F26DC6-2DC4-452B-B163-FE3FF404720D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070906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66F62B-8B0E-48E0-A68C-928B2CB71AEA}" type="datetime1">
              <a:rPr lang="ru-RU" smtClean="0"/>
              <a:t>03.02.2021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F26DC6-2DC4-452B-B163-FE3FF404720D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505466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865D00-A913-4D96-BE09-227E103A50E2}" type="datetime1">
              <a:rPr lang="ru-RU" smtClean="0"/>
              <a:t>03.02.2021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F26DC6-2DC4-452B-B163-FE3FF404720D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653726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D96033-F9A2-4259-BC49-3C15B926C632}" type="datetime1">
              <a:rPr lang="ru-RU" smtClean="0"/>
              <a:t>03.02.2021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F26DC6-2DC4-452B-B163-FE3FF404720D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94523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A4D490-4412-4E2C-AB42-28126C6C8E22}" type="datetime1">
              <a:rPr lang="ru-RU" smtClean="0"/>
              <a:t>03.02.2021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F26DC6-2DC4-452B-B163-FE3FF404720D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609589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30661D-CB83-4B87-94C3-F9A23FB5AA0B}" type="datetime1">
              <a:rPr lang="ru-RU" smtClean="0"/>
              <a:t>03.02.2021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F26DC6-2DC4-452B-B163-FE3FF404720D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361862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665AC5-B87C-4169-95C6-5F08690307CD}" type="datetime1">
              <a:rPr lang="ru-RU" smtClean="0"/>
              <a:t>03.02.2021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F26DC6-2DC4-452B-B163-FE3FF404720D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339859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  <p:sldLayoutId id="2147483679" r:id="rId4"/>
    <p:sldLayoutId id="2147483680" r:id="rId5"/>
    <p:sldLayoutId id="2147483681" r:id="rId6"/>
    <p:sldLayoutId id="2147483682" r:id="rId7"/>
    <p:sldLayoutId id="2147483683" r:id="rId8"/>
    <p:sldLayoutId id="2147483684" r:id="rId9"/>
    <p:sldLayoutId id="2147483685" r:id="rId10"/>
    <p:sldLayoutId id="2147483686" r:id="rId11"/>
    <p:sldLayoutId id="2147483687" r:id="rId12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jpg"/><Relationship Id="rId3" Type="http://schemas.openxmlformats.org/officeDocument/2006/relationships/image" Target="../media/image27.png"/><Relationship Id="rId7" Type="http://schemas.openxmlformats.org/officeDocument/2006/relationships/image" Target="../media/image31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0.jpg"/><Relationship Id="rId5" Type="http://schemas.openxmlformats.org/officeDocument/2006/relationships/image" Target="../media/image29.jpg"/><Relationship Id="rId4" Type="http://schemas.openxmlformats.org/officeDocument/2006/relationships/image" Target="../media/image28.jpg"/><Relationship Id="rId9" Type="http://schemas.openxmlformats.org/officeDocument/2006/relationships/image" Target="../media/image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33.png"/><Relationship Id="rId7" Type="http://schemas.openxmlformats.org/officeDocument/2006/relationships/image" Target="../media/image3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5.png"/><Relationship Id="rId5" Type="http://schemas.microsoft.com/office/2007/relationships/hdphoto" Target="../media/hdphoto1.wdp"/><Relationship Id="rId4" Type="http://schemas.openxmlformats.org/officeDocument/2006/relationships/image" Target="../media/image3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9.png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5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mailto:Rustem.Sibgatullin@tatar.ru" TargetMode="Externa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6.png"/><Relationship Id="rId5" Type="http://schemas.openxmlformats.org/officeDocument/2006/relationships/hyperlink" Target="mailto:Yulay.Minnullin@tatar.ru" TargetMode="External"/><Relationship Id="rId4" Type="http://schemas.openxmlformats.org/officeDocument/2006/relationships/hyperlink" Target="mailto:Shakirov.Dinar@tatar.ru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png"/><Relationship Id="rId4" Type="http://schemas.openxmlformats.org/officeDocument/2006/relationships/image" Target="../media/image3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6.png"/><Relationship Id="rId5" Type="http://schemas.openxmlformats.org/officeDocument/2006/relationships/image" Target="../media/image9.jpg"/><Relationship Id="rId4" Type="http://schemas.openxmlformats.org/officeDocument/2006/relationships/image" Target="../media/image8.jp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Relationship Id="rId9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13" Type="http://schemas.openxmlformats.org/officeDocument/2006/relationships/image" Target="../media/image26.png"/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12" Type="http://schemas.openxmlformats.org/officeDocument/2006/relationships/image" Target="../media/image2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9.png"/><Relationship Id="rId11" Type="http://schemas.openxmlformats.org/officeDocument/2006/relationships/image" Target="../media/image24.png"/><Relationship Id="rId5" Type="http://schemas.openxmlformats.org/officeDocument/2006/relationships/image" Target="../media/image18.png"/><Relationship Id="rId10" Type="http://schemas.openxmlformats.org/officeDocument/2006/relationships/image" Target="../media/image23.png"/><Relationship Id="rId4" Type="http://schemas.openxmlformats.org/officeDocument/2006/relationships/image" Target="../media/image17.png"/><Relationship Id="rId9" Type="http://schemas.openxmlformats.org/officeDocument/2006/relationships/image" Target="../media/image22.png"/><Relationship Id="rId1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Прямоугольник 4"/>
          <p:cNvSpPr>
            <a:spLocks noChangeArrowheads="1"/>
          </p:cNvSpPr>
          <p:nvPr/>
        </p:nvSpPr>
        <p:spPr bwMode="auto">
          <a:xfrm>
            <a:off x="682169" y="1630363"/>
            <a:ext cx="11533643" cy="22158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21828" tIns="60914" rIns="121828" bIns="60914">
            <a:spAutoFit/>
          </a:bodyPr>
          <a:lstStyle>
            <a:lvl1pPr defTabSz="912813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912813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912813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912813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912813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91281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91281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91281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91281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sz="3400" b="1" dirty="0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 </a:t>
            </a:r>
            <a:r>
              <a:rPr lang="ru-RU" sz="3400" b="1" dirty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участии </a:t>
            </a:r>
            <a:endParaRPr lang="ru-RU" sz="3400" b="1" dirty="0" smtClean="0">
              <a:solidFill>
                <a:srgbClr val="0033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sz="3400" b="1" dirty="0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промышленных </a:t>
            </a:r>
            <a:r>
              <a:rPr lang="ru-RU" sz="3400" b="1" dirty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предприятий </a:t>
            </a:r>
            <a:endParaRPr lang="ru-RU" sz="3400" b="1" dirty="0" smtClean="0">
              <a:solidFill>
                <a:srgbClr val="0033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sz="3400" b="1" dirty="0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</a:t>
            </a:r>
            <a:r>
              <a:rPr lang="ru-RU" sz="3400" b="1" dirty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реализации мероприятий по обеспечению развития экономики Республики Татарстан</a:t>
            </a:r>
            <a:endParaRPr lang="ru-RU" altLang="ru-RU" sz="3400" b="1" dirty="0">
              <a:solidFill>
                <a:srgbClr val="0033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75" name="TextBox 5"/>
          <p:cNvSpPr txBox="1">
            <a:spLocks noChangeArrowheads="1"/>
          </p:cNvSpPr>
          <p:nvPr/>
        </p:nvSpPr>
        <p:spPr bwMode="auto">
          <a:xfrm>
            <a:off x="947738" y="5581650"/>
            <a:ext cx="11140630" cy="1139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21828" tIns="60914" rIns="121828" bIns="60914">
            <a:spAutoFit/>
          </a:bodyPr>
          <a:lstStyle>
            <a:lvl1pPr defTabSz="912813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912813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912813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912813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912813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91281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91281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91281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91281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2200" dirty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Заместитель Премьер-министра – 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2200" dirty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министр экономики Республики Татарстан 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2200" dirty="0" err="1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М.Р.Шагиахметов</a:t>
            </a:r>
            <a:endParaRPr lang="ru-RU" altLang="ru-RU" sz="2200" dirty="0">
              <a:solidFill>
                <a:srgbClr val="0033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7132" y="4800600"/>
            <a:ext cx="1752062" cy="2057400"/>
          </a:xfrm>
          <a:prstGeom prst="rect">
            <a:avLst/>
          </a:prstGeom>
        </p:spPr>
      </p:pic>
      <p:sp>
        <p:nvSpPr>
          <p:cNvPr id="13" name="object 91"/>
          <p:cNvSpPr/>
          <p:nvPr/>
        </p:nvSpPr>
        <p:spPr>
          <a:xfrm>
            <a:off x="195217" y="1"/>
            <a:ext cx="486953" cy="68580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01610" y="43606"/>
            <a:ext cx="1037832" cy="10378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8207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" name="Google Shape;282;p9"/>
          <p:cNvSpPr txBox="1">
            <a:spLocks noGrp="1"/>
          </p:cNvSpPr>
          <p:nvPr>
            <p:ph type="title"/>
          </p:nvPr>
        </p:nvSpPr>
        <p:spPr>
          <a:xfrm>
            <a:off x="454429" y="226534"/>
            <a:ext cx="11737571" cy="7478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33CC"/>
              </a:buClr>
              <a:buSzPts val="3200"/>
              <a:buFont typeface="Arial"/>
              <a:buNone/>
            </a:pPr>
            <a:r>
              <a:rPr lang="ru-RU" sz="3200" b="1">
                <a:solidFill>
                  <a:srgbClr val="0033CC"/>
                </a:solidFill>
                <a:latin typeface="Arial"/>
                <a:ea typeface="Arial"/>
                <a:cs typeface="Arial"/>
                <a:sym typeface="Arial"/>
              </a:rPr>
              <a:t>Текущий статус по проектам республики</a:t>
            </a:r>
            <a:endParaRPr sz="3200" b="1">
              <a:solidFill>
                <a:srgbClr val="0033CC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3" name="Google Shape;283;p9"/>
          <p:cNvSpPr/>
          <p:nvPr/>
        </p:nvSpPr>
        <p:spPr>
          <a:xfrm>
            <a:off x="2387600" y="2353760"/>
            <a:ext cx="9127067" cy="35393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450215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200" dirty="0">
                <a:solidFill>
                  <a:srgbClr val="0033CC"/>
                </a:solidFill>
                <a:latin typeface="Arial"/>
                <a:ea typeface="Arial"/>
                <a:cs typeface="Arial"/>
                <a:sym typeface="Arial"/>
              </a:rPr>
              <a:t>Стартовый портфель для заключения СЗПК - проекты реализуемые на территории Республики Татарстан на общую сумму </a:t>
            </a:r>
            <a:r>
              <a:rPr lang="ru-RU" sz="3200" b="1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более 70 млрд. руб.</a:t>
            </a:r>
            <a:endParaRPr sz="3200" dirty="0"/>
          </a:p>
          <a:p>
            <a:pPr marL="0" marR="0" lvl="0" indent="450215" algn="just" rtl="0">
              <a:spcBef>
                <a:spcPts val="0"/>
              </a:spcBef>
              <a:spcAft>
                <a:spcPts val="0"/>
              </a:spcAft>
              <a:buNone/>
            </a:pPr>
            <a:endParaRPr sz="3200" dirty="0">
              <a:solidFill>
                <a:srgbClr val="0033CC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sz="32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450215" algn="just" rtl="0">
              <a:spcBef>
                <a:spcPts val="0"/>
              </a:spcBef>
              <a:spcAft>
                <a:spcPts val="0"/>
              </a:spcAft>
              <a:buNone/>
            </a:pPr>
            <a:endParaRPr sz="3200" dirty="0">
              <a:solidFill>
                <a:srgbClr val="0033CC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86" name="Google Shape;286;p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85780" y="3845165"/>
            <a:ext cx="410550" cy="428565"/>
          </a:xfrm>
          <a:prstGeom prst="rect">
            <a:avLst/>
          </a:prstGeom>
          <a:noFill/>
          <a:ln>
            <a:noFill/>
          </a:ln>
        </p:spPr>
      </p:pic>
      <p:pic>
        <p:nvPicPr>
          <p:cNvPr id="287" name="Google Shape;287;p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85780" y="4656063"/>
            <a:ext cx="410550" cy="428565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Google Shape;286;p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47418" y="2172399"/>
            <a:ext cx="999670" cy="923522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090572" y="82277"/>
            <a:ext cx="1036410" cy="1036410"/>
          </a:xfrm>
          <a:prstGeom prst="rect">
            <a:avLst/>
          </a:prstGeom>
        </p:spPr>
      </p:pic>
      <p:sp>
        <p:nvSpPr>
          <p:cNvPr id="9" name="Номер слайда 11">
            <a:extLst>
              <a:ext uri="{FF2B5EF4-FFF2-40B4-BE49-F238E27FC236}">
                <a16:creationId xmlns:a16="http://schemas.microsoft.com/office/drawing/2014/main" id="{8C33BA29-577D-4020-9C2A-302954877A5D}"/>
              </a:ext>
            </a:extLst>
          </p:cNvPr>
          <p:cNvSpPr txBox="1">
            <a:spLocks/>
          </p:cNvSpPr>
          <p:nvPr/>
        </p:nvSpPr>
        <p:spPr>
          <a:xfrm>
            <a:off x="9241378" y="6347742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ABB51524-3420-4E9B-A4E2-70C4CD999A44}" type="slidenum">
              <a:rPr lang="ru-RU" sz="160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r"/>
              <a:t>10</a:t>
            </a:fld>
            <a:endParaRPr lang="ru-RU" sz="1600" dirty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529669" y="963133"/>
            <a:ext cx="10485664" cy="22595"/>
          </a:xfrm>
          <a:prstGeom prst="line">
            <a:avLst/>
          </a:prstGeom>
          <a:ln w="28575">
            <a:solidFill>
              <a:schemeClr val="accent5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62456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" name="Google Shape;292;p10"/>
          <p:cNvSpPr txBox="1">
            <a:spLocks noGrp="1"/>
          </p:cNvSpPr>
          <p:nvPr>
            <p:ph type="sldNum" idx="4294967295"/>
          </p:nvPr>
        </p:nvSpPr>
        <p:spPr>
          <a:xfrm>
            <a:off x="12273231" y="178643"/>
            <a:ext cx="29595" cy="307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>
                <a:latin typeface="Calibri"/>
                <a:ea typeface="Calibri"/>
                <a:cs typeface="Calibri"/>
                <a:sym typeface="Calibri"/>
              </a:rPr>
              <a:t>11</a:t>
            </a:fld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3" name="Google Shape;293;p10"/>
          <p:cNvSpPr txBox="1">
            <a:spLocks noGrp="1"/>
          </p:cNvSpPr>
          <p:nvPr>
            <p:ph type="title"/>
          </p:nvPr>
        </p:nvSpPr>
        <p:spPr>
          <a:xfrm>
            <a:off x="1313915" y="-15764"/>
            <a:ext cx="10115400" cy="101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33CC"/>
              </a:buClr>
              <a:buSzPts val="2800"/>
              <a:buFont typeface="Arial"/>
              <a:buNone/>
            </a:pPr>
            <a:r>
              <a:rPr lang="ru-RU" sz="3200" b="1" dirty="0">
                <a:solidFill>
                  <a:srgbClr val="0033CC"/>
                </a:solidFill>
                <a:latin typeface="Arial"/>
                <a:ea typeface="Arial"/>
                <a:cs typeface="Arial"/>
                <a:sym typeface="Arial"/>
              </a:rPr>
              <a:t>Меры государственной поддержки </a:t>
            </a:r>
            <a:endParaRPr sz="3200" b="1" dirty="0">
              <a:solidFill>
                <a:srgbClr val="0033CC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4" name="Google Shape;294;p10"/>
          <p:cNvSpPr/>
          <p:nvPr/>
        </p:nvSpPr>
        <p:spPr>
          <a:xfrm>
            <a:off x="4791597" y="2189270"/>
            <a:ext cx="2846118" cy="308692"/>
          </a:xfrm>
          <a:prstGeom prst="rect">
            <a:avLst/>
          </a:prstGeom>
          <a:noFill/>
          <a:ln w="9525" cap="flat" cmpd="sng">
            <a:solidFill>
              <a:schemeClr val="accent3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72000" tIns="72000" rIns="72000" bIns="720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5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5" name="Google Shape;295;p10"/>
          <p:cNvSpPr txBox="1"/>
          <p:nvPr/>
        </p:nvSpPr>
        <p:spPr>
          <a:xfrm>
            <a:off x="5419194" y="2220962"/>
            <a:ext cx="1464734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00" b="1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ТОСЭР</a:t>
            </a:r>
            <a:endParaRPr/>
          </a:p>
        </p:txBody>
      </p:sp>
      <p:sp>
        <p:nvSpPr>
          <p:cNvPr id="296" name="Google Shape;296;p10"/>
          <p:cNvSpPr/>
          <p:nvPr/>
        </p:nvSpPr>
        <p:spPr>
          <a:xfrm>
            <a:off x="8407399" y="2189269"/>
            <a:ext cx="3056467" cy="313933"/>
          </a:xfrm>
          <a:prstGeom prst="rect">
            <a:avLst/>
          </a:prstGeom>
          <a:noFill/>
          <a:ln w="9525" cap="flat" cmpd="sng">
            <a:solidFill>
              <a:schemeClr val="accent3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72000" tIns="72000" rIns="72000" bIns="720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5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7" name="Google Shape;297;p10"/>
          <p:cNvSpPr txBox="1"/>
          <p:nvPr/>
        </p:nvSpPr>
        <p:spPr>
          <a:xfrm>
            <a:off x="8377765" y="2206443"/>
            <a:ext cx="3115734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00" b="1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Промышленные парки</a:t>
            </a:r>
            <a:endParaRPr/>
          </a:p>
        </p:txBody>
      </p:sp>
      <p:sp>
        <p:nvSpPr>
          <p:cNvPr id="298" name="Google Shape;298;p10"/>
          <p:cNvSpPr/>
          <p:nvPr/>
        </p:nvSpPr>
        <p:spPr>
          <a:xfrm>
            <a:off x="975661" y="4510778"/>
            <a:ext cx="3174999" cy="339848"/>
          </a:xfrm>
          <a:prstGeom prst="rect">
            <a:avLst/>
          </a:prstGeom>
          <a:noFill/>
          <a:ln w="9525" cap="flat" cmpd="sng">
            <a:solidFill>
              <a:schemeClr val="accent3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72000" tIns="72000" rIns="72000" bIns="720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5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9" name="Google Shape;299;p10"/>
          <p:cNvSpPr txBox="1"/>
          <p:nvPr/>
        </p:nvSpPr>
        <p:spPr>
          <a:xfrm>
            <a:off x="1093124" y="4558539"/>
            <a:ext cx="3014133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00" b="1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Налоговые льготы</a:t>
            </a:r>
            <a:endParaRPr sz="2000" b="1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02" name="Google Shape;302;p10"/>
          <p:cNvPicPr preferRelativeResize="0"/>
          <p:nvPr/>
        </p:nvPicPr>
        <p:blipFill rotWithShape="1">
          <a:blip r:embed="rId3">
            <a:alphaModFix/>
          </a:blip>
          <a:srcRect b="22263"/>
          <a:stretch/>
        </p:blipFill>
        <p:spPr>
          <a:xfrm>
            <a:off x="1391055" y="2653778"/>
            <a:ext cx="2344213" cy="1633959"/>
          </a:xfrm>
          <a:prstGeom prst="rect">
            <a:avLst/>
          </a:prstGeom>
          <a:noFill/>
          <a:ln>
            <a:noFill/>
          </a:ln>
        </p:spPr>
      </p:pic>
      <p:pic>
        <p:nvPicPr>
          <p:cNvPr id="303" name="Google Shape;303;p10" descr="C:\Users\Danilova\Desktop\тосэр.jp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796287" y="2587321"/>
            <a:ext cx="2841428" cy="1689337"/>
          </a:xfrm>
          <a:prstGeom prst="rect">
            <a:avLst/>
          </a:prstGeom>
          <a:noFill/>
          <a:ln>
            <a:noFill/>
          </a:ln>
        </p:spPr>
      </p:pic>
      <p:sp>
        <p:nvSpPr>
          <p:cNvPr id="304" name="Google Shape;304;p10"/>
          <p:cNvSpPr/>
          <p:nvPr/>
        </p:nvSpPr>
        <p:spPr>
          <a:xfrm>
            <a:off x="1313915" y="2176065"/>
            <a:ext cx="2522013" cy="311349"/>
          </a:xfrm>
          <a:prstGeom prst="rect">
            <a:avLst/>
          </a:prstGeom>
          <a:noFill/>
          <a:ln w="9525" cap="flat" cmpd="sng">
            <a:solidFill>
              <a:schemeClr val="accent3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72000" tIns="72000" rIns="72000" bIns="720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5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5" name="Google Shape;305;p10"/>
          <p:cNvSpPr txBox="1"/>
          <p:nvPr/>
        </p:nvSpPr>
        <p:spPr>
          <a:xfrm>
            <a:off x="1842554" y="2205115"/>
            <a:ext cx="1464600" cy="27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00" b="1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ОЭЗ</a:t>
            </a:r>
            <a:endParaRPr sz="2000" b="1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06" name="Google Shape;306;p10" descr="C:\Users\Danilova\Desktop\пром площадки.jpg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8496563" y="2587321"/>
            <a:ext cx="2831593" cy="1689337"/>
          </a:xfrm>
          <a:prstGeom prst="rect">
            <a:avLst/>
          </a:prstGeom>
          <a:noFill/>
          <a:ln>
            <a:noFill/>
          </a:ln>
        </p:spPr>
      </p:pic>
      <p:pic>
        <p:nvPicPr>
          <p:cNvPr id="307" name="Google Shape;307;p10" descr="C:\Users\Danilova\Desktop\Налог-на-роскошь-768x512.jpg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409164" y="4959022"/>
            <a:ext cx="2331514" cy="1554343"/>
          </a:xfrm>
          <a:prstGeom prst="rect">
            <a:avLst/>
          </a:prstGeom>
          <a:noFill/>
          <a:ln>
            <a:noFill/>
          </a:ln>
        </p:spPr>
      </p:pic>
      <p:pic>
        <p:nvPicPr>
          <p:cNvPr id="308" name="Google Shape;308;p10" descr="C:\Users\Danilova\Desktop\спик.jpg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9128782" y="4697038"/>
            <a:ext cx="1793218" cy="1793218"/>
          </a:xfrm>
          <a:prstGeom prst="rect">
            <a:avLst/>
          </a:prstGeom>
          <a:noFill/>
          <a:ln>
            <a:noFill/>
          </a:ln>
        </p:spPr>
      </p:pic>
      <p:pic>
        <p:nvPicPr>
          <p:cNvPr id="309" name="Google Shape;309;p10" descr="C:\Users\Danilova\Desktop\фрп.jpg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4737411" y="4854221"/>
            <a:ext cx="2900304" cy="1631421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1072987" y="49949"/>
            <a:ext cx="1036410" cy="1036410"/>
          </a:xfrm>
          <a:prstGeom prst="rect">
            <a:avLst/>
          </a:prstGeom>
        </p:spPr>
      </p:pic>
      <p:sp>
        <p:nvSpPr>
          <p:cNvPr id="19" name="Номер слайда 11">
            <a:extLst>
              <a:ext uri="{FF2B5EF4-FFF2-40B4-BE49-F238E27FC236}">
                <a16:creationId xmlns:a16="http://schemas.microsoft.com/office/drawing/2014/main" id="{8C33BA29-577D-4020-9C2A-302954877A5D}"/>
              </a:ext>
            </a:extLst>
          </p:cNvPr>
          <p:cNvSpPr txBox="1">
            <a:spLocks/>
          </p:cNvSpPr>
          <p:nvPr/>
        </p:nvSpPr>
        <p:spPr>
          <a:xfrm>
            <a:off x="9241378" y="6347742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ABB51524-3420-4E9B-A4E2-70C4CD999A44}" type="slidenum">
              <a:rPr lang="ru-RU" sz="160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r"/>
              <a:t>11</a:t>
            </a:fld>
            <a:endParaRPr lang="ru-RU" sz="1600" dirty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20" name="Прямая соединительная линия 19"/>
          <p:cNvCxnSpPr/>
          <p:nvPr/>
        </p:nvCxnSpPr>
        <p:spPr>
          <a:xfrm>
            <a:off x="529669" y="963133"/>
            <a:ext cx="10485664" cy="22595"/>
          </a:xfrm>
          <a:prstGeom prst="line">
            <a:avLst/>
          </a:prstGeom>
          <a:ln w="28575">
            <a:solidFill>
              <a:schemeClr val="accent5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13385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" name="Google Shape;314;p11"/>
          <p:cNvSpPr txBox="1">
            <a:spLocks noGrp="1"/>
          </p:cNvSpPr>
          <p:nvPr>
            <p:ph type="title"/>
          </p:nvPr>
        </p:nvSpPr>
        <p:spPr>
          <a:xfrm>
            <a:off x="454429" y="226534"/>
            <a:ext cx="11737571" cy="7478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33CC"/>
              </a:buClr>
              <a:buSzPts val="3200"/>
              <a:buFont typeface="Arial"/>
              <a:buNone/>
            </a:pPr>
            <a:r>
              <a:rPr lang="ru-RU" sz="3200" b="1">
                <a:solidFill>
                  <a:srgbClr val="0033CC"/>
                </a:solidFill>
                <a:latin typeface="Arial"/>
                <a:ea typeface="Arial"/>
                <a:cs typeface="Arial"/>
                <a:sym typeface="Arial"/>
              </a:rPr>
              <a:t>ОЭЗ и ТОСЭР</a:t>
            </a:r>
            <a:endParaRPr sz="3200" b="1">
              <a:solidFill>
                <a:srgbClr val="0033CC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7" name="Google Shape;317;p11"/>
          <p:cNvSpPr/>
          <p:nvPr/>
        </p:nvSpPr>
        <p:spPr>
          <a:xfrm>
            <a:off x="930238" y="1816477"/>
            <a:ext cx="4784761" cy="289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rgbClr val="0033CC"/>
              </a:buClr>
              <a:buSzPts val="1400"/>
              <a:buFont typeface="Noto Sans Symbols"/>
              <a:buChar char="✔"/>
            </a:pPr>
            <a:r>
              <a:rPr lang="ru-RU" sz="1400" b="1">
                <a:solidFill>
                  <a:srgbClr val="0033CC"/>
                </a:solidFill>
                <a:latin typeface="Arial"/>
                <a:ea typeface="Arial"/>
                <a:cs typeface="Arial"/>
                <a:sym typeface="Arial"/>
              </a:rPr>
              <a:t>освобождение от уплаты местных налогов</a:t>
            </a:r>
            <a:br>
              <a:rPr lang="ru-RU" sz="1400" b="1">
                <a:solidFill>
                  <a:srgbClr val="0033CC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ru-RU" sz="1400">
                <a:solidFill>
                  <a:srgbClr val="0033CC"/>
                </a:solidFill>
                <a:latin typeface="Arial"/>
                <a:ea typeface="Arial"/>
                <a:cs typeface="Arial"/>
                <a:sym typeface="Arial"/>
              </a:rPr>
              <a:t>сроком на 10 лет:</a:t>
            </a:r>
            <a:br>
              <a:rPr lang="ru-RU" sz="1400">
                <a:solidFill>
                  <a:srgbClr val="0033CC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ru-RU" sz="1400">
                <a:solidFill>
                  <a:srgbClr val="0033CC"/>
                </a:solidFill>
                <a:latin typeface="Arial"/>
                <a:ea typeface="Arial"/>
                <a:cs typeface="Arial"/>
                <a:sym typeface="Arial"/>
              </a:rPr>
              <a:t>0 % - налог на имущество,</a:t>
            </a:r>
            <a:br>
              <a:rPr lang="ru-RU" sz="1400">
                <a:solidFill>
                  <a:srgbClr val="0033CC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ru-RU" sz="1400">
                <a:solidFill>
                  <a:srgbClr val="0033CC"/>
                </a:solidFill>
                <a:latin typeface="Arial"/>
                <a:ea typeface="Arial"/>
                <a:cs typeface="Arial"/>
                <a:sym typeface="Arial"/>
              </a:rPr>
              <a:t>0 % - налог на землю (с момента регистрации права собственности), </a:t>
            </a:r>
            <a:br>
              <a:rPr lang="ru-RU" sz="1400">
                <a:solidFill>
                  <a:srgbClr val="0033CC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ru-RU" sz="1400">
                <a:solidFill>
                  <a:srgbClr val="0033CC"/>
                </a:solidFill>
                <a:latin typeface="Arial"/>
                <a:ea typeface="Arial"/>
                <a:cs typeface="Arial"/>
                <a:sym typeface="Arial"/>
              </a:rPr>
              <a:t>0 % - транспортный налог; </a:t>
            </a:r>
            <a:endParaRPr sz="1400">
              <a:solidFill>
                <a:srgbClr val="0033CC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rgbClr val="0033CC"/>
              </a:buClr>
              <a:buSzPts val="1400"/>
              <a:buFont typeface="Noto Sans Symbols"/>
              <a:buChar char="✔"/>
            </a:pPr>
            <a:r>
              <a:rPr lang="ru-RU" sz="1400" b="1">
                <a:solidFill>
                  <a:srgbClr val="0033CC"/>
                </a:solidFill>
                <a:latin typeface="Arial"/>
                <a:ea typeface="Arial"/>
                <a:cs typeface="Arial"/>
                <a:sym typeface="Arial"/>
              </a:rPr>
              <a:t>сниженная ставка налога на прибыль</a:t>
            </a:r>
            <a:br>
              <a:rPr lang="ru-RU" sz="1400" b="1">
                <a:solidFill>
                  <a:srgbClr val="0033CC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ru-RU" sz="1400">
                <a:solidFill>
                  <a:srgbClr val="0033CC"/>
                </a:solidFill>
                <a:latin typeface="Arial"/>
                <a:ea typeface="Arial"/>
                <a:cs typeface="Arial"/>
                <a:sym typeface="Arial"/>
              </a:rPr>
              <a:t>2% - в течение первых 5 лет с момента получения прибыли;</a:t>
            </a:r>
            <a:br>
              <a:rPr lang="ru-RU" sz="1400">
                <a:solidFill>
                  <a:srgbClr val="0033CC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ru-RU" sz="1400">
                <a:solidFill>
                  <a:srgbClr val="0033CC"/>
                </a:solidFill>
                <a:latin typeface="Arial"/>
                <a:ea typeface="Arial"/>
                <a:cs typeface="Arial"/>
                <a:sym typeface="Arial"/>
              </a:rPr>
              <a:t>7% - в течение последующих 5 лет;</a:t>
            </a:r>
            <a:br>
              <a:rPr lang="ru-RU" sz="1400">
                <a:solidFill>
                  <a:srgbClr val="0033CC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ru-RU" sz="1400">
                <a:solidFill>
                  <a:srgbClr val="0033CC"/>
                </a:solidFill>
                <a:latin typeface="Arial"/>
                <a:ea typeface="Arial"/>
                <a:cs typeface="Arial"/>
                <a:sym typeface="Arial"/>
              </a:rPr>
              <a:t>15,5% - по истечении 10 лет;</a:t>
            </a:r>
            <a:endParaRPr/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rgbClr val="0033CC"/>
              </a:buClr>
              <a:buSzPts val="1400"/>
              <a:buFont typeface="Noto Sans Symbols"/>
              <a:buChar char="✔"/>
            </a:pPr>
            <a:r>
              <a:rPr lang="ru-RU" sz="1400" b="1">
                <a:solidFill>
                  <a:srgbClr val="0033CC"/>
                </a:solidFill>
                <a:latin typeface="Arial"/>
                <a:ea typeface="Arial"/>
                <a:cs typeface="Arial"/>
                <a:sym typeface="Arial"/>
              </a:rPr>
              <a:t>освобождение от уплаты таможенных пошлин и НДС на оборудование.</a:t>
            </a:r>
            <a:endParaRPr/>
          </a:p>
        </p:txBody>
      </p:sp>
      <p:sp>
        <p:nvSpPr>
          <p:cNvPr id="318" name="Google Shape;318;p11"/>
          <p:cNvSpPr txBox="1"/>
          <p:nvPr/>
        </p:nvSpPr>
        <p:spPr>
          <a:xfrm>
            <a:off x="1268905" y="1079608"/>
            <a:ext cx="4446094" cy="3323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 b="1">
                <a:solidFill>
                  <a:srgbClr val="0033CC"/>
                </a:solidFill>
                <a:latin typeface="Arial"/>
                <a:ea typeface="Arial"/>
                <a:cs typeface="Arial"/>
                <a:sym typeface="Arial"/>
              </a:rPr>
              <a:t>ОЭЗ ППТ «Алабуга»</a:t>
            </a:r>
            <a:endParaRPr/>
          </a:p>
        </p:txBody>
      </p:sp>
      <p:sp>
        <p:nvSpPr>
          <p:cNvPr id="319" name="Google Shape;319;p11"/>
          <p:cNvSpPr/>
          <p:nvPr/>
        </p:nvSpPr>
        <p:spPr>
          <a:xfrm>
            <a:off x="1268905" y="5425040"/>
            <a:ext cx="3929627" cy="992694"/>
          </a:xfrm>
          <a:prstGeom prst="rect">
            <a:avLst/>
          </a:prstGeom>
          <a:noFill/>
          <a:ln w="9525" cap="flat" cmpd="sng">
            <a:solidFill>
              <a:schemeClr val="accent3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72000" tIns="72000" rIns="72000" bIns="720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400">
                <a:solidFill>
                  <a:srgbClr val="0033CC"/>
                </a:solidFill>
                <a:latin typeface="Arial"/>
                <a:ea typeface="Arial"/>
                <a:cs typeface="Arial"/>
                <a:sym typeface="Arial"/>
              </a:rPr>
              <a:t>Для получения статуса резидента </a:t>
            </a:r>
            <a:r>
              <a:rPr lang="ru-RU" sz="1400" b="1">
                <a:solidFill>
                  <a:srgbClr val="0033CC"/>
                </a:solidFill>
                <a:latin typeface="Arial"/>
                <a:ea typeface="Arial"/>
                <a:cs typeface="Arial"/>
                <a:sym typeface="Arial"/>
              </a:rPr>
              <a:t>объем капитальных вложений (за исключением НМА) </a:t>
            </a:r>
            <a:r>
              <a:rPr lang="ru-RU" sz="1400">
                <a:solidFill>
                  <a:srgbClr val="0033CC"/>
                </a:solidFill>
                <a:latin typeface="Arial"/>
                <a:ea typeface="Arial"/>
                <a:cs typeface="Arial"/>
                <a:sym typeface="Arial"/>
              </a:rPr>
              <a:t>по проекту - </a:t>
            </a:r>
            <a:r>
              <a:rPr lang="ru-RU" sz="1400" b="1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не менее 120 млн. руб., 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400" b="1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из них в первые 3 года - 40 млн. руб. </a:t>
            </a:r>
            <a:endParaRPr/>
          </a:p>
        </p:txBody>
      </p:sp>
      <p:sp>
        <p:nvSpPr>
          <p:cNvPr id="320" name="Google Shape;320;p11"/>
          <p:cNvSpPr txBox="1"/>
          <p:nvPr/>
        </p:nvSpPr>
        <p:spPr>
          <a:xfrm>
            <a:off x="930238" y="4803718"/>
            <a:ext cx="5030295" cy="4924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b="1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Инфраструктура</a:t>
            </a:r>
            <a:r>
              <a:rPr lang="ru-RU" sz="1400">
                <a:solidFill>
                  <a:srgbClr val="0033CC"/>
                </a:solidFill>
                <a:latin typeface="Arial"/>
                <a:ea typeface="Arial"/>
                <a:cs typeface="Arial"/>
                <a:sym typeface="Arial"/>
              </a:rPr>
              <a:t> (электричество, газ, тепло и другие инженерные коммуникации)</a:t>
            </a:r>
            <a:endParaRPr sz="1400">
              <a:solidFill>
                <a:srgbClr val="0033CC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1" name="Google Shape;321;p11"/>
          <p:cNvSpPr txBox="1"/>
          <p:nvPr/>
        </p:nvSpPr>
        <p:spPr>
          <a:xfrm>
            <a:off x="6662172" y="1008306"/>
            <a:ext cx="5301228" cy="5539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 b="1">
                <a:solidFill>
                  <a:srgbClr val="0033CC"/>
                </a:solidFill>
                <a:latin typeface="Arial"/>
                <a:ea typeface="Arial"/>
                <a:cs typeface="Arial"/>
                <a:sym typeface="Arial"/>
              </a:rPr>
              <a:t>ТОСЭР </a:t>
            </a:r>
            <a:r>
              <a:rPr lang="ru-RU" sz="1600" b="1">
                <a:solidFill>
                  <a:srgbClr val="0033CC"/>
                </a:solidFill>
                <a:latin typeface="Arial"/>
                <a:ea typeface="Arial"/>
                <a:cs typeface="Arial"/>
                <a:sym typeface="Arial"/>
              </a:rPr>
              <a:t>(Набережные Челны, Нижнекамск, Чистополь, Зеленодольск и Менделеевск)</a:t>
            </a:r>
            <a:endParaRPr/>
          </a:p>
        </p:txBody>
      </p:sp>
      <p:sp>
        <p:nvSpPr>
          <p:cNvPr id="322" name="Google Shape;322;p11"/>
          <p:cNvSpPr txBox="1"/>
          <p:nvPr/>
        </p:nvSpPr>
        <p:spPr>
          <a:xfrm>
            <a:off x="1268905" y="1562304"/>
            <a:ext cx="3548627" cy="2492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b="1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Льготное налогообложение: </a:t>
            </a:r>
            <a:endParaRPr sz="1800" b="1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3" name="Google Shape;323;p11"/>
          <p:cNvSpPr txBox="1"/>
          <p:nvPr/>
        </p:nvSpPr>
        <p:spPr>
          <a:xfrm>
            <a:off x="6662172" y="1633606"/>
            <a:ext cx="3548627" cy="2492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b="1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Льготное налогообложение: </a:t>
            </a:r>
            <a:endParaRPr sz="1800" b="1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4" name="Google Shape;324;p11"/>
          <p:cNvSpPr/>
          <p:nvPr/>
        </p:nvSpPr>
        <p:spPr>
          <a:xfrm>
            <a:off x="6543395" y="1968877"/>
            <a:ext cx="4784761" cy="44012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rgbClr val="0033CC"/>
              </a:buClr>
              <a:buSzPts val="1400"/>
              <a:buFont typeface="Noto Sans Symbols"/>
              <a:buChar char="✔"/>
            </a:pPr>
            <a:r>
              <a:rPr lang="ru-RU" sz="1400" b="1">
                <a:solidFill>
                  <a:srgbClr val="0033CC"/>
                </a:solidFill>
                <a:latin typeface="Arial"/>
                <a:ea typeface="Arial"/>
                <a:cs typeface="Arial"/>
                <a:sym typeface="Arial"/>
              </a:rPr>
              <a:t>сниженная ставка налога на прибыль</a:t>
            </a:r>
            <a:br>
              <a:rPr lang="ru-RU" sz="1400" b="1">
                <a:solidFill>
                  <a:srgbClr val="0033CC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ru-RU" sz="1400">
                <a:solidFill>
                  <a:srgbClr val="0033CC"/>
                </a:solidFill>
                <a:latin typeface="Arial"/>
                <a:ea typeface="Arial"/>
                <a:cs typeface="Arial"/>
                <a:sym typeface="Arial"/>
              </a:rPr>
              <a:t>в течение первых 5 лет</a:t>
            </a:r>
            <a:br>
              <a:rPr lang="ru-RU" sz="1400">
                <a:solidFill>
                  <a:srgbClr val="0033CC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ru-RU" sz="1400">
                <a:solidFill>
                  <a:srgbClr val="0033CC"/>
                </a:solidFill>
                <a:latin typeface="Arial"/>
                <a:ea typeface="Arial"/>
                <a:cs typeface="Arial"/>
                <a:sym typeface="Arial"/>
              </a:rPr>
              <a:t>0% - в федеральный бюджет,</a:t>
            </a:r>
            <a:br>
              <a:rPr lang="ru-RU" sz="1400">
                <a:solidFill>
                  <a:srgbClr val="0033CC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ru-RU" sz="1400">
                <a:solidFill>
                  <a:srgbClr val="0033CC"/>
                </a:solidFill>
                <a:latin typeface="Arial"/>
                <a:ea typeface="Arial"/>
                <a:cs typeface="Arial"/>
                <a:sym typeface="Arial"/>
              </a:rPr>
              <a:t>5% - в региональный бюджет;</a:t>
            </a:r>
            <a:br>
              <a:rPr lang="ru-RU" sz="1400">
                <a:solidFill>
                  <a:srgbClr val="0033CC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ru-RU" sz="1400">
                <a:solidFill>
                  <a:srgbClr val="0033CC"/>
                </a:solidFill>
                <a:latin typeface="Arial"/>
                <a:ea typeface="Arial"/>
                <a:cs typeface="Arial"/>
                <a:sym typeface="Arial"/>
              </a:rPr>
              <a:t>в течение последующих 5 лет:</a:t>
            </a:r>
            <a:br>
              <a:rPr lang="ru-RU" sz="1400">
                <a:solidFill>
                  <a:srgbClr val="0033CC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ru-RU" sz="1400">
                <a:solidFill>
                  <a:srgbClr val="0033CC"/>
                </a:solidFill>
                <a:latin typeface="Arial"/>
                <a:ea typeface="Arial"/>
                <a:cs typeface="Arial"/>
                <a:sym typeface="Arial"/>
              </a:rPr>
              <a:t>3% - в федеральный бюджет до 2024 г.,</a:t>
            </a:r>
            <a:br>
              <a:rPr lang="ru-RU" sz="1400">
                <a:solidFill>
                  <a:srgbClr val="0033CC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ru-RU" sz="1400">
                <a:solidFill>
                  <a:srgbClr val="0033CC"/>
                </a:solidFill>
                <a:latin typeface="Arial"/>
                <a:ea typeface="Arial"/>
                <a:cs typeface="Arial"/>
                <a:sym typeface="Arial"/>
              </a:rPr>
              <a:t>2% - с 2025 г.; </a:t>
            </a:r>
            <a:br>
              <a:rPr lang="ru-RU" sz="1400">
                <a:solidFill>
                  <a:srgbClr val="0033CC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ru-RU" sz="1400">
                <a:solidFill>
                  <a:srgbClr val="0033CC"/>
                </a:solidFill>
                <a:latin typeface="Arial"/>
                <a:ea typeface="Arial"/>
                <a:cs typeface="Arial"/>
                <a:sym typeface="Arial"/>
              </a:rPr>
              <a:t>10% - в региональный бюджет;</a:t>
            </a:r>
            <a:endParaRPr sz="1400">
              <a:solidFill>
                <a:srgbClr val="0033CC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rgbClr val="0033CC"/>
              </a:buClr>
              <a:buSzPts val="1400"/>
              <a:buFont typeface="Noto Sans Symbols"/>
              <a:buChar char="✔"/>
            </a:pPr>
            <a:r>
              <a:rPr lang="ru-RU" sz="1400" b="1">
                <a:solidFill>
                  <a:srgbClr val="0033CC"/>
                </a:solidFill>
                <a:latin typeface="Arial"/>
                <a:ea typeface="Arial"/>
                <a:cs typeface="Arial"/>
                <a:sym typeface="Arial"/>
              </a:rPr>
              <a:t>освобождение от уплаты местных налогов </a:t>
            </a:r>
            <a:r>
              <a:rPr lang="ru-RU" sz="1400">
                <a:solidFill>
                  <a:srgbClr val="0033CC"/>
                </a:solidFill>
                <a:latin typeface="Arial"/>
                <a:ea typeface="Arial"/>
                <a:cs typeface="Arial"/>
                <a:sym typeface="Arial"/>
              </a:rPr>
              <a:t>сроком на 10 лет</a:t>
            </a:r>
            <a:r>
              <a:rPr lang="ru-RU" sz="1400" b="1">
                <a:solidFill>
                  <a:srgbClr val="0033CC"/>
                </a:solidFill>
                <a:latin typeface="Arial"/>
                <a:ea typeface="Arial"/>
                <a:cs typeface="Arial"/>
                <a:sym typeface="Arial"/>
              </a:rPr>
              <a:t>;</a:t>
            </a:r>
            <a:br>
              <a:rPr lang="ru-RU" sz="1400" b="1">
                <a:solidFill>
                  <a:srgbClr val="0033CC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ru-RU" sz="1400" b="1">
                <a:solidFill>
                  <a:srgbClr val="0033CC"/>
                </a:solidFill>
                <a:latin typeface="Arial"/>
                <a:ea typeface="Arial"/>
                <a:cs typeface="Arial"/>
                <a:sym typeface="Arial"/>
              </a:rPr>
              <a:t>0% - </a:t>
            </a:r>
            <a:r>
              <a:rPr lang="ru-RU" sz="1400">
                <a:solidFill>
                  <a:srgbClr val="0033CC"/>
                </a:solidFill>
                <a:latin typeface="Arial"/>
                <a:ea typeface="Arial"/>
                <a:cs typeface="Arial"/>
                <a:sym typeface="Arial"/>
              </a:rPr>
              <a:t>налог на имущество,</a:t>
            </a:r>
            <a:br>
              <a:rPr lang="ru-RU" sz="1400">
                <a:solidFill>
                  <a:srgbClr val="0033CC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ru-RU" sz="1400">
                <a:solidFill>
                  <a:srgbClr val="0033CC"/>
                </a:solidFill>
                <a:latin typeface="Arial"/>
                <a:ea typeface="Arial"/>
                <a:cs typeface="Arial"/>
                <a:sym typeface="Arial"/>
              </a:rPr>
              <a:t>0% - налог на землю с момента регистрации права собственности;</a:t>
            </a:r>
            <a:endParaRPr/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rgbClr val="0033CC"/>
              </a:buClr>
              <a:buSzPts val="1400"/>
              <a:buFont typeface="Noto Sans Symbols"/>
              <a:buChar char="✔"/>
            </a:pPr>
            <a:r>
              <a:rPr lang="ru-RU" sz="1400" b="1">
                <a:solidFill>
                  <a:srgbClr val="0033CC"/>
                </a:solidFill>
                <a:latin typeface="Arial"/>
                <a:ea typeface="Arial"/>
                <a:cs typeface="Arial"/>
                <a:sym typeface="Arial"/>
              </a:rPr>
              <a:t>льготная ставка по страховым взносам:</a:t>
            </a:r>
            <a:br>
              <a:rPr lang="ru-RU" sz="1400" b="1">
                <a:solidFill>
                  <a:srgbClr val="0033CC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ru-RU" sz="1400">
                <a:solidFill>
                  <a:srgbClr val="0033CC"/>
                </a:solidFill>
                <a:latin typeface="Arial"/>
                <a:ea typeface="Arial"/>
                <a:cs typeface="Arial"/>
                <a:sym typeface="Arial"/>
              </a:rPr>
              <a:t>7,6% - на 10 лет (при условии получении статуса резидента в первые три года существования ТОСЭР).</a:t>
            </a:r>
            <a:br>
              <a:rPr lang="ru-RU" sz="1400">
                <a:solidFill>
                  <a:srgbClr val="0033CC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ru-RU" sz="1400" i="1">
                <a:solidFill>
                  <a:srgbClr val="0033CC"/>
                </a:solidFill>
                <a:latin typeface="Arial"/>
                <a:ea typeface="Arial"/>
                <a:cs typeface="Arial"/>
                <a:sym typeface="Arial"/>
              </a:rPr>
              <a:t>Учитывая данное ограничение данная льгота продолжает действие на ТОСЭР «Менделеевск» до февраля 2022 г.</a:t>
            </a:r>
            <a:endParaRPr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10972" y="82277"/>
            <a:ext cx="1036410" cy="1036410"/>
          </a:xfrm>
          <a:prstGeom prst="rect">
            <a:avLst/>
          </a:prstGeom>
        </p:spPr>
      </p:pic>
      <p:sp>
        <p:nvSpPr>
          <p:cNvPr id="12" name="Номер слайда 11">
            <a:extLst>
              <a:ext uri="{FF2B5EF4-FFF2-40B4-BE49-F238E27FC236}">
                <a16:creationId xmlns:a16="http://schemas.microsoft.com/office/drawing/2014/main" id="{8C33BA29-577D-4020-9C2A-302954877A5D}"/>
              </a:ext>
            </a:extLst>
          </p:cNvPr>
          <p:cNvSpPr txBox="1">
            <a:spLocks/>
          </p:cNvSpPr>
          <p:nvPr/>
        </p:nvSpPr>
        <p:spPr>
          <a:xfrm>
            <a:off x="9241378" y="6347742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ABB51524-3420-4E9B-A4E2-70C4CD999A44}" type="slidenum">
              <a:rPr lang="ru-RU" sz="160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r"/>
              <a:t>12</a:t>
            </a:fld>
            <a:endParaRPr lang="ru-RU" sz="1600" dirty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3" name="Прямая соединительная линия 12"/>
          <p:cNvCxnSpPr/>
          <p:nvPr/>
        </p:nvCxnSpPr>
        <p:spPr>
          <a:xfrm>
            <a:off x="539869" y="888479"/>
            <a:ext cx="10485664" cy="22595"/>
          </a:xfrm>
          <a:prstGeom prst="line">
            <a:avLst/>
          </a:prstGeom>
          <a:ln w="28575">
            <a:solidFill>
              <a:schemeClr val="accent5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0835488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" name="Google Shape;329;p12"/>
          <p:cNvSpPr txBox="1">
            <a:spLocks noGrp="1"/>
          </p:cNvSpPr>
          <p:nvPr>
            <p:ph type="title"/>
          </p:nvPr>
        </p:nvSpPr>
        <p:spPr>
          <a:xfrm>
            <a:off x="454429" y="226534"/>
            <a:ext cx="11737571" cy="7478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33CC"/>
              </a:buClr>
              <a:buSzPts val="3200"/>
              <a:buFont typeface="Arial"/>
              <a:buNone/>
            </a:pPr>
            <a:r>
              <a:rPr lang="ru-RU" sz="3200" b="1">
                <a:solidFill>
                  <a:srgbClr val="0033CC"/>
                </a:solidFill>
                <a:latin typeface="Arial"/>
                <a:ea typeface="Arial"/>
                <a:cs typeface="Arial"/>
                <a:sym typeface="Arial"/>
              </a:rPr>
              <a:t>Промышленные парки</a:t>
            </a:r>
            <a:endParaRPr sz="3200" b="1">
              <a:solidFill>
                <a:srgbClr val="0033CC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2" name="Google Shape;332;p12"/>
          <p:cNvSpPr txBox="1"/>
          <p:nvPr/>
        </p:nvSpPr>
        <p:spPr>
          <a:xfrm>
            <a:off x="1104884" y="1103043"/>
            <a:ext cx="9842516" cy="9848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600" b="1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Промышленный парк </a:t>
            </a:r>
            <a:r>
              <a:rPr lang="ru-RU" sz="1600">
                <a:solidFill>
                  <a:srgbClr val="0033CC"/>
                </a:solidFill>
                <a:latin typeface="Arial"/>
                <a:ea typeface="Arial"/>
                <a:cs typeface="Arial"/>
                <a:sym typeface="Arial"/>
              </a:rPr>
              <a:t>- это отдельная территория для использования площадей с созданной здесь инфраструктурой, коммуникациями, электроснабжением, производственными, складскими и административными помещениями, которые предназначены для осуществления производственной деятельности компаний-арендаторов.</a:t>
            </a:r>
            <a:endParaRPr/>
          </a:p>
        </p:txBody>
      </p:sp>
      <p:sp>
        <p:nvSpPr>
          <p:cNvPr id="334" name="Google Shape;334;p12"/>
          <p:cNvSpPr/>
          <p:nvPr/>
        </p:nvSpPr>
        <p:spPr>
          <a:xfrm>
            <a:off x="1117550" y="5373961"/>
            <a:ext cx="10429231" cy="1335966"/>
          </a:xfrm>
          <a:prstGeom prst="rect">
            <a:avLst/>
          </a:prstGeom>
          <a:noFill/>
          <a:ln w="9525" cap="flat" cmpd="sng">
            <a:noFill/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72000" tIns="72000" rIns="72000" bIns="720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600" b="1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УСЛОВИЯ ПРОГРАММЫ:</a:t>
            </a:r>
            <a:endParaRPr sz="1600" b="1" dirty="0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rgbClr val="0033CC"/>
              </a:buClr>
              <a:buSzPts val="1600"/>
              <a:buFont typeface="Noto Sans Symbols"/>
              <a:buChar char="⮚"/>
            </a:pPr>
            <a:r>
              <a:rPr lang="ru-RU" sz="1600" dirty="0" smtClean="0">
                <a:solidFill>
                  <a:srgbClr val="0033CC"/>
                </a:solidFill>
                <a:latin typeface="Arial"/>
                <a:ea typeface="Arial"/>
                <a:cs typeface="Arial"/>
                <a:sym typeface="Arial"/>
              </a:rPr>
              <a:t>Сумма субсидий до </a:t>
            </a:r>
            <a:r>
              <a:rPr lang="ru-RU" sz="1600" b="1" dirty="0" smtClean="0">
                <a:solidFill>
                  <a:srgbClr val="0033CC"/>
                </a:solidFill>
                <a:latin typeface="Arial"/>
                <a:ea typeface="Arial"/>
                <a:cs typeface="Arial"/>
                <a:sym typeface="Arial"/>
              </a:rPr>
              <a:t>50 </a:t>
            </a:r>
            <a:r>
              <a:rPr lang="ru-RU" sz="1600" b="1" dirty="0" err="1" smtClean="0">
                <a:solidFill>
                  <a:srgbClr val="0033CC"/>
                </a:solidFill>
                <a:latin typeface="Arial"/>
                <a:ea typeface="Arial"/>
                <a:cs typeface="Arial"/>
                <a:sym typeface="Arial"/>
              </a:rPr>
              <a:t>млн.руб</a:t>
            </a:r>
            <a:r>
              <a:rPr lang="ru-RU" sz="1600" dirty="0" smtClean="0">
                <a:solidFill>
                  <a:srgbClr val="0033CC"/>
                </a:solidFill>
                <a:latin typeface="Arial"/>
                <a:ea typeface="Arial"/>
                <a:cs typeface="Arial"/>
                <a:sym typeface="Arial"/>
              </a:rPr>
              <a:t>. на 1 га</a:t>
            </a:r>
            <a:r>
              <a:rPr lang="ru-RU" sz="1600" b="1" dirty="0" smtClean="0">
                <a:solidFill>
                  <a:srgbClr val="0033CC"/>
                </a:solidFill>
                <a:latin typeface="Arial"/>
                <a:ea typeface="Arial"/>
                <a:cs typeface="Arial"/>
                <a:sym typeface="Arial"/>
              </a:rPr>
              <a:t>;</a:t>
            </a:r>
            <a:endParaRPr sz="1600" b="1" dirty="0">
              <a:solidFill>
                <a:srgbClr val="0033CC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rgbClr val="0033CC"/>
              </a:buClr>
              <a:buSzPts val="1600"/>
              <a:buFont typeface="Noto Sans Symbols"/>
              <a:buChar char="⮚"/>
            </a:pPr>
            <a:r>
              <a:rPr lang="ru-RU" sz="1600" dirty="0" smtClean="0">
                <a:solidFill>
                  <a:srgbClr val="0033CC"/>
                </a:solidFill>
                <a:latin typeface="Arial"/>
                <a:ea typeface="Arial"/>
                <a:cs typeface="Arial"/>
                <a:sym typeface="Arial"/>
              </a:rPr>
              <a:t>Сумма субсидий формируется из налогов резидентов в Федеральный бюджет (</a:t>
            </a:r>
            <a:r>
              <a:rPr lang="ru-RU" sz="1600" i="1" dirty="0" smtClean="0">
                <a:solidFill>
                  <a:srgbClr val="0033CC"/>
                </a:solidFill>
                <a:latin typeface="Arial"/>
                <a:ea typeface="Arial"/>
                <a:cs typeface="Arial"/>
                <a:sym typeface="Arial"/>
              </a:rPr>
              <a:t>налог на прибыль – 100%, НДС – 100%, акцизы - 100%, таможенные пошлины - 50%</a:t>
            </a:r>
            <a:r>
              <a:rPr lang="ru-RU" sz="1600" dirty="0" smtClean="0">
                <a:solidFill>
                  <a:srgbClr val="0033CC"/>
                </a:solidFill>
                <a:latin typeface="Arial"/>
                <a:ea typeface="Arial"/>
                <a:cs typeface="Arial"/>
                <a:sym typeface="Arial"/>
              </a:rPr>
              <a:t>);</a:t>
            </a:r>
            <a:endParaRPr sz="1600" dirty="0">
              <a:solidFill>
                <a:srgbClr val="0033CC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rgbClr val="0033CC"/>
              </a:buClr>
              <a:buSzPts val="1600"/>
              <a:buFont typeface="Noto Sans Symbols"/>
              <a:buChar char="⮚"/>
            </a:pPr>
            <a:r>
              <a:rPr lang="ru-RU" sz="1600" dirty="0" smtClean="0">
                <a:solidFill>
                  <a:srgbClr val="0033CC"/>
                </a:solidFill>
                <a:latin typeface="Arial"/>
                <a:ea typeface="Arial"/>
                <a:cs typeface="Arial"/>
                <a:sym typeface="Arial"/>
              </a:rPr>
              <a:t>Срок возмещения затрат </a:t>
            </a:r>
            <a:r>
              <a:rPr lang="ru-RU" sz="1600" b="1" dirty="0" smtClean="0">
                <a:solidFill>
                  <a:srgbClr val="0033CC"/>
                </a:solidFill>
                <a:latin typeface="Arial"/>
                <a:ea typeface="Arial"/>
                <a:cs typeface="Arial"/>
                <a:sym typeface="Arial"/>
              </a:rPr>
              <a:t>до </a:t>
            </a:r>
            <a:r>
              <a:rPr lang="ru-RU" sz="1600" b="1" dirty="0">
                <a:solidFill>
                  <a:srgbClr val="0033CC"/>
                </a:solidFill>
                <a:latin typeface="Arial"/>
                <a:ea typeface="Arial"/>
                <a:cs typeface="Arial"/>
                <a:sym typeface="Arial"/>
              </a:rPr>
              <a:t>5 лет.</a:t>
            </a:r>
            <a:endParaRPr sz="1600" b="1" dirty="0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" name="Овал 11"/>
          <p:cNvSpPr/>
          <p:nvPr/>
        </p:nvSpPr>
        <p:spPr>
          <a:xfrm>
            <a:off x="2231192" y="2216540"/>
            <a:ext cx="3417238" cy="3114460"/>
          </a:xfrm>
          <a:prstGeom prst="ellipse">
            <a:avLst/>
          </a:prstGeom>
          <a:noFill/>
          <a:ln w="38100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7481388" y="2058643"/>
            <a:ext cx="2421563" cy="853556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Бюджет </a:t>
            </a:r>
            <a:r>
              <a:rPr lang="ru-RU" sz="2800" dirty="0" smtClean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РФ</a:t>
            </a:r>
            <a:endParaRPr lang="ru-RU" sz="2800" dirty="0">
              <a:solidFill>
                <a:schemeClr val="tx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7507059" y="4071915"/>
            <a:ext cx="2395893" cy="1034389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Республика Татарстан</a:t>
            </a:r>
          </a:p>
        </p:txBody>
      </p:sp>
      <p:sp>
        <p:nvSpPr>
          <p:cNvPr id="15" name="Стрелка вниз 14"/>
          <p:cNvSpPr/>
          <p:nvPr/>
        </p:nvSpPr>
        <p:spPr>
          <a:xfrm>
            <a:off x="8147710" y="2997750"/>
            <a:ext cx="466725" cy="967667"/>
          </a:xfrm>
          <a:prstGeom prst="downArrow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TextBox 15"/>
          <p:cNvSpPr txBox="1"/>
          <p:nvPr/>
        </p:nvSpPr>
        <p:spPr>
          <a:xfrm>
            <a:off x="8631177" y="3110089"/>
            <a:ext cx="217758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i="1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Возмещение затрат РТ</a:t>
            </a:r>
            <a:endParaRPr lang="ru-RU" i="1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r>
              <a:rPr lang="ru-RU" i="1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в течение 5 лет</a:t>
            </a:r>
            <a:endParaRPr lang="ru-RU" i="1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7" name="Счетверенная стрелка 16"/>
          <p:cNvSpPr/>
          <p:nvPr/>
        </p:nvSpPr>
        <p:spPr>
          <a:xfrm rot="8293128">
            <a:off x="3357374" y="3136027"/>
            <a:ext cx="1164874" cy="1125258"/>
          </a:xfrm>
          <a:prstGeom prst="quadArrow">
            <a:avLst>
              <a:gd name="adj1" fmla="val 10158"/>
              <a:gd name="adj2" fmla="val 12803"/>
              <a:gd name="adj3" fmla="val 22500"/>
            </a:avLst>
          </a:prstGeom>
          <a:gradFill flip="none" rotWithShape="1">
            <a:gsLst>
              <a:gs pos="0">
                <a:schemeClr val="accent2">
                  <a:lumMod val="96000"/>
                  <a:alpha val="83000"/>
                </a:schemeClr>
              </a:gs>
              <a:gs pos="100000">
                <a:schemeClr val="accent5">
                  <a:lumMod val="98000"/>
                  <a:alpha val="91000"/>
                </a:schemeClr>
              </a:gs>
            </a:gsLst>
            <a:lin ang="135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Дуга 17"/>
          <p:cNvSpPr/>
          <p:nvPr/>
        </p:nvSpPr>
        <p:spPr>
          <a:xfrm rot="11121470">
            <a:off x="4266990" y="675595"/>
            <a:ext cx="3091390" cy="3358695"/>
          </a:xfrm>
          <a:prstGeom prst="arc">
            <a:avLst>
              <a:gd name="adj1" fmla="val 17000816"/>
              <a:gd name="adj2" fmla="val 20841329"/>
            </a:avLst>
          </a:prstGeom>
          <a:ln w="38100"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9" name="Picture 2" descr="C:\Users\Кирилл\Desktop\очистные\водоканал\тарифы\Factory-Yellow-2-icon.png"/>
          <p:cNvPicPr>
            <a:picLocks noChangeAspect="1" noChangeArrowheads="1"/>
          </p:cNvPicPr>
          <p:nvPr/>
        </p:nvPicPr>
        <p:blipFill>
          <a:blip r:embed="rId3" cstate="print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6638" y="3153966"/>
            <a:ext cx="465492" cy="4654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2" descr="C:\Users\Кирилл\Desktop\очистные\водоканал\тарифы\Factory-Yellow-2-icon.png"/>
          <p:cNvPicPr>
            <a:picLocks noChangeAspect="1" noChangeArrowheads="1"/>
          </p:cNvPicPr>
          <p:nvPr/>
        </p:nvPicPr>
        <p:blipFill>
          <a:blip r:embed="rId3" cstate="print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196" y="2624927"/>
            <a:ext cx="465492" cy="4654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Дуга 20"/>
          <p:cNvSpPr/>
          <p:nvPr/>
        </p:nvSpPr>
        <p:spPr>
          <a:xfrm rot="16200000">
            <a:off x="4158017" y="3780251"/>
            <a:ext cx="2391736" cy="2885575"/>
          </a:xfrm>
          <a:prstGeom prst="arc">
            <a:avLst>
              <a:gd name="adj1" fmla="val 15888486"/>
              <a:gd name="adj2" fmla="val 865652"/>
            </a:avLst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2" name="Picture 2" descr="ÐÐ°ÑÑÐ¸Ð½ÐºÐ¸ Ð¿Ð¾ Ð·Ð°Ð¿ÑÐ¾ÑÑ Ð¶ÐµÐ»ÐµÐ·Ð½Ð°Ñ Ð´Ð¾ÑÐ¾Ð³Ð°  png"/>
          <p:cNvPicPr>
            <a:picLocks noChangeAspect="1" noChangeArrowheads="1"/>
          </p:cNvPicPr>
          <p:nvPr/>
        </p:nvPicPr>
        <p:blipFill>
          <a:blip r:embed="rId4" cstate="print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2176" y="4270183"/>
            <a:ext cx="825023" cy="412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4" descr="ÐÐ°ÑÑÐ¸Ð½ÐºÐ¸ Ð¿Ð¾ Ð·Ð°Ð¿ÑÐ¾ÑÑ ÐÐÐÐÐÐ png"/>
          <p:cNvPicPr>
            <a:picLocks noChangeAspect="1" noChangeArrowheads="1"/>
          </p:cNvPicPr>
          <p:nvPr/>
        </p:nvPicPr>
        <p:blipFill>
          <a:blip r:embed="rId6" cstate="print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03157" y="4704077"/>
            <a:ext cx="792078" cy="351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Стрелка вниз 23"/>
          <p:cNvSpPr/>
          <p:nvPr/>
        </p:nvSpPr>
        <p:spPr>
          <a:xfrm rot="5400000">
            <a:off x="6289785" y="3774767"/>
            <a:ext cx="475236" cy="1703608"/>
          </a:xfrm>
          <a:prstGeom prst="downArrow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TextBox 24"/>
          <p:cNvSpPr txBox="1"/>
          <p:nvPr/>
        </p:nvSpPr>
        <p:spPr>
          <a:xfrm>
            <a:off x="5558441" y="3803126"/>
            <a:ext cx="202586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i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Строит  </a:t>
            </a:r>
            <a:r>
              <a:rPr lang="ru-RU" i="1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инфраструктуру</a:t>
            </a:r>
            <a:endParaRPr lang="ru-RU" i="1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6" name="Дуга 25"/>
          <p:cNvSpPr/>
          <p:nvPr/>
        </p:nvSpPr>
        <p:spPr>
          <a:xfrm>
            <a:off x="1153205" y="3884731"/>
            <a:ext cx="2692289" cy="2443145"/>
          </a:xfrm>
          <a:prstGeom prst="arc">
            <a:avLst>
              <a:gd name="adj1" fmla="val 15518014"/>
              <a:gd name="adj2" fmla="val 635263"/>
            </a:avLst>
          </a:prstGeom>
          <a:ln w="381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7" name="Picture 4" descr="ÐÐ°ÑÑÐ¸Ð½ÐºÐ¸ Ð¿Ð¾ Ð·Ð°Ð¿ÑÐ¾ÑÑ ÑÐ»ÐµÐºÑÑÐ¾ÑÐµÑÐ¸  png"/>
          <p:cNvPicPr>
            <a:picLocks noChangeAspect="1" noChangeArrowheads="1"/>
          </p:cNvPicPr>
          <p:nvPr/>
        </p:nvPicPr>
        <p:blipFill>
          <a:blip r:embed="rId7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3145" y="4118370"/>
            <a:ext cx="765999" cy="8441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" name="Дуга 27"/>
          <p:cNvSpPr/>
          <p:nvPr/>
        </p:nvSpPr>
        <p:spPr>
          <a:xfrm rot="5925053">
            <a:off x="1255711" y="767756"/>
            <a:ext cx="2923804" cy="2704222"/>
          </a:xfrm>
          <a:prstGeom prst="arc">
            <a:avLst>
              <a:gd name="adj1" fmla="val 16259597"/>
              <a:gd name="adj2" fmla="val 635263"/>
            </a:avLst>
          </a:prstGeom>
          <a:ln w="38100">
            <a:solidFill>
              <a:srgbClr val="FFC000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9" name="Picture 2" descr="C:\Users\Кирилл\Desktop\очистные\водоканал\тарифы\Factory-Yellow-2-icon.png"/>
          <p:cNvPicPr>
            <a:picLocks noChangeAspect="1" noChangeArrowheads="1"/>
          </p:cNvPicPr>
          <p:nvPr/>
        </p:nvPicPr>
        <p:blipFill>
          <a:blip r:embed="rId3" cstate="print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3229" y="2801917"/>
            <a:ext cx="465492" cy="4654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2" descr="ÐÐ°ÑÑÐ¸Ð½ÐºÐ¸ Ð¿Ð¾ Ð·Ð°Ð¿ÑÐ¾ÑÑ Ð¶ÐµÐ»ÐµÐ·Ð½Ð°Ñ Ð´Ð¾ÑÐ¾Ð³Ð°  png"/>
          <p:cNvPicPr>
            <a:picLocks noChangeAspect="1" noChangeArrowheads="1"/>
          </p:cNvPicPr>
          <p:nvPr/>
        </p:nvPicPr>
        <p:blipFill>
          <a:blip r:embed="rId4" cstate="print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8690" y="2540412"/>
            <a:ext cx="825023" cy="412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1" name="Номер слайда 11">
            <a:extLst>
              <a:ext uri="{FF2B5EF4-FFF2-40B4-BE49-F238E27FC236}">
                <a16:creationId xmlns:a16="http://schemas.microsoft.com/office/drawing/2014/main" id="{8C33BA29-577D-4020-9C2A-302954877A5D}"/>
              </a:ext>
            </a:extLst>
          </p:cNvPr>
          <p:cNvSpPr txBox="1">
            <a:spLocks/>
          </p:cNvSpPr>
          <p:nvPr/>
        </p:nvSpPr>
        <p:spPr>
          <a:xfrm>
            <a:off x="9241378" y="6347742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ABB51524-3420-4E9B-A4E2-70C4CD999A44}" type="slidenum">
              <a:rPr lang="ru-RU" sz="160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r"/>
              <a:t>13</a:t>
            </a:fld>
            <a:endParaRPr lang="ru-RU" sz="1600" dirty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32" name="Прямая соединительная линия 31"/>
          <p:cNvCxnSpPr/>
          <p:nvPr/>
        </p:nvCxnSpPr>
        <p:spPr>
          <a:xfrm>
            <a:off x="529669" y="963133"/>
            <a:ext cx="10485664" cy="22595"/>
          </a:xfrm>
          <a:prstGeom prst="line">
            <a:avLst/>
          </a:prstGeom>
          <a:ln w="28575">
            <a:solidFill>
              <a:schemeClr val="accent5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3" name="Рисунок 3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1110972" y="82277"/>
            <a:ext cx="1036410" cy="10364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853198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2" name="Google Shape;342;p13"/>
          <p:cNvSpPr txBox="1">
            <a:spLocks noGrp="1"/>
          </p:cNvSpPr>
          <p:nvPr>
            <p:ph type="title"/>
          </p:nvPr>
        </p:nvSpPr>
        <p:spPr>
          <a:xfrm>
            <a:off x="454429" y="226534"/>
            <a:ext cx="11737571" cy="7478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33CC"/>
              </a:buClr>
              <a:buSzPts val="3200"/>
              <a:buFont typeface="Arial"/>
              <a:buNone/>
            </a:pPr>
            <a:r>
              <a:rPr lang="ru-RU" sz="3200" b="1" dirty="0" smtClean="0">
                <a:solidFill>
                  <a:srgbClr val="0033CC"/>
                </a:solidFill>
                <a:latin typeface="Arial"/>
                <a:ea typeface="Arial"/>
                <a:cs typeface="Arial"/>
                <a:sym typeface="Arial"/>
              </a:rPr>
              <a:t>Закупки</a:t>
            </a:r>
            <a:endParaRPr sz="3200" b="1" dirty="0">
              <a:solidFill>
                <a:srgbClr val="0033CC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5" name="Google Shape;345;p13"/>
          <p:cNvSpPr/>
          <p:nvPr/>
        </p:nvSpPr>
        <p:spPr>
          <a:xfrm>
            <a:off x="1711283" y="3144704"/>
            <a:ext cx="10223274" cy="3385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3CC"/>
              </a:buClr>
              <a:buSzPts val="1600"/>
              <a:buFont typeface="Noto Sans Symbols"/>
              <a:buChar char="✔"/>
              <a:tabLst/>
              <a:defRPr/>
            </a:pP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Быстрое и безопасное осуществление закупок;</a:t>
            </a:r>
            <a:endParaRPr kumimoji="0" sz="1600" b="0" i="0" u="none" strike="noStrike" kern="1200" cap="none" spc="0" normalizeH="0" baseline="0" noProof="0" dirty="0">
              <a:ln>
                <a:noFill/>
              </a:ln>
              <a:solidFill>
                <a:srgbClr val="0033CC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47" name="Google Shape;347;p1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flipH="1">
            <a:off x="1054288" y="4073096"/>
            <a:ext cx="435508" cy="364911"/>
          </a:xfrm>
          <a:prstGeom prst="rect">
            <a:avLst/>
          </a:prstGeom>
          <a:noFill/>
          <a:ln>
            <a:noFill/>
          </a:ln>
        </p:spPr>
      </p:pic>
      <p:sp>
        <p:nvSpPr>
          <p:cNvPr id="349" name="Google Shape;349;p13"/>
          <p:cNvSpPr/>
          <p:nvPr/>
        </p:nvSpPr>
        <p:spPr>
          <a:xfrm>
            <a:off x="1711282" y="4099454"/>
            <a:ext cx="10223273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3CC"/>
              </a:buClr>
              <a:buSzPts val="1600"/>
              <a:buFont typeface="Noto Sans Symbols"/>
              <a:buChar char="✔"/>
              <a:tabLst/>
              <a:defRPr/>
            </a:pP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Экономия средств заказчиков</a:t>
            </a: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51" name="Google Shape;351;p13"/>
          <p:cNvSpPr/>
          <p:nvPr/>
        </p:nvSpPr>
        <p:spPr>
          <a:xfrm>
            <a:off x="1104883" y="1084141"/>
            <a:ext cx="10829673" cy="1021911"/>
          </a:xfrm>
          <a:prstGeom prst="rect">
            <a:avLst/>
          </a:prstGeom>
          <a:noFill/>
          <a:ln w="9525" cap="flat" cmpd="sng">
            <a:solidFill>
              <a:schemeClr val="accent3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72000" tIns="72000" rIns="72000" bIns="7200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5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2" name="Google Shape;352;p13"/>
          <p:cNvSpPr txBox="1"/>
          <p:nvPr/>
        </p:nvSpPr>
        <p:spPr>
          <a:xfrm>
            <a:off x="1209687" y="1231611"/>
            <a:ext cx="10338846" cy="10464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lvl="0" algn="ctr">
              <a:buClr>
                <a:prstClr val="black"/>
              </a:buClr>
              <a:buSzPts val="1600"/>
            </a:pPr>
            <a:r>
              <a:rPr lang="ru-RU" sz="1600" b="1" dirty="0" smtClean="0">
                <a:solidFill>
                  <a:prstClr val="black"/>
                </a:solidFill>
                <a:latin typeface="Arial"/>
                <a:ea typeface="Arial"/>
                <a:cs typeface="Arial"/>
                <a:sym typeface="Arial"/>
              </a:rPr>
              <a:t>Федеральная электронная торговая площадка </a:t>
            </a:r>
            <a:r>
              <a:rPr lang="ru-RU" sz="1600" b="1" dirty="0">
                <a:solidFill>
                  <a:prstClr val="black"/>
                </a:solidFill>
                <a:latin typeface="Arial"/>
                <a:ea typeface="Arial"/>
                <a:cs typeface="Arial"/>
                <a:sym typeface="Arial"/>
              </a:rPr>
              <a:t>для осуществления государственных закупок </a:t>
            </a:r>
            <a:r>
              <a:rPr lang="ru-RU" sz="2000" b="1" dirty="0" smtClean="0">
                <a:solidFill>
                  <a:srgbClr val="0033CC"/>
                </a:solidFill>
                <a:latin typeface="Arial"/>
                <a:ea typeface="Arial"/>
                <a:cs typeface="Arial"/>
                <a:sym typeface="Arial"/>
              </a:rPr>
              <a:t>общероссийская </a:t>
            </a:r>
            <a:r>
              <a:rPr lang="ru-RU" sz="2000" b="1" dirty="0">
                <a:solidFill>
                  <a:srgbClr val="0033CC"/>
                </a:solidFill>
                <a:latin typeface="Arial"/>
                <a:ea typeface="Arial"/>
                <a:cs typeface="Arial"/>
                <a:sym typeface="Arial"/>
              </a:rPr>
              <a:t>система электронной торговли </a:t>
            </a:r>
            <a:r>
              <a:rPr lang="ru-RU" sz="2000" b="1" dirty="0" err="1" smtClean="0">
                <a:solidFill>
                  <a:srgbClr val="0033CC"/>
                </a:solidFill>
                <a:latin typeface="Arial"/>
                <a:ea typeface="Arial"/>
                <a:cs typeface="Arial"/>
                <a:sym typeface="Arial"/>
              </a:rPr>
              <a:t>ЗаказРФ</a:t>
            </a:r>
            <a:endParaRPr lang="ru-RU" sz="2000" b="1" dirty="0" smtClean="0">
              <a:solidFill>
                <a:srgbClr val="0033CC"/>
              </a:solidFill>
              <a:latin typeface="Arial"/>
              <a:ea typeface="Arial"/>
              <a:cs typeface="Arial"/>
              <a:sym typeface="Arial"/>
            </a:endParaRPr>
          </a:p>
          <a:p>
            <a:pPr lvl="0" algn="ctr">
              <a:buClr>
                <a:prstClr val="black"/>
              </a:buClr>
              <a:buSzPts val="1600"/>
            </a:pP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(Агентство по госзаказу</a:t>
            </a:r>
            <a:r>
              <a:rPr kumimoji="0" lang="ru-RU" sz="1600" b="1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 Республики Татарстан)</a:t>
            </a:r>
            <a:endParaRPr kumimoji="0" lang="ru-RU" sz="1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  <a:p>
            <a:pPr lvl="0" algn="ctr">
              <a:buClr>
                <a:prstClr val="black"/>
              </a:buClr>
              <a:buSzPts val="1600"/>
            </a:pPr>
            <a:endParaRPr kumimoji="0" sz="1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3" name="Google Shape;353;p13"/>
          <p:cNvSpPr/>
          <p:nvPr/>
        </p:nvSpPr>
        <p:spPr>
          <a:xfrm>
            <a:off x="5790447" y="2110392"/>
            <a:ext cx="395977" cy="523829"/>
          </a:xfrm>
          <a:prstGeom prst="down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72000" tIns="72000" rIns="72000" bIns="7200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5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38131" y="3527457"/>
            <a:ext cx="2888150" cy="469433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43963" y="3011026"/>
            <a:ext cx="445834" cy="445834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04211" y="3527457"/>
            <a:ext cx="497226" cy="497226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030328" y="45489"/>
            <a:ext cx="1036410" cy="1036410"/>
          </a:xfrm>
          <a:prstGeom prst="rect">
            <a:avLst/>
          </a:prstGeom>
        </p:spPr>
      </p:pic>
      <p:sp>
        <p:nvSpPr>
          <p:cNvPr id="13" name="Номер слайда 11">
            <a:extLst>
              <a:ext uri="{FF2B5EF4-FFF2-40B4-BE49-F238E27FC236}">
                <a16:creationId xmlns:a16="http://schemas.microsoft.com/office/drawing/2014/main" id="{8C33BA29-577D-4020-9C2A-302954877A5D}"/>
              </a:ext>
            </a:extLst>
          </p:cNvPr>
          <p:cNvSpPr txBox="1">
            <a:spLocks/>
          </p:cNvSpPr>
          <p:nvPr/>
        </p:nvSpPr>
        <p:spPr>
          <a:xfrm>
            <a:off x="9241378" y="6347742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ABB51524-3420-4E9B-A4E2-70C4CD999A44}" type="slidenum">
              <a:rPr lang="ru-RU" sz="160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r"/>
              <a:t>14</a:t>
            </a:fld>
            <a:endParaRPr lang="ru-RU" sz="1600" dirty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4" name="Прямая соединительная линия 13"/>
          <p:cNvCxnSpPr/>
          <p:nvPr/>
        </p:nvCxnSpPr>
        <p:spPr>
          <a:xfrm>
            <a:off x="529669" y="963133"/>
            <a:ext cx="10485664" cy="22595"/>
          </a:xfrm>
          <a:prstGeom prst="line">
            <a:avLst/>
          </a:prstGeom>
          <a:ln w="28575">
            <a:solidFill>
              <a:schemeClr val="accent5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9457614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2" name="Google Shape;342;p13"/>
          <p:cNvSpPr txBox="1">
            <a:spLocks noGrp="1"/>
          </p:cNvSpPr>
          <p:nvPr>
            <p:ph type="title"/>
          </p:nvPr>
        </p:nvSpPr>
        <p:spPr>
          <a:xfrm>
            <a:off x="454429" y="226534"/>
            <a:ext cx="11737571" cy="7478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33CC"/>
              </a:buClr>
              <a:buSzPts val="3200"/>
              <a:buFont typeface="Arial"/>
              <a:buNone/>
            </a:pPr>
            <a:r>
              <a:rPr lang="ru-RU" sz="3200" b="1" dirty="0">
                <a:solidFill>
                  <a:srgbClr val="0033CC"/>
                </a:solidFill>
                <a:latin typeface="Arial"/>
                <a:ea typeface="Arial"/>
                <a:cs typeface="Arial"/>
                <a:sym typeface="Arial"/>
              </a:rPr>
              <a:t>Налоговые </a:t>
            </a:r>
            <a:r>
              <a:rPr lang="ru-RU" sz="3200" b="1" dirty="0" smtClean="0">
                <a:solidFill>
                  <a:srgbClr val="0033CC"/>
                </a:solidFill>
                <a:latin typeface="Arial"/>
                <a:ea typeface="Arial"/>
                <a:cs typeface="Arial"/>
                <a:sym typeface="Arial"/>
              </a:rPr>
              <a:t>льготы</a:t>
            </a:r>
            <a:endParaRPr sz="3200" b="1" dirty="0">
              <a:solidFill>
                <a:srgbClr val="0033CC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5" name="Google Shape;345;p13"/>
          <p:cNvSpPr/>
          <p:nvPr/>
        </p:nvSpPr>
        <p:spPr>
          <a:xfrm>
            <a:off x="1711281" y="3311433"/>
            <a:ext cx="10223273" cy="3385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rgbClr val="0033CC"/>
              </a:buClr>
              <a:buSzPts val="1600"/>
              <a:buFont typeface="Noto Sans Symbols"/>
              <a:buChar char="✔"/>
            </a:pPr>
            <a:r>
              <a:rPr lang="ru-RU" sz="1600" dirty="0">
                <a:solidFill>
                  <a:srgbClr val="0033CC"/>
                </a:solidFill>
                <a:latin typeface="Arial"/>
                <a:ea typeface="Arial"/>
                <a:cs typeface="Arial"/>
                <a:sym typeface="Arial"/>
              </a:rPr>
              <a:t>снижение ставки налога на прибыль, зачисляемого в бюджет Республики Татарстан - до 13,5% </a:t>
            </a:r>
            <a:endParaRPr sz="1600" dirty="0">
              <a:solidFill>
                <a:srgbClr val="0033CC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6" name="Google Shape;346;p13"/>
          <p:cNvSpPr txBox="1"/>
          <p:nvPr/>
        </p:nvSpPr>
        <p:spPr>
          <a:xfrm>
            <a:off x="1209687" y="2614637"/>
            <a:ext cx="9795934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b="1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Налоговые льготы </a:t>
            </a:r>
            <a:r>
              <a:rPr lang="ru-RU" sz="1800" dirty="0">
                <a:solidFill>
                  <a:srgbClr val="0033CC"/>
                </a:solidFill>
                <a:latin typeface="Arial"/>
                <a:ea typeface="Arial"/>
                <a:cs typeface="Arial"/>
                <a:sym typeface="Arial"/>
              </a:rPr>
              <a:t>для инвесторов, реализующих инвестиционные проекты:</a:t>
            </a:r>
            <a:endParaRPr sz="1800" dirty="0">
              <a:solidFill>
                <a:srgbClr val="0033CC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47" name="Google Shape;347;p1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flipH="1">
            <a:off x="1016290" y="3219339"/>
            <a:ext cx="435507" cy="435507"/>
          </a:xfrm>
          <a:prstGeom prst="rect">
            <a:avLst/>
          </a:prstGeom>
          <a:noFill/>
          <a:ln>
            <a:noFill/>
          </a:ln>
        </p:spPr>
      </p:pic>
      <p:pic>
        <p:nvPicPr>
          <p:cNvPr id="348" name="Google Shape;348;p1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flipH="1">
            <a:off x="1016289" y="4035590"/>
            <a:ext cx="435507" cy="435507"/>
          </a:xfrm>
          <a:prstGeom prst="rect">
            <a:avLst/>
          </a:prstGeom>
          <a:noFill/>
          <a:ln>
            <a:noFill/>
          </a:ln>
        </p:spPr>
      </p:pic>
      <p:sp>
        <p:nvSpPr>
          <p:cNvPr id="349" name="Google Shape;349;p13"/>
          <p:cNvSpPr/>
          <p:nvPr/>
        </p:nvSpPr>
        <p:spPr>
          <a:xfrm>
            <a:off x="1711282" y="4099454"/>
            <a:ext cx="10223273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rgbClr val="0033CC"/>
              </a:buClr>
              <a:buSzPts val="1600"/>
              <a:buFont typeface="Noto Sans Symbols"/>
              <a:buChar char="✔"/>
            </a:pPr>
            <a:r>
              <a:rPr lang="ru-RU" sz="1600">
                <a:solidFill>
                  <a:srgbClr val="0033CC"/>
                </a:solidFill>
                <a:latin typeface="Arial"/>
                <a:ea typeface="Arial"/>
                <a:cs typeface="Arial"/>
                <a:sym typeface="Arial"/>
              </a:rPr>
              <a:t>снижение налоговой ставки по налогу на имущество - до 0,1% . </a:t>
            </a:r>
            <a:endParaRPr/>
          </a:p>
        </p:txBody>
      </p:sp>
      <p:sp>
        <p:nvSpPr>
          <p:cNvPr id="350" name="Google Shape;350;p13"/>
          <p:cNvSpPr/>
          <p:nvPr/>
        </p:nvSpPr>
        <p:spPr>
          <a:xfrm>
            <a:off x="1129237" y="4857805"/>
            <a:ext cx="10579117" cy="10772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600" dirty="0">
                <a:solidFill>
                  <a:srgbClr val="0033CC"/>
                </a:solidFill>
                <a:latin typeface="Arial"/>
                <a:ea typeface="Arial"/>
                <a:cs typeface="Arial"/>
                <a:sym typeface="Arial"/>
              </a:rPr>
              <a:t>Льготы предоставляются на срок окупаемости проектов, 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600" dirty="0">
                <a:solidFill>
                  <a:srgbClr val="0033CC"/>
                </a:solidFill>
                <a:latin typeface="Arial"/>
                <a:ea typeface="Arial"/>
                <a:cs typeface="Arial"/>
                <a:sym typeface="Arial"/>
              </a:rPr>
              <a:t>но </a:t>
            </a:r>
            <a:r>
              <a:rPr lang="ru-RU" sz="1600" b="1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не могут превышать 7 лет, 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600" dirty="0">
                <a:solidFill>
                  <a:srgbClr val="0033CC"/>
                </a:solidFill>
                <a:latin typeface="Arial"/>
                <a:ea typeface="Arial"/>
                <a:cs typeface="Arial"/>
                <a:sym typeface="Arial"/>
              </a:rPr>
              <a:t>а </a:t>
            </a:r>
            <a:r>
              <a:rPr lang="ru-RU" sz="1600" b="1" dirty="0">
                <a:solidFill>
                  <a:srgbClr val="0033CC"/>
                </a:solidFill>
                <a:latin typeface="Arial"/>
                <a:ea typeface="Arial"/>
                <a:cs typeface="Arial"/>
                <a:sym typeface="Arial"/>
              </a:rPr>
              <a:t>в отрасли машиностроения </a:t>
            </a:r>
            <a:r>
              <a:rPr lang="ru-RU" sz="1600" dirty="0">
                <a:solidFill>
                  <a:srgbClr val="0033CC"/>
                </a:solidFill>
                <a:latin typeface="Arial"/>
                <a:ea typeface="Arial"/>
                <a:cs typeface="Arial"/>
                <a:sym typeface="Arial"/>
              </a:rPr>
              <a:t>налоговые льготы могут предоставляться </a:t>
            </a:r>
            <a:r>
              <a:rPr lang="ru-RU" sz="1600" b="1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на срок до 13 лет </a:t>
            </a:r>
            <a:r>
              <a:rPr lang="ru-RU" sz="1600" dirty="0">
                <a:solidFill>
                  <a:srgbClr val="0033CC"/>
                </a:solidFill>
                <a:latin typeface="Arial"/>
                <a:ea typeface="Arial"/>
                <a:cs typeface="Arial"/>
                <a:sym typeface="Arial"/>
              </a:rPr>
              <a:t>с момента начала инвестиций.</a:t>
            </a:r>
            <a:endParaRPr sz="1600" b="1" dirty="0">
              <a:solidFill>
                <a:srgbClr val="0033CC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1" name="Google Shape;351;p13"/>
          <p:cNvSpPr/>
          <p:nvPr/>
        </p:nvSpPr>
        <p:spPr>
          <a:xfrm>
            <a:off x="1104883" y="1084141"/>
            <a:ext cx="10829673" cy="1021911"/>
          </a:xfrm>
          <a:prstGeom prst="rect">
            <a:avLst/>
          </a:prstGeom>
          <a:noFill/>
          <a:ln w="9525" cap="flat" cmpd="sng">
            <a:solidFill>
              <a:schemeClr val="accent3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72000" tIns="72000" rIns="72000" bIns="720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5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2" name="Google Shape;352;p13"/>
          <p:cNvSpPr txBox="1"/>
          <p:nvPr/>
        </p:nvSpPr>
        <p:spPr>
          <a:xfrm>
            <a:off x="1209689" y="1231611"/>
            <a:ext cx="10338844" cy="9848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oto Sans Symbols"/>
              <a:buChar char="▪"/>
            </a:pPr>
            <a:r>
              <a:rPr lang="ru-RU" sz="1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Закон Республики  Татарстан «О налоге на имущество организаций» от 28.11.2003 № 49-ЗРТ;</a:t>
            </a:r>
            <a:endParaRPr/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oto Sans Symbols"/>
              <a:buChar char="▪"/>
            </a:pPr>
            <a:r>
              <a:rPr lang="ru-RU" sz="1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Закон Республики Татарстан «Об установлении налоговой ставки по налогу на прибыль организаций для отдельных категорий налогоплательщиков» от 02.08.2008 № 53-ЗРТ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3" name="Google Shape;353;p13"/>
          <p:cNvSpPr/>
          <p:nvPr/>
        </p:nvSpPr>
        <p:spPr>
          <a:xfrm>
            <a:off x="2169423" y="2110392"/>
            <a:ext cx="395977" cy="504245"/>
          </a:xfrm>
          <a:prstGeom prst="down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72000" tIns="72000" rIns="72000" bIns="720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5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07207" y="83335"/>
            <a:ext cx="1037832" cy="1037832"/>
          </a:xfrm>
          <a:prstGeom prst="rect">
            <a:avLst/>
          </a:prstGeom>
        </p:spPr>
      </p:pic>
      <p:sp>
        <p:nvSpPr>
          <p:cNvPr id="13" name="Номер слайда 11">
            <a:extLst>
              <a:ext uri="{FF2B5EF4-FFF2-40B4-BE49-F238E27FC236}">
                <a16:creationId xmlns:a16="http://schemas.microsoft.com/office/drawing/2014/main" id="{8C33BA29-577D-4020-9C2A-302954877A5D}"/>
              </a:ext>
            </a:extLst>
          </p:cNvPr>
          <p:cNvSpPr txBox="1">
            <a:spLocks/>
          </p:cNvSpPr>
          <p:nvPr/>
        </p:nvSpPr>
        <p:spPr>
          <a:xfrm>
            <a:off x="9241378" y="6347742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ABB51524-3420-4E9B-A4E2-70C4CD999A44}" type="slidenum">
              <a:rPr lang="ru-RU" sz="160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r"/>
              <a:t>15</a:t>
            </a:fld>
            <a:endParaRPr lang="ru-RU" sz="1600" dirty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529669" y="963133"/>
            <a:ext cx="10485664" cy="22595"/>
          </a:xfrm>
          <a:prstGeom prst="line">
            <a:avLst/>
          </a:prstGeom>
          <a:ln w="28575">
            <a:solidFill>
              <a:schemeClr val="accent5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7859794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852" y="2084832"/>
            <a:ext cx="4773168" cy="3182112"/>
          </a:xfrm>
          <a:prstGeom prst="rect">
            <a:avLst/>
          </a:prstGeom>
        </p:spPr>
      </p:pic>
      <p:cxnSp>
        <p:nvCxnSpPr>
          <p:cNvPr id="4" name="Прямая соединительная линия 3"/>
          <p:cNvCxnSpPr/>
          <p:nvPr/>
        </p:nvCxnSpPr>
        <p:spPr>
          <a:xfrm>
            <a:off x="529669" y="963133"/>
            <a:ext cx="10485664" cy="22595"/>
          </a:xfrm>
          <a:prstGeom prst="line">
            <a:avLst/>
          </a:prstGeom>
          <a:ln w="28575">
            <a:solidFill>
              <a:schemeClr val="accent5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07207" y="83335"/>
            <a:ext cx="1037832" cy="1037832"/>
          </a:xfrm>
          <a:prstGeom prst="rect">
            <a:avLst/>
          </a:prstGeom>
        </p:spPr>
      </p:pic>
      <p:sp>
        <p:nvSpPr>
          <p:cNvPr id="6" name="Google Shape;342;p13"/>
          <p:cNvSpPr txBox="1">
            <a:spLocks noGrp="1"/>
          </p:cNvSpPr>
          <p:nvPr>
            <p:ph type="title"/>
          </p:nvPr>
        </p:nvSpPr>
        <p:spPr>
          <a:xfrm>
            <a:off x="454429" y="226534"/>
            <a:ext cx="11737571" cy="7478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33CC"/>
              </a:buClr>
              <a:buSzPts val="3200"/>
              <a:buFont typeface="Arial"/>
              <a:buNone/>
            </a:pPr>
            <a:r>
              <a:rPr lang="ru-RU" sz="3200" b="1" dirty="0" smtClean="0">
                <a:solidFill>
                  <a:srgbClr val="0033CC"/>
                </a:solidFill>
                <a:latin typeface="Arial"/>
                <a:ea typeface="Arial"/>
                <a:cs typeface="Arial"/>
                <a:sym typeface="Arial"/>
              </a:rPr>
              <a:t>Выпуск облигаций</a:t>
            </a:r>
            <a:endParaRPr sz="3200" b="1" dirty="0">
              <a:solidFill>
                <a:srgbClr val="0033CC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5026331" y="2794939"/>
            <a:ext cx="6830707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ru-RU" sz="2800" dirty="0">
                <a:solidFill>
                  <a:srgbClr val="0033CC"/>
                </a:solidFill>
                <a:latin typeface="Arial"/>
                <a:ea typeface="Arial"/>
                <a:cs typeface="Arial"/>
              </a:rPr>
              <a:t>В 2020 году республиканские компании осуществили 7 выпусков облигаций на общую сумму 7,4 млрд рублей.</a:t>
            </a:r>
          </a:p>
        </p:txBody>
      </p:sp>
      <p:sp>
        <p:nvSpPr>
          <p:cNvPr id="8" name="Номер слайда 11">
            <a:extLst>
              <a:ext uri="{FF2B5EF4-FFF2-40B4-BE49-F238E27FC236}">
                <a16:creationId xmlns:a16="http://schemas.microsoft.com/office/drawing/2014/main" id="{8C33BA29-577D-4020-9C2A-302954877A5D}"/>
              </a:ext>
            </a:extLst>
          </p:cNvPr>
          <p:cNvSpPr txBox="1">
            <a:spLocks/>
          </p:cNvSpPr>
          <p:nvPr/>
        </p:nvSpPr>
        <p:spPr>
          <a:xfrm>
            <a:off x="9241378" y="6347742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ABB51524-3420-4E9B-A4E2-70C4CD999A44}" type="slidenum">
              <a:rPr lang="ru-RU" sz="160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r"/>
              <a:t>16</a:t>
            </a:fld>
            <a:endParaRPr lang="ru-RU" sz="1600" dirty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4449759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0" name="Google Shape;380;p16"/>
          <p:cNvSpPr txBox="1">
            <a:spLocks noGrp="1"/>
          </p:cNvSpPr>
          <p:nvPr>
            <p:ph type="title"/>
          </p:nvPr>
        </p:nvSpPr>
        <p:spPr>
          <a:xfrm>
            <a:off x="454429" y="226534"/>
            <a:ext cx="11737571" cy="7478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>
              <a:buClr>
                <a:srgbClr val="0033CC"/>
              </a:buClr>
              <a:buSzPts val="3200"/>
            </a:pPr>
            <a:r>
              <a:rPr lang="ru-RU" sz="3200" b="1" dirty="0" smtClean="0">
                <a:solidFill>
                  <a:srgbClr val="0033CC"/>
                </a:solidFill>
                <a:latin typeface="Arial"/>
                <a:ea typeface="Arial"/>
                <a:cs typeface="Arial"/>
                <a:sym typeface="Arial"/>
              </a:rPr>
              <a:t>Постановление Правительства РФ </a:t>
            </a:r>
            <a:r>
              <a:rPr lang="ru-RU" sz="3200" b="1" dirty="0">
                <a:solidFill>
                  <a:srgbClr val="0033CC"/>
                </a:solidFill>
                <a:latin typeface="Arial"/>
                <a:ea typeface="Arial"/>
                <a:cs typeface="Arial"/>
                <a:sym typeface="Arial"/>
              </a:rPr>
              <a:t/>
            </a:r>
            <a:br>
              <a:rPr lang="ru-RU" sz="3200" b="1" dirty="0">
                <a:solidFill>
                  <a:srgbClr val="0033CC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ru-RU" sz="3200" b="1" dirty="0">
                <a:solidFill>
                  <a:srgbClr val="0033CC"/>
                </a:solidFill>
                <a:latin typeface="Arial"/>
                <a:ea typeface="Arial"/>
                <a:cs typeface="Arial"/>
                <a:sym typeface="Arial"/>
              </a:rPr>
              <a:t>№ 1704 от 19.10.2020 </a:t>
            </a:r>
            <a:endParaRPr sz="3200" b="1" dirty="0">
              <a:solidFill>
                <a:srgbClr val="0033CC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3" name="Google Shape;383;p16"/>
          <p:cNvSpPr txBox="1"/>
          <p:nvPr/>
        </p:nvSpPr>
        <p:spPr>
          <a:xfrm>
            <a:off x="1104884" y="1296760"/>
            <a:ext cx="10727282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400" b="1">
                <a:solidFill>
                  <a:srgbClr val="0033CC"/>
                </a:solidFill>
                <a:latin typeface="Arial"/>
                <a:ea typeface="Arial"/>
                <a:cs typeface="Arial"/>
                <a:sym typeface="Arial"/>
              </a:rPr>
              <a:t>Инвестиционный проект </a:t>
            </a:r>
            <a:r>
              <a:rPr lang="ru-RU" sz="1400">
                <a:solidFill>
                  <a:srgbClr val="0033CC"/>
                </a:solidFill>
                <a:latin typeface="Arial"/>
                <a:ea typeface="Arial"/>
                <a:cs typeface="Arial"/>
                <a:sym typeface="Arial"/>
              </a:rPr>
              <a:t>– ограниченный по времени и ресурсам комплекс мероприятий, направленных на создание и последующую эксплуатацию новых объектов основных средств или на реконструкцию существующих объектов, которые вводятся в эксплуатацию после 1 января 2021 г.</a:t>
            </a:r>
            <a:endParaRPr/>
          </a:p>
        </p:txBody>
      </p:sp>
      <p:sp>
        <p:nvSpPr>
          <p:cNvPr id="384" name="Google Shape;384;p16"/>
          <p:cNvSpPr/>
          <p:nvPr/>
        </p:nvSpPr>
        <p:spPr>
          <a:xfrm>
            <a:off x="1651959" y="3290237"/>
            <a:ext cx="4138032" cy="11387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7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7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​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7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7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85" name="Google Shape;385;p16"/>
          <p:cNvSpPr/>
          <p:nvPr/>
        </p:nvSpPr>
        <p:spPr>
          <a:xfrm>
            <a:off x="3404208" y="4626959"/>
            <a:ext cx="7038139" cy="11387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algn="just"/>
            <a:r>
              <a:rPr lang="ru-RU" sz="1600" dirty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Согласно протоколу заседания штаба по Правительственной комиссии по региональному развитию в РФ, прошедшего под председательством </a:t>
            </a:r>
            <a:r>
              <a:rPr lang="ru-RU" sz="1600" dirty="0" err="1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М.Ш.Хуснуллина</a:t>
            </a:r>
            <a:r>
              <a:rPr lang="ru-RU" sz="1600" dirty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2000" b="1" dirty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определен критерий*</a:t>
            </a:r>
            <a:r>
              <a:rPr lang="ru-RU" sz="1600" dirty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ru-RU" sz="1600" b="1" dirty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стоимость нового инвестиционного проекта не менее </a:t>
            </a:r>
            <a:r>
              <a:rPr lang="ru-RU" sz="1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50 млн. рублей</a:t>
            </a:r>
            <a:r>
              <a:rPr lang="ru-RU" sz="1600" dirty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</p:txBody>
      </p:sp>
      <p:sp>
        <p:nvSpPr>
          <p:cNvPr id="386" name="Google Shape;386;p16"/>
          <p:cNvSpPr txBox="1"/>
          <p:nvPr/>
        </p:nvSpPr>
        <p:spPr>
          <a:xfrm>
            <a:off x="7133355" y="2650049"/>
            <a:ext cx="5024076" cy="21544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400" i="1" dirty="0">
                <a:solidFill>
                  <a:srgbClr val="0033CC"/>
                </a:solidFill>
                <a:latin typeface="Arial"/>
                <a:ea typeface="Arial"/>
                <a:cs typeface="Arial"/>
                <a:sym typeface="Arial"/>
              </a:rPr>
              <a:t>Проект реализуется созданным для этих целей </a:t>
            </a:r>
            <a:r>
              <a:rPr lang="ru-RU" sz="1400" b="1" i="1" dirty="0">
                <a:solidFill>
                  <a:srgbClr val="0033CC"/>
                </a:solidFill>
                <a:latin typeface="Arial"/>
                <a:ea typeface="Arial"/>
                <a:cs typeface="Arial"/>
                <a:sym typeface="Arial"/>
              </a:rPr>
              <a:t>отдельным юридическим лицом</a:t>
            </a:r>
            <a:r>
              <a:rPr lang="ru-RU" sz="1400" i="1" dirty="0">
                <a:solidFill>
                  <a:srgbClr val="0033CC"/>
                </a:solidFill>
                <a:latin typeface="Arial"/>
                <a:ea typeface="Arial"/>
                <a:cs typeface="Arial"/>
                <a:sym typeface="Arial"/>
              </a:rPr>
              <a:t>, у которого отсутствует: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400" i="1" dirty="0">
                <a:solidFill>
                  <a:srgbClr val="0033CC"/>
                </a:solidFill>
                <a:latin typeface="Arial"/>
                <a:ea typeface="Arial"/>
                <a:cs typeface="Arial"/>
                <a:sym typeface="Arial"/>
              </a:rPr>
              <a:t>-задолженность по уплате налогов, сборов, страховых взносов, пеней, штрафов, процентов, подлежащих уплате в соответствии с законодательством Российской Федерации о налогах и сборах; задолженность перед бюджетами бюджетной системы Российской Федерации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87" name="Google Shape;387;p16"/>
          <p:cNvSpPr/>
          <p:nvPr/>
        </p:nvSpPr>
        <p:spPr>
          <a:xfrm>
            <a:off x="4422892" y="2452223"/>
            <a:ext cx="2377973" cy="849667"/>
          </a:xfrm>
          <a:prstGeom prst="rect">
            <a:avLst/>
          </a:prstGeom>
          <a:noFill/>
          <a:ln w="9525" cap="flat" cmpd="sng">
            <a:solidFill>
              <a:schemeClr val="accent3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72000" tIns="72000" rIns="72000" bIns="720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400" b="1" i="1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Нет ограничений по дате начала реализации инвестиционного проекта</a:t>
            </a:r>
            <a:endParaRPr sz="1400" b="1" i="1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88" name="Google Shape;388;p16"/>
          <p:cNvSpPr/>
          <p:nvPr/>
        </p:nvSpPr>
        <p:spPr>
          <a:xfrm>
            <a:off x="11159068" y="1429852"/>
            <a:ext cx="279399" cy="1278466"/>
          </a:xfrm>
          <a:prstGeom prst="curvedLeftArrow">
            <a:avLst>
              <a:gd name="adj1" fmla="val 25000"/>
              <a:gd name="adj2" fmla="val 50000"/>
              <a:gd name="adj3" fmla="val 25000"/>
            </a:avLst>
          </a:prstGeom>
          <a:solidFill>
            <a:schemeClr val="accent1"/>
          </a:solidFill>
          <a:ln w="12700" cap="flat" cmpd="sng">
            <a:solidFill>
              <a:srgbClr val="42719B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89" name="Google Shape;389;p16"/>
          <p:cNvSpPr/>
          <p:nvPr/>
        </p:nvSpPr>
        <p:spPr>
          <a:xfrm>
            <a:off x="4986866" y="1943092"/>
            <a:ext cx="169333" cy="509132"/>
          </a:xfrm>
          <a:prstGeom prst="down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72000" tIns="72000" rIns="72000" bIns="720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5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90" name="Google Shape;390;p16"/>
          <p:cNvSpPr/>
          <p:nvPr/>
        </p:nvSpPr>
        <p:spPr>
          <a:xfrm>
            <a:off x="6834378" y="1943091"/>
            <a:ext cx="177801" cy="2729493"/>
          </a:xfrm>
          <a:prstGeom prst="down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72000" tIns="72000" rIns="72000" bIns="720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5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91" name="Google Shape;391;p16"/>
          <p:cNvSpPr txBox="1"/>
          <p:nvPr/>
        </p:nvSpPr>
        <p:spPr>
          <a:xfrm>
            <a:off x="2108201" y="6387675"/>
            <a:ext cx="9855200" cy="5539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r>
              <a:rPr lang="ru-RU" sz="1200" i="1" dirty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* Количественные значения показателя объема инвестиций из внебюджетных источников на 1 рубль и рабочим местам будут рассмотрены до 31.01.2021 согласно протоколу №33 от 23.12.2020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i="1" dirty="0">
              <a:solidFill>
                <a:srgbClr val="0033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55590" y="61238"/>
            <a:ext cx="1036410" cy="1036410"/>
          </a:xfrm>
          <a:prstGeom prst="rect">
            <a:avLst/>
          </a:prstGeom>
        </p:spPr>
      </p:pic>
      <p:sp>
        <p:nvSpPr>
          <p:cNvPr id="13" name="Номер слайда 11">
            <a:extLst>
              <a:ext uri="{FF2B5EF4-FFF2-40B4-BE49-F238E27FC236}">
                <a16:creationId xmlns:a16="http://schemas.microsoft.com/office/drawing/2014/main" id="{8C33BA29-577D-4020-9C2A-302954877A5D}"/>
              </a:ext>
            </a:extLst>
          </p:cNvPr>
          <p:cNvSpPr txBox="1">
            <a:spLocks/>
          </p:cNvSpPr>
          <p:nvPr/>
        </p:nvSpPr>
        <p:spPr>
          <a:xfrm>
            <a:off x="9241378" y="6356886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ABB51524-3420-4E9B-A4E2-70C4CD999A44}" type="slidenum">
              <a:rPr lang="ru-RU" sz="160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r"/>
              <a:t>17</a:t>
            </a:fld>
            <a:endParaRPr lang="ru-RU" sz="1600" dirty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4" name="Прямая соединительная линия 13"/>
          <p:cNvCxnSpPr/>
          <p:nvPr/>
        </p:nvCxnSpPr>
        <p:spPr>
          <a:xfrm>
            <a:off x="529669" y="1008853"/>
            <a:ext cx="10485664" cy="22595"/>
          </a:xfrm>
          <a:prstGeom prst="line">
            <a:avLst/>
          </a:prstGeom>
          <a:ln w="28575">
            <a:solidFill>
              <a:schemeClr val="accent5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9227202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" name="Google Shape;399;p17"/>
          <p:cNvSpPr txBox="1"/>
          <p:nvPr/>
        </p:nvSpPr>
        <p:spPr>
          <a:xfrm>
            <a:off x="1089906" y="1094104"/>
            <a:ext cx="10721093" cy="10772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400" dirty="0">
                <a:solidFill>
                  <a:srgbClr val="0033CC"/>
                </a:solidFill>
                <a:latin typeface="Arial"/>
                <a:ea typeface="Arial"/>
                <a:cs typeface="Arial"/>
                <a:sym typeface="Arial"/>
              </a:rPr>
              <a:t>Высвобождаемые средства могут быть направлены только: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400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- </a:t>
            </a:r>
            <a:r>
              <a:rPr lang="ru-RU" sz="1400" b="1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на создание объектов инфраструктуры</a:t>
            </a:r>
            <a:r>
              <a:rPr lang="ru-RU" sz="1400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, необходимых для реализации новых инвестиционных проектов;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400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- на оплату услуг по проведению </a:t>
            </a:r>
            <a:r>
              <a:rPr lang="ru-RU" sz="1400" b="1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проектно-изыскательских работ и работ по разработке проектно-сметной документации </a:t>
            </a:r>
            <a:r>
              <a:rPr lang="ru-RU" sz="1400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для объектов инфраструктуры;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400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- </a:t>
            </a:r>
            <a:r>
              <a:rPr lang="ru-RU" sz="1400" b="1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технологическое присоединение </a:t>
            </a:r>
            <a:r>
              <a:rPr lang="ru-RU" sz="1400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к сетям инженерно-технического обеспечения.</a:t>
            </a:r>
            <a:endParaRPr sz="1400" dirty="0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0" name="Google Shape;400;p17"/>
          <p:cNvSpPr/>
          <p:nvPr/>
        </p:nvSpPr>
        <p:spPr>
          <a:xfrm>
            <a:off x="1651959" y="2961053"/>
            <a:ext cx="4138032" cy="11387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7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7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​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7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7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01" name="Google Shape;401;p17"/>
          <p:cNvSpPr txBox="1"/>
          <p:nvPr/>
        </p:nvSpPr>
        <p:spPr>
          <a:xfrm>
            <a:off x="1464608" y="2440304"/>
            <a:ext cx="10013899" cy="2462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400">
                <a:solidFill>
                  <a:srgbClr val="0033CC"/>
                </a:solidFill>
                <a:latin typeface="Arial"/>
                <a:ea typeface="Arial"/>
                <a:cs typeface="Arial"/>
                <a:sym typeface="Arial"/>
              </a:rPr>
              <a:t>Объекты</a:t>
            </a:r>
            <a:r>
              <a:rPr lang="ru-RU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ru-RU" sz="1400">
                <a:solidFill>
                  <a:srgbClr val="0033CC"/>
                </a:solidFill>
                <a:latin typeface="Arial"/>
                <a:ea typeface="Arial"/>
                <a:cs typeface="Arial"/>
                <a:sym typeface="Arial"/>
              </a:rPr>
              <a:t>инфраструктуры – объекты </a:t>
            </a:r>
            <a:r>
              <a:rPr lang="ru-RU" sz="1400" b="1">
                <a:solidFill>
                  <a:srgbClr val="0033CC"/>
                </a:solidFill>
                <a:latin typeface="Arial"/>
                <a:ea typeface="Arial"/>
                <a:cs typeface="Arial"/>
                <a:sym typeface="Arial"/>
              </a:rPr>
              <a:t>транспортной, инженерной, энергетической и коммунальной</a:t>
            </a:r>
            <a:r>
              <a:rPr lang="ru-RU" sz="1400">
                <a:solidFill>
                  <a:srgbClr val="0033CC"/>
                </a:solidFill>
                <a:latin typeface="Arial"/>
                <a:ea typeface="Arial"/>
                <a:cs typeface="Arial"/>
                <a:sym typeface="Arial"/>
              </a:rPr>
              <a:t> инфраструктуры. </a:t>
            </a:r>
            <a:endParaRPr sz="1400">
              <a:solidFill>
                <a:srgbClr val="0033CC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2" name="Google Shape;402;p17"/>
          <p:cNvSpPr/>
          <p:nvPr/>
        </p:nvSpPr>
        <p:spPr>
          <a:xfrm>
            <a:off x="1089905" y="2972287"/>
            <a:ext cx="2377973" cy="964053"/>
          </a:xfrm>
          <a:prstGeom prst="rect">
            <a:avLst/>
          </a:prstGeom>
          <a:noFill/>
          <a:ln w="9525" cap="flat" cmpd="sng">
            <a:solidFill>
              <a:schemeClr val="accent3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72000" tIns="72000" rIns="72000" bIns="720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400" dirty="0">
                <a:solidFill>
                  <a:srgbClr val="0033CC"/>
                </a:solidFill>
                <a:latin typeface="Arial"/>
                <a:ea typeface="Arial"/>
                <a:cs typeface="Arial"/>
                <a:sym typeface="Arial"/>
              </a:rPr>
              <a:t>Могут создаваться в целях реализации нескольких инвестиционных проектов</a:t>
            </a:r>
            <a:endParaRPr dirty="0"/>
          </a:p>
        </p:txBody>
      </p:sp>
      <p:sp>
        <p:nvSpPr>
          <p:cNvPr id="403" name="Google Shape;403;p17"/>
          <p:cNvSpPr/>
          <p:nvPr/>
        </p:nvSpPr>
        <p:spPr>
          <a:xfrm>
            <a:off x="3720974" y="3190770"/>
            <a:ext cx="3915959" cy="1474363"/>
          </a:xfrm>
          <a:prstGeom prst="rect">
            <a:avLst/>
          </a:prstGeom>
          <a:noFill/>
          <a:ln w="9525" cap="flat" cmpd="sng">
            <a:solidFill>
              <a:schemeClr val="accent3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72000" tIns="72000" rIns="72000" bIns="720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400">
                <a:solidFill>
                  <a:srgbClr val="0033CC"/>
                </a:solidFill>
                <a:latin typeface="Arial"/>
                <a:ea typeface="Arial"/>
                <a:cs typeface="Arial"/>
                <a:sym typeface="Arial"/>
              </a:rPr>
              <a:t>Нет требований о территориальном расположении и территориальной принадлежности инвестиционных проектов (только описание технологической связанности инфраструктуры и инвестиционного проекта)</a:t>
            </a:r>
            <a:endParaRPr/>
          </a:p>
        </p:txBody>
      </p:sp>
      <p:sp>
        <p:nvSpPr>
          <p:cNvPr id="404" name="Google Shape;404;p17"/>
          <p:cNvSpPr/>
          <p:nvPr/>
        </p:nvSpPr>
        <p:spPr>
          <a:xfrm>
            <a:off x="7924798" y="3388731"/>
            <a:ext cx="3886202" cy="3182483"/>
          </a:xfrm>
          <a:prstGeom prst="rect">
            <a:avLst/>
          </a:prstGeom>
          <a:noFill/>
          <a:ln w="9525" cap="flat" cmpd="sng">
            <a:solidFill>
              <a:schemeClr val="accent3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72000" tIns="72000" rIns="72000" bIns="720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400" b="1">
                <a:solidFill>
                  <a:srgbClr val="0033CC"/>
                </a:solidFill>
                <a:latin typeface="Arial"/>
                <a:ea typeface="Arial"/>
                <a:cs typeface="Arial"/>
                <a:sym typeface="Arial"/>
              </a:rPr>
              <a:t>Возможные механизмы финансирования объектов инфраструктуры: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4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-капитальные вложения в объекты государственной (муниципальной) собственности (регион заказчик стройки);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4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-субсидия юридическому лицу (100% акций (долей) принадлежит региону) на стройку или приобретение объектов капитального строительства;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4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-субсидия юридическому лицу (любой собственник) на компенсацию затрат на создание объектов инфраструктуры.</a:t>
            </a:r>
            <a:endParaRPr sz="1400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5" name="Google Shape;405;p17"/>
          <p:cNvSpPr/>
          <p:nvPr/>
        </p:nvSpPr>
        <p:spPr>
          <a:xfrm>
            <a:off x="9660417" y="2686526"/>
            <a:ext cx="414964" cy="702206"/>
          </a:xfrm>
          <a:prstGeom prst="down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72000" tIns="72000" rIns="72000" bIns="720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5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06" name="Google Shape;406;p17"/>
          <p:cNvSpPr/>
          <p:nvPr/>
        </p:nvSpPr>
        <p:spPr>
          <a:xfrm>
            <a:off x="5556089" y="2686525"/>
            <a:ext cx="395977" cy="504245"/>
          </a:xfrm>
          <a:prstGeom prst="down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72000" tIns="72000" rIns="72000" bIns="720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5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07" name="Google Shape;407;p17"/>
          <p:cNvSpPr/>
          <p:nvPr/>
        </p:nvSpPr>
        <p:spPr>
          <a:xfrm>
            <a:off x="1833106" y="2669957"/>
            <a:ext cx="409173" cy="293941"/>
          </a:xfrm>
          <a:prstGeom prst="down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72000" tIns="72000" rIns="72000" bIns="720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5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08" name="Google Shape;408;p17"/>
          <p:cNvSpPr/>
          <p:nvPr/>
        </p:nvSpPr>
        <p:spPr>
          <a:xfrm>
            <a:off x="1105030" y="4919698"/>
            <a:ext cx="4396098" cy="849667"/>
          </a:xfrm>
          <a:prstGeom prst="rect">
            <a:avLst/>
          </a:prstGeom>
          <a:noFill/>
          <a:ln w="9525" cap="flat" cmpd="sng">
            <a:solidFill>
              <a:schemeClr val="accent3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72000" tIns="72000" rIns="72000" bIns="720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400" i="1">
                <a:solidFill>
                  <a:srgbClr val="0033CC"/>
                </a:solidFill>
                <a:latin typeface="Calibri"/>
                <a:ea typeface="Calibri"/>
                <a:cs typeface="Calibri"/>
                <a:sym typeface="Calibri"/>
              </a:rPr>
              <a:t>Могут создаваться в целях развития ОЭЗ, ТОР, ИНТЦ, промышленных парков и других инструментов территориального развития</a:t>
            </a:r>
            <a:endParaRPr sz="1400">
              <a:solidFill>
                <a:srgbClr val="0033CC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9" name="Google Shape;409;p17"/>
          <p:cNvSpPr/>
          <p:nvPr/>
        </p:nvSpPr>
        <p:spPr>
          <a:xfrm>
            <a:off x="833692" y="3300663"/>
            <a:ext cx="271192" cy="1769534"/>
          </a:xfrm>
          <a:prstGeom prst="curvedRightArrow">
            <a:avLst>
              <a:gd name="adj1" fmla="val 25000"/>
              <a:gd name="adj2" fmla="val 50000"/>
              <a:gd name="adj3" fmla="val 25000"/>
            </a:avLst>
          </a:prstGeom>
          <a:solidFill>
            <a:schemeClr val="accent1"/>
          </a:solidFill>
          <a:ln w="12700" cap="flat" cmpd="sng">
            <a:solidFill>
              <a:srgbClr val="42719B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60302" y="82277"/>
            <a:ext cx="1036410" cy="1036410"/>
          </a:xfrm>
          <a:prstGeom prst="rect">
            <a:avLst/>
          </a:prstGeom>
        </p:spPr>
      </p:pic>
      <p:sp>
        <p:nvSpPr>
          <p:cNvPr id="15" name="Google Shape;380;p16"/>
          <p:cNvSpPr txBox="1">
            <a:spLocks/>
          </p:cNvSpPr>
          <p:nvPr/>
        </p:nvSpPr>
        <p:spPr>
          <a:xfrm>
            <a:off x="259141" y="185048"/>
            <a:ext cx="11737571" cy="747897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ctr" anchorCtr="0">
            <a:noAutofit/>
          </a:bodyPr>
          <a:lstStyle>
            <a:lvl1pPr lvl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kern="120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algn="ctr">
              <a:buClr>
                <a:srgbClr val="0033CC"/>
              </a:buClr>
              <a:buSzPts val="3200"/>
            </a:pPr>
            <a:r>
              <a:rPr lang="ru-RU" sz="3200" b="1" dirty="0" smtClean="0">
                <a:solidFill>
                  <a:srgbClr val="0033CC"/>
                </a:solidFill>
                <a:latin typeface="Arial"/>
                <a:ea typeface="Arial"/>
                <a:cs typeface="Arial"/>
                <a:sym typeface="Arial"/>
              </a:rPr>
              <a:t>Постановление Правительства РФ </a:t>
            </a:r>
            <a:br>
              <a:rPr lang="ru-RU" sz="3200" b="1" dirty="0" smtClean="0">
                <a:solidFill>
                  <a:srgbClr val="0033CC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ru-RU" sz="3200" b="1" dirty="0" smtClean="0">
                <a:solidFill>
                  <a:srgbClr val="0033CC"/>
                </a:solidFill>
                <a:latin typeface="Arial"/>
                <a:ea typeface="Arial"/>
                <a:cs typeface="Arial"/>
                <a:sym typeface="Arial"/>
              </a:rPr>
              <a:t>№ 1705 от 19.10.2020 </a:t>
            </a:r>
            <a:endParaRPr lang="ru-RU" sz="3200" b="1" dirty="0">
              <a:solidFill>
                <a:srgbClr val="0033CC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" name="Номер слайда 11">
            <a:extLst>
              <a:ext uri="{FF2B5EF4-FFF2-40B4-BE49-F238E27FC236}">
                <a16:creationId xmlns:a16="http://schemas.microsoft.com/office/drawing/2014/main" id="{8C33BA29-577D-4020-9C2A-302954877A5D}"/>
              </a:ext>
            </a:extLst>
          </p:cNvPr>
          <p:cNvSpPr txBox="1">
            <a:spLocks/>
          </p:cNvSpPr>
          <p:nvPr/>
        </p:nvSpPr>
        <p:spPr>
          <a:xfrm>
            <a:off x="9241378" y="6347742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ABB51524-3420-4E9B-A4E2-70C4CD999A44}" type="slidenum">
              <a:rPr lang="ru-RU" sz="160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r"/>
              <a:t>18</a:t>
            </a:fld>
            <a:endParaRPr lang="ru-RU" sz="1600" dirty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7" name="Прямая соединительная линия 16"/>
          <p:cNvCxnSpPr/>
          <p:nvPr/>
        </p:nvCxnSpPr>
        <p:spPr>
          <a:xfrm>
            <a:off x="529669" y="963133"/>
            <a:ext cx="10485664" cy="22595"/>
          </a:xfrm>
          <a:prstGeom prst="line">
            <a:avLst/>
          </a:prstGeom>
          <a:ln w="28575">
            <a:solidFill>
              <a:schemeClr val="accent5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4159343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6" name="Google Shape;416;p18"/>
          <p:cNvSpPr/>
          <p:nvPr/>
        </p:nvSpPr>
        <p:spPr>
          <a:xfrm>
            <a:off x="1693333" y="1284054"/>
            <a:ext cx="4114800" cy="1670813"/>
          </a:xfrm>
          <a:prstGeom prst="rect">
            <a:avLst/>
          </a:prstGeom>
          <a:noFill/>
          <a:ln w="9525" cap="flat" cmpd="sng">
            <a:solidFill>
              <a:schemeClr val="accent3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72000" tIns="72000" rIns="72000" bIns="720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400" b="1">
                <a:solidFill>
                  <a:srgbClr val="0033CC"/>
                </a:solidFill>
                <a:latin typeface="Arial"/>
                <a:ea typeface="Arial"/>
                <a:cs typeface="Arial"/>
                <a:sym typeface="Arial"/>
              </a:rPr>
              <a:t>Сибгатуллин Рустем Рафкатович – </a:t>
            </a:r>
            <a:endParaRPr sz="1400" b="1">
              <a:solidFill>
                <a:srgbClr val="0033CC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400" b="1">
                <a:solidFill>
                  <a:srgbClr val="0033CC"/>
                </a:solidFill>
                <a:latin typeface="Arial"/>
                <a:ea typeface="Arial"/>
                <a:cs typeface="Arial"/>
                <a:sym typeface="Arial"/>
              </a:rPr>
              <a:t>Первый заместитель министра экономики Республики Татарстан – </a:t>
            </a:r>
            <a:endParaRPr sz="1400" b="1">
              <a:solidFill>
                <a:srgbClr val="0033CC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400" b="1">
                <a:solidFill>
                  <a:srgbClr val="0033CC"/>
                </a:solidFill>
                <a:latin typeface="Arial"/>
                <a:ea typeface="Arial"/>
                <a:cs typeface="Arial"/>
                <a:sym typeface="Arial"/>
              </a:rPr>
              <a:t>директор Департамента развития предпринимательства и конкуренции, </a:t>
            </a:r>
            <a:endParaRPr sz="1400" b="1">
              <a:solidFill>
                <a:srgbClr val="0033CC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400">
                <a:solidFill>
                  <a:srgbClr val="0033CC"/>
                </a:solidFill>
                <a:latin typeface="Arial"/>
                <a:ea typeface="Arial"/>
                <a:cs typeface="Arial"/>
                <a:sym typeface="Arial"/>
              </a:rPr>
              <a:t>тел. (843) 524–91–12, </a:t>
            </a:r>
            <a:r>
              <a:rPr lang="ru-RU" sz="1400" u="sng">
                <a:solidFill>
                  <a:srgbClr val="0033CC"/>
                </a:solidFill>
                <a:latin typeface="Arial"/>
                <a:ea typeface="Arial"/>
                <a:cs typeface="Arial"/>
                <a:sym typeface="Arial"/>
                <a:hlinkClick r:id="rId3">
                  <a:extLst>
                    <a:ext uri="{A12FA001-AC4F-418D-AE19-62706E023703}">
                      <ahyp:hlinkClr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val="tx"/>
                    </a:ext>
                  </a:extLst>
                </a:hlinkClick>
              </a:rPr>
              <a:t>Rustem.Sibgatullin@tatar.ru</a:t>
            </a:r>
            <a:r>
              <a:rPr lang="ru-RU" sz="1400">
                <a:solidFill>
                  <a:srgbClr val="0033CC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sz="1400">
              <a:solidFill>
                <a:srgbClr val="0033CC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7" name="Google Shape;417;p18"/>
          <p:cNvSpPr/>
          <p:nvPr/>
        </p:nvSpPr>
        <p:spPr>
          <a:xfrm>
            <a:off x="6726640" y="1275023"/>
            <a:ext cx="3915959" cy="1679844"/>
          </a:xfrm>
          <a:prstGeom prst="rect">
            <a:avLst/>
          </a:prstGeom>
          <a:noFill/>
          <a:ln w="9525" cap="flat" cmpd="sng">
            <a:solidFill>
              <a:schemeClr val="accent3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72000" tIns="72000" rIns="72000" bIns="720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b="1">
              <a:solidFill>
                <a:srgbClr val="0033CC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400" b="1">
                <a:solidFill>
                  <a:srgbClr val="0033CC"/>
                </a:solidFill>
                <a:latin typeface="Arial"/>
                <a:ea typeface="Arial"/>
                <a:cs typeface="Arial"/>
                <a:sym typeface="Arial"/>
              </a:rPr>
              <a:t>Шакиров Динар Рафикович – </a:t>
            </a:r>
            <a:endParaRPr sz="1400" b="1">
              <a:solidFill>
                <a:srgbClr val="0033CC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400" b="1">
                <a:solidFill>
                  <a:srgbClr val="0033CC"/>
                </a:solidFill>
                <a:latin typeface="Arial"/>
                <a:ea typeface="Arial"/>
                <a:cs typeface="Arial"/>
                <a:sym typeface="Arial"/>
              </a:rPr>
              <a:t>начальник управления инвестиционной 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400" b="1">
                <a:solidFill>
                  <a:srgbClr val="0033CC"/>
                </a:solidFill>
                <a:latin typeface="Arial"/>
                <a:ea typeface="Arial"/>
                <a:cs typeface="Arial"/>
                <a:sym typeface="Arial"/>
              </a:rPr>
              <a:t>и инновационной деятельности, </a:t>
            </a:r>
            <a:endParaRPr sz="1400" b="1">
              <a:solidFill>
                <a:srgbClr val="0033CC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400">
                <a:solidFill>
                  <a:srgbClr val="0033CC"/>
                </a:solidFill>
                <a:latin typeface="Arial"/>
                <a:ea typeface="Arial"/>
                <a:cs typeface="Arial"/>
                <a:sym typeface="Arial"/>
              </a:rPr>
              <a:t>тел. (843) 524–91–30, </a:t>
            </a:r>
            <a:endParaRPr sz="1400">
              <a:solidFill>
                <a:srgbClr val="0033CC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400" u="sng">
                <a:solidFill>
                  <a:srgbClr val="0033CC"/>
                </a:solidFill>
                <a:latin typeface="Arial"/>
                <a:ea typeface="Arial"/>
                <a:cs typeface="Arial"/>
                <a:sym typeface="Arial"/>
                <a:hlinkClick r:id="rId4">
                  <a:extLst>
                    <a:ext uri="{A12FA001-AC4F-418D-AE19-62706E023703}">
                      <ahyp:hlinkClr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val="tx"/>
                    </a:ext>
                  </a:extLst>
                </a:hlinkClick>
              </a:rPr>
              <a:t>Shakirov.Dinar@tatar.ru</a:t>
            </a:r>
            <a:endParaRPr sz="1400">
              <a:solidFill>
                <a:srgbClr val="0033CC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rgbClr val="0033CC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8" name="Google Shape;418;p18"/>
          <p:cNvSpPr/>
          <p:nvPr/>
        </p:nvSpPr>
        <p:spPr>
          <a:xfrm>
            <a:off x="4339296" y="3496732"/>
            <a:ext cx="3949570" cy="1735949"/>
          </a:xfrm>
          <a:prstGeom prst="rect">
            <a:avLst/>
          </a:prstGeom>
          <a:noFill/>
          <a:ln w="9525" cap="flat" cmpd="sng">
            <a:solidFill>
              <a:schemeClr val="accent3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72000" tIns="72000" rIns="72000" bIns="720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b="1">
              <a:solidFill>
                <a:srgbClr val="0033CC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400" b="1">
                <a:solidFill>
                  <a:srgbClr val="0033CC"/>
                </a:solidFill>
                <a:latin typeface="Arial"/>
                <a:ea typeface="Arial"/>
                <a:cs typeface="Arial"/>
                <a:sym typeface="Arial"/>
              </a:rPr>
              <a:t>Миннуллин Юлай Римович – </a:t>
            </a:r>
            <a:endParaRPr sz="1400" b="1">
              <a:solidFill>
                <a:srgbClr val="0033CC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400" b="1">
                <a:solidFill>
                  <a:srgbClr val="0033CC"/>
                </a:solidFill>
                <a:latin typeface="Arial"/>
                <a:ea typeface="Arial"/>
                <a:cs typeface="Arial"/>
                <a:sym typeface="Arial"/>
              </a:rPr>
              <a:t>начальник отдела экономического </a:t>
            </a:r>
            <a:endParaRPr sz="1400" b="1">
              <a:solidFill>
                <a:srgbClr val="0033CC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400" b="1">
                <a:solidFill>
                  <a:srgbClr val="0033CC"/>
                </a:solidFill>
                <a:latin typeface="Arial"/>
                <a:ea typeface="Arial"/>
                <a:cs typeface="Arial"/>
                <a:sym typeface="Arial"/>
              </a:rPr>
              <a:t>анализа и проектного управления, </a:t>
            </a:r>
            <a:endParaRPr sz="1400" b="1">
              <a:solidFill>
                <a:srgbClr val="0033CC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400">
                <a:solidFill>
                  <a:srgbClr val="0033CC"/>
                </a:solidFill>
                <a:latin typeface="Arial"/>
                <a:ea typeface="Arial"/>
                <a:cs typeface="Arial"/>
                <a:sym typeface="Arial"/>
              </a:rPr>
              <a:t>тел. (843) 524-91-34, </a:t>
            </a:r>
            <a:endParaRPr sz="1400">
              <a:solidFill>
                <a:srgbClr val="0033CC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400" u="sng">
                <a:solidFill>
                  <a:srgbClr val="0033CC"/>
                </a:solidFill>
                <a:latin typeface="Arial"/>
                <a:ea typeface="Arial"/>
                <a:cs typeface="Arial"/>
                <a:sym typeface="Arial"/>
                <a:hlinkClick r:id="rId5">
                  <a:extLst>
                    <a:ext uri="{A12FA001-AC4F-418D-AE19-62706E023703}">
                      <ahyp:hlinkClr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val="tx"/>
                    </a:ext>
                  </a:extLst>
                </a:hlinkClick>
              </a:rPr>
              <a:t>Yulay.Minnullin@tatar.ru</a:t>
            </a:r>
            <a:endParaRPr sz="1400">
              <a:solidFill>
                <a:srgbClr val="0033CC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rgbClr val="0033CC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9" name="Google Shape;419;p18"/>
          <p:cNvSpPr txBox="1">
            <a:spLocks noGrp="1"/>
          </p:cNvSpPr>
          <p:nvPr>
            <p:ph type="title"/>
          </p:nvPr>
        </p:nvSpPr>
        <p:spPr>
          <a:xfrm>
            <a:off x="454429" y="226534"/>
            <a:ext cx="11737571" cy="7478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33CC"/>
              </a:buClr>
              <a:buSzPts val="3200"/>
              <a:buFont typeface="Arial"/>
              <a:buNone/>
            </a:pPr>
            <a:r>
              <a:rPr lang="ru-RU" sz="3200" b="1">
                <a:solidFill>
                  <a:srgbClr val="0033CC"/>
                </a:solidFill>
                <a:latin typeface="Arial"/>
                <a:ea typeface="Arial"/>
                <a:cs typeface="Arial"/>
                <a:sym typeface="Arial"/>
              </a:rPr>
              <a:t>Контакты</a:t>
            </a:r>
            <a:endParaRPr sz="3200" b="1">
              <a:solidFill>
                <a:srgbClr val="0033CC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0" name="Google Shape;420;p18"/>
          <p:cNvSpPr txBox="1"/>
          <p:nvPr/>
        </p:nvSpPr>
        <p:spPr>
          <a:xfrm>
            <a:off x="1307131" y="6097904"/>
            <a:ext cx="10013899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400">
                <a:solidFill>
                  <a:srgbClr val="0033CC"/>
                </a:solidFill>
                <a:latin typeface="Arial"/>
                <a:ea typeface="Arial"/>
                <a:cs typeface="Arial"/>
                <a:sym typeface="Arial"/>
              </a:rPr>
              <a:t>Министерство экономики Республики Татарстан 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400">
                <a:solidFill>
                  <a:srgbClr val="0033CC"/>
                </a:solidFill>
                <a:latin typeface="Arial"/>
                <a:ea typeface="Arial"/>
                <a:cs typeface="Arial"/>
                <a:sym typeface="Arial"/>
              </a:rPr>
              <a:t>Адрес: 420021, г. Казань, ул. Московская, д. 55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4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https://mert.tatarstan.ru/</a:t>
            </a:r>
            <a:endParaRPr sz="1400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081779" y="82277"/>
            <a:ext cx="1036410" cy="1036410"/>
          </a:xfrm>
          <a:prstGeom prst="rect">
            <a:avLst/>
          </a:prstGeom>
        </p:spPr>
      </p:pic>
      <p:sp>
        <p:nvSpPr>
          <p:cNvPr id="8" name="Номер слайда 11">
            <a:extLst>
              <a:ext uri="{FF2B5EF4-FFF2-40B4-BE49-F238E27FC236}">
                <a16:creationId xmlns:a16="http://schemas.microsoft.com/office/drawing/2014/main" id="{8C33BA29-577D-4020-9C2A-302954877A5D}"/>
              </a:ext>
            </a:extLst>
          </p:cNvPr>
          <p:cNvSpPr txBox="1">
            <a:spLocks/>
          </p:cNvSpPr>
          <p:nvPr/>
        </p:nvSpPr>
        <p:spPr>
          <a:xfrm>
            <a:off x="9241378" y="6347742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ABB51524-3420-4E9B-A4E2-70C4CD999A44}" type="slidenum">
              <a:rPr lang="ru-RU" sz="160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r"/>
              <a:t>19</a:t>
            </a:fld>
            <a:endParaRPr lang="ru-RU" sz="1600" dirty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>
            <a:off x="529669" y="963133"/>
            <a:ext cx="10485664" cy="22595"/>
          </a:xfrm>
          <a:prstGeom prst="line">
            <a:avLst/>
          </a:prstGeom>
          <a:ln w="28575">
            <a:solidFill>
              <a:schemeClr val="accent5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757164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123"/>
          <p:cNvSpPr txBox="1"/>
          <p:nvPr/>
        </p:nvSpPr>
        <p:spPr>
          <a:xfrm>
            <a:off x="400613" y="-46843"/>
            <a:ext cx="11262971" cy="1292662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ru-RU"/>
            </a:defPPr>
            <a:lvl1pPr algn="ctr">
              <a:defRPr sz="2600" b="1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altLang="zh-CN" dirty="0" smtClean="0"/>
              <a:t>Основные показатели </a:t>
            </a:r>
          </a:p>
          <a:p>
            <a:r>
              <a:rPr lang="ru-RU" altLang="zh-CN" dirty="0" smtClean="0"/>
              <a:t>социально-экономического развития </a:t>
            </a:r>
            <a:r>
              <a:rPr lang="ru-RU" altLang="zh-CN" dirty="0"/>
              <a:t>за 2020 год, </a:t>
            </a:r>
            <a:endParaRPr lang="ru-RU" altLang="zh-CN" dirty="0" smtClean="0"/>
          </a:p>
          <a:p>
            <a:r>
              <a:rPr lang="ru-RU" altLang="zh-CN" b="0" dirty="0" smtClean="0"/>
              <a:t>в сопоставимых ценах, в % к 2019 году</a:t>
            </a:r>
            <a:endParaRPr lang="ru-RU" altLang="zh-CN" b="0" dirty="0"/>
          </a:p>
        </p:txBody>
      </p:sp>
      <p:sp>
        <p:nvSpPr>
          <p:cNvPr id="6" name="Номер слайда 11">
            <a:extLst>
              <a:ext uri="{FF2B5EF4-FFF2-40B4-BE49-F238E27FC236}">
                <a16:creationId xmlns:a16="http://schemas.microsoft.com/office/drawing/2014/main" id="{8C33BA29-577D-4020-9C2A-302954877A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41378" y="6347742"/>
            <a:ext cx="2743200" cy="365125"/>
          </a:xfrm>
        </p:spPr>
        <p:txBody>
          <a:bodyPr/>
          <a:lstStyle/>
          <a:p>
            <a:fld id="{ABB51524-3420-4E9B-A4E2-70C4CD999A44}" type="slidenum">
              <a:rPr lang="ru-RU" sz="160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fld>
            <a:endParaRPr lang="ru-RU" sz="1600" dirty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3"/>
          <a:srcRect r="82422"/>
          <a:stretch/>
        </p:blipFill>
        <p:spPr>
          <a:xfrm>
            <a:off x="693450" y="5924572"/>
            <a:ext cx="857598" cy="933428"/>
          </a:xfrm>
          <a:prstGeom prst="rect">
            <a:avLst/>
          </a:prstGeom>
        </p:spPr>
      </p:pic>
      <p:cxnSp>
        <p:nvCxnSpPr>
          <p:cNvPr id="8" name="Прямая соединительная линия 7"/>
          <p:cNvCxnSpPr/>
          <p:nvPr/>
        </p:nvCxnSpPr>
        <p:spPr>
          <a:xfrm>
            <a:off x="789266" y="1353622"/>
            <a:ext cx="10485664" cy="22595"/>
          </a:xfrm>
          <a:prstGeom prst="line">
            <a:avLst/>
          </a:prstGeom>
          <a:ln w="28575">
            <a:solidFill>
              <a:schemeClr val="accent5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Рисунок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01610" y="43606"/>
            <a:ext cx="1037832" cy="1037832"/>
          </a:xfrm>
          <a:prstGeom prst="rect">
            <a:avLst/>
          </a:prstGeom>
        </p:spPr>
      </p:pic>
      <p:sp>
        <p:nvSpPr>
          <p:cNvPr id="11" name="object 91"/>
          <p:cNvSpPr/>
          <p:nvPr/>
        </p:nvSpPr>
        <p:spPr>
          <a:xfrm>
            <a:off x="166190" y="1"/>
            <a:ext cx="439818" cy="68580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13" name="Таблица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53829262"/>
              </p:ext>
            </p:extLst>
          </p:nvPr>
        </p:nvGraphicFramePr>
        <p:xfrm>
          <a:off x="1375009" y="1946747"/>
          <a:ext cx="10153972" cy="4106215"/>
        </p:xfrm>
        <a:graphic>
          <a:graphicData uri="http://schemas.openxmlformats.org/drawingml/2006/table">
            <a:tbl>
              <a:tblPr firstRow="1" bandRow="1">
                <a:tableStyleId>{BC89EF96-8CEA-46FF-86C4-4CE0E7609802}</a:tableStyleId>
              </a:tblPr>
              <a:tblGrid>
                <a:gridCol w="4993932">
                  <a:extLst>
                    <a:ext uri="{9D8B030D-6E8A-4147-A177-3AD203B41FA5}">
                      <a16:colId xmlns:a16="http://schemas.microsoft.com/office/drawing/2014/main" val="2409008228"/>
                    </a:ext>
                  </a:extLst>
                </a:gridCol>
                <a:gridCol w="2681291">
                  <a:extLst>
                    <a:ext uri="{9D8B030D-6E8A-4147-A177-3AD203B41FA5}">
                      <a16:colId xmlns:a16="http://schemas.microsoft.com/office/drawing/2014/main" val="2378045248"/>
                    </a:ext>
                  </a:extLst>
                </a:gridCol>
                <a:gridCol w="2478749">
                  <a:extLst>
                    <a:ext uri="{9D8B030D-6E8A-4147-A177-3AD203B41FA5}">
                      <a16:colId xmlns:a16="http://schemas.microsoft.com/office/drawing/2014/main" val="1629516147"/>
                    </a:ext>
                  </a:extLst>
                </a:gridCol>
              </a:tblGrid>
              <a:tr h="1097350">
                <a:tc>
                  <a:txBody>
                    <a:bodyPr/>
                    <a:lstStyle/>
                    <a:p>
                      <a:endParaRPr lang="ru-RU" sz="2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Российская Федерация</a:t>
                      </a:r>
                      <a:endParaRPr lang="ru-RU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Республика Татарстан</a:t>
                      </a:r>
                      <a:endParaRPr lang="ru-RU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0991633"/>
                  </a:ext>
                </a:extLst>
              </a:tr>
              <a:tr h="601773">
                <a:tc>
                  <a:txBody>
                    <a:bodyPr/>
                    <a:lstStyle/>
                    <a:p>
                      <a:r>
                        <a:rPr lang="ru-RU" sz="2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ВВП/ВРП</a:t>
                      </a:r>
                      <a:endParaRPr lang="ru-RU" sz="2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96,</a:t>
                      </a:r>
                      <a:r>
                        <a:rPr lang="en-US" sz="2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</a:t>
                      </a:r>
                      <a:endParaRPr lang="ru-RU" sz="2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</a:t>
                      </a:r>
                      <a:r>
                        <a:rPr lang="en-US" sz="2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</a:t>
                      </a:r>
                      <a:r>
                        <a:rPr lang="ru-RU" sz="2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,1</a:t>
                      </a:r>
                      <a:endParaRPr lang="ru-RU" sz="2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46272499"/>
                  </a:ext>
                </a:extLst>
              </a:tr>
              <a:tr h="601773">
                <a:tc>
                  <a:txBody>
                    <a:bodyPr/>
                    <a:lstStyle/>
                    <a:p>
                      <a:r>
                        <a:rPr lang="ru-RU" sz="2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Промышленность</a:t>
                      </a:r>
                      <a:endParaRPr lang="ru-RU" sz="2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97,1</a:t>
                      </a:r>
                      <a:endParaRPr lang="ru-RU" sz="2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96,4</a:t>
                      </a:r>
                      <a:endParaRPr lang="ru-RU" sz="2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66649344"/>
                  </a:ext>
                </a:extLst>
              </a:tr>
              <a:tr h="601773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ru-RU" sz="2800" kern="1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Сельское хозяйство</a:t>
                      </a:r>
                      <a:endParaRPr lang="ru-RU" sz="2800" kern="1200" dirty="0">
                        <a:solidFill>
                          <a:schemeClr val="dk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101,5</a:t>
                      </a:r>
                      <a:endParaRPr lang="ru-RU" sz="28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104,0</a:t>
                      </a:r>
                      <a:endParaRPr lang="ru-RU" sz="2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43719126"/>
                  </a:ext>
                </a:extLst>
              </a:tr>
              <a:tr h="601773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ru-RU" sz="2800" kern="1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Строительство</a:t>
                      </a:r>
                      <a:endParaRPr lang="ru-RU" sz="2800" kern="1200" dirty="0">
                        <a:solidFill>
                          <a:schemeClr val="dk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100,1</a:t>
                      </a:r>
                      <a:endParaRPr lang="ru-RU" sz="28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96,0</a:t>
                      </a:r>
                      <a:endParaRPr lang="ru-RU" sz="2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94429560"/>
                  </a:ext>
                </a:extLst>
              </a:tr>
              <a:tr h="601773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ru-RU" sz="2800" kern="1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Розничная торговля</a:t>
                      </a:r>
                      <a:endParaRPr lang="ru-RU" sz="2800" kern="1200" dirty="0">
                        <a:solidFill>
                          <a:schemeClr val="dk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95,9</a:t>
                      </a:r>
                      <a:endParaRPr lang="ru-RU" sz="2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93,9</a:t>
                      </a:r>
                      <a:endParaRPr lang="ru-RU" sz="2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3749232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340501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Заголовок 1"/>
          <p:cNvSpPr txBox="1">
            <a:spLocks/>
          </p:cNvSpPr>
          <p:nvPr/>
        </p:nvSpPr>
        <p:spPr>
          <a:xfrm>
            <a:off x="1060414" y="276718"/>
            <a:ext cx="10797501" cy="1194256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Показатели из еженедельного мониторинга</a:t>
            </a:r>
            <a:endParaRPr kumimoji="0" lang="ru-RU" sz="1800" b="0" i="1" u="none" strike="noStrike" kern="1200" cap="none" spc="0" normalizeH="0" baseline="30000" noProof="0" dirty="0">
              <a:ln>
                <a:noFill/>
              </a:ln>
              <a:solidFill>
                <a:srgbClr val="0033CC"/>
              </a:solidFill>
              <a:effectLst/>
              <a:uLnTx/>
              <a:uFillTx/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/>
          </p:nvPr>
        </p:nvGraphicFramePr>
        <p:xfrm>
          <a:off x="8203479" y="651607"/>
          <a:ext cx="3654436" cy="5707380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3654436">
                  <a:extLst>
                    <a:ext uri="{9D8B030D-6E8A-4147-A177-3AD203B41FA5}">
                      <a16:colId xmlns:a16="http://schemas.microsoft.com/office/drawing/2014/main" val="76750240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ru-RU" sz="2000" b="1" kern="1200" dirty="0">
                        <a:solidFill>
                          <a:srgbClr val="0033CC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4691588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2000" b="1" kern="1200" dirty="0" smtClean="0">
                          <a:solidFill>
                            <a:srgbClr val="0033CC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Социальные показатели</a:t>
                      </a:r>
                    </a:p>
                    <a:p>
                      <a:pPr marL="0" algn="ctr" defTabSz="914400" rtl="0" eaLnBrk="1" fontAlgn="ctr" latinLnBrk="0" hangingPunct="1"/>
                      <a:endParaRPr lang="ru-RU" sz="2000" b="1" kern="1200" dirty="0" smtClean="0">
                        <a:solidFill>
                          <a:srgbClr val="0033CC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0" algn="ctr" defTabSz="914400" rtl="0" eaLnBrk="1" fontAlgn="ctr" latinLnBrk="0" hangingPunct="1"/>
                      <a:endParaRPr lang="ru-RU" sz="2000" b="1" kern="1200" dirty="0">
                        <a:solidFill>
                          <a:srgbClr val="0033CC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2931004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ru-RU" sz="2000" b="0" kern="1200" dirty="0">
                          <a:solidFill>
                            <a:srgbClr val="0033CC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Среднесписочная численность </a:t>
                      </a:r>
                      <a:r>
                        <a:rPr lang="ru-RU" sz="2000" b="0" kern="1200" dirty="0" smtClean="0">
                          <a:solidFill>
                            <a:srgbClr val="0033CC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работников, в </a:t>
                      </a:r>
                      <a:r>
                        <a:rPr lang="ru-RU" sz="2000" b="0" kern="1200" dirty="0" err="1" smtClean="0">
                          <a:solidFill>
                            <a:srgbClr val="0033CC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т.ч</a:t>
                      </a:r>
                      <a:r>
                        <a:rPr lang="ru-RU" sz="2000" b="0" kern="1200" dirty="0" smtClean="0">
                          <a:solidFill>
                            <a:srgbClr val="0033CC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.  </a:t>
                      </a:r>
                    </a:p>
                    <a:p>
                      <a:pPr marL="0" algn="l" defTabSz="914400" rtl="0" eaLnBrk="1" fontAlgn="ctr" latinLnBrk="0" hangingPunct="1"/>
                      <a:r>
                        <a:rPr lang="ru-RU" sz="2000" b="0" kern="1200" dirty="0" smtClean="0">
                          <a:solidFill>
                            <a:srgbClr val="0033CC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- число работников, переведенных на неполную рабочую неделю</a:t>
                      </a:r>
                    </a:p>
                    <a:p>
                      <a:pPr marL="0" algn="l" defTabSz="914400" rtl="0" eaLnBrk="1" fontAlgn="ctr" latinLnBrk="0" hangingPunct="1"/>
                      <a:r>
                        <a:rPr lang="ru-RU" sz="2000" b="0" kern="1200" dirty="0" smtClean="0">
                          <a:solidFill>
                            <a:srgbClr val="0033CC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- число работников, отправленных в неоплачиваемый отпуск </a:t>
                      </a:r>
                      <a:endParaRPr lang="ru-RU" sz="2000" b="0" kern="1200" dirty="0">
                        <a:solidFill>
                          <a:srgbClr val="0033CC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7155945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ru-RU" sz="2000" b="0" kern="1200" dirty="0" smtClean="0">
                          <a:solidFill>
                            <a:srgbClr val="0033CC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Численность сокращенных работников </a:t>
                      </a:r>
                      <a:endParaRPr lang="ru-RU" sz="2000" b="0" kern="1200" dirty="0">
                        <a:solidFill>
                          <a:srgbClr val="0033CC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39586048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ru-RU" sz="2000" b="0" kern="1200" dirty="0" smtClean="0">
                          <a:solidFill>
                            <a:srgbClr val="0033CC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Среднемесячная заработная плата </a:t>
                      </a:r>
                      <a:endParaRPr lang="ru-RU" sz="2000" b="0" kern="1200" dirty="0">
                        <a:solidFill>
                          <a:srgbClr val="0033CC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74346225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0" kern="1200" dirty="0" smtClean="0">
                          <a:solidFill>
                            <a:srgbClr val="0033CC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Просроченная задолженность по заработной плате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974706491"/>
                  </a:ext>
                </a:extLst>
              </a:tr>
            </a:tbl>
          </a:graphicData>
        </a:graphic>
      </p:graphicFrame>
      <p:graphicFrame>
        <p:nvGraphicFramePr>
          <p:cNvPr id="10" name="Таблица 9"/>
          <p:cNvGraphicFramePr>
            <a:graphicFrameLocks noGrp="1"/>
          </p:cNvGraphicFramePr>
          <p:nvPr>
            <p:extLst/>
          </p:nvPr>
        </p:nvGraphicFramePr>
        <p:xfrm>
          <a:off x="4453087" y="651607"/>
          <a:ext cx="3593633" cy="6031230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3593633">
                  <a:extLst>
                    <a:ext uri="{9D8B030D-6E8A-4147-A177-3AD203B41FA5}">
                      <a16:colId xmlns:a16="http://schemas.microsoft.com/office/drawing/2014/main" val="76750240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ru-RU" sz="2000" b="1" kern="1200" dirty="0">
                        <a:solidFill>
                          <a:srgbClr val="0033CC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4691588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2000" b="1" kern="1200" dirty="0" smtClean="0">
                          <a:solidFill>
                            <a:srgbClr val="0033CC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Финансово-экономические показатели</a:t>
                      </a:r>
                      <a:endParaRPr lang="ru-RU" sz="2000" b="1" kern="1200" dirty="0">
                        <a:solidFill>
                          <a:srgbClr val="0033CC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2931004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ctr"/>
                      <a:r>
                        <a:rPr lang="ru-RU" sz="2000" b="0" kern="1200" dirty="0">
                          <a:solidFill>
                            <a:srgbClr val="0033CC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Прибыль </a:t>
                      </a:r>
                      <a:r>
                        <a:rPr lang="ru-RU" sz="2000" b="0" kern="1200" dirty="0" smtClean="0">
                          <a:solidFill>
                            <a:srgbClr val="0033CC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или </a:t>
                      </a:r>
                      <a:r>
                        <a:rPr lang="ru-RU" sz="2000" b="0" kern="1200" dirty="0">
                          <a:solidFill>
                            <a:srgbClr val="0033CC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убыток </a:t>
                      </a:r>
                      <a:r>
                        <a:rPr lang="ru-RU" sz="2000" b="0" kern="1200" dirty="0" smtClean="0">
                          <a:solidFill>
                            <a:srgbClr val="0033CC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до налогообложения</a:t>
                      </a:r>
                    </a:p>
                    <a:p>
                      <a:pPr algn="l" fontAlgn="ctr"/>
                      <a:endParaRPr lang="ru-RU" sz="2000" b="0" kern="1200" dirty="0">
                        <a:solidFill>
                          <a:srgbClr val="0033CC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7155945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ctr"/>
                      <a:r>
                        <a:rPr lang="ru-RU" sz="2000" b="0" kern="1200" dirty="0">
                          <a:solidFill>
                            <a:srgbClr val="0033CC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Инвестиции в основной </a:t>
                      </a:r>
                      <a:r>
                        <a:rPr lang="ru-RU" sz="2000" b="0" kern="1200" dirty="0" smtClean="0">
                          <a:solidFill>
                            <a:srgbClr val="0033CC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капитал</a:t>
                      </a:r>
                    </a:p>
                    <a:p>
                      <a:pPr algn="l" fontAlgn="ctr"/>
                      <a:endParaRPr lang="ru-RU" sz="2000" b="0" kern="1200" dirty="0">
                        <a:solidFill>
                          <a:srgbClr val="0033CC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39586048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ctr"/>
                      <a:r>
                        <a:rPr lang="ru-RU" sz="2000" b="0" kern="1200" dirty="0">
                          <a:solidFill>
                            <a:srgbClr val="0033CC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Кредиторская </a:t>
                      </a:r>
                      <a:r>
                        <a:rPr lang="ru-RU" sz="2000" b="0" kern="1200" dirty="0" smtClean="0">
                          <a:solidFill>
                            <a:srgbClr val="0033CC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задолженность </a:t>
                      </a:r>
                    </a:p>
                    <a:p>
                      <a:pPr algn="l" fontAlgn="ctr"/>
                      <a:endParaRPr lang="ru-RU" sz="2000" b="0" kern="1200" dirty="0">
                        <a:solidFill>
                          <a:srgbClr val="0033CC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74346225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0" kern="1200" dirty="0" smtClean="0">
                          <a:solidFill>
                            <a:srgbClr val="0033CC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Дебиторская задолженность</a:t>
                      </a:r>
                    </a:p>
                    <a:p>
                      <a:pPr algn="l" fontAlgn="ctr"/>
                      <a:r>
                        <a:rPr lang="ru-RU" sz="2000" b="0" kern="1200" dirty="0" smtClean="0">
                          <a:solidFill>
                            <a:srgbClr val="0033CC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endParaRPr lang="ru-RU" sz="2000" b="0" kern="1200" dirty="0">
                        <a:solidFill>
                          <a:srgbClr val="0033CC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7470649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ctr"/>
                      <a:r>
                        <a:rPr lang="ru-RU" sz="2000" b="0" kern="1200" dirty="0" smtClean="0">
                          <a:solidFill>
                            <a:srgbClr val="0033CC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Займы и кредиты, </a:t>
                      </a:r>
                    </a:p>
                    <a:p>
                      <a:pPr algn="l" fontAlgn="ctr"/>
                      <a:r>
                        <a:rPr lang="ru-RU" sz="2000" b="0" kern="1200" dirty="0" smtClean="0">
                          <a:solidFill>
                            <a:srgbClr val="0033CC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в </a:t>
                      </a:r>
                      <a:r>
                        <a:rPr lang="ru-RU" sz="2000" b="0" kern="1200" dirty="0" err="1" smtClean="0">
                          <a:solidFill>
                            <a:srgbClr val="0033CC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т.ч</a:t>
                      </a:r>
                      <a:r>
                        <a:rPr lang="ru-RU" sz="2000" b="0" kern="1200" dirty="0" smtClean="0">
                          <a:solidFill>
                            <a:srgbClr val="0033CC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. в иностранной валюте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63427603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ctr"/>
                      <a:endParaRPr lang="ru-RU" sz="2000" b="0" kern="1200" dirty="0" smtClean="0">
                        <a:solidFill>
                          <a:srgbClr val="0033CC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algn="l" fontAlgn="ctr"/>
                      <a:r>
                        <a:rPr lang="ru-RU" sz="2000" b="0" kern="1200" dirty="0" smtClean="0">
                          <a:solidFill>
                            <a:srgbClr val="0033CC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Задолженность по налогам</a:t>
                      </a:r>
                    </a:p>
                    <a:p>
                      <a:pPr algn="l" fontAlgn="ctr"/>
                      <a:endParaRPr lang="ru-RU" sz="2000" b="0" kern="1200" dirty="0" smtClean="0">
                        <a:solidFill>
                          <a:srgbClr val="0033CC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979531550"/>
                  </a:ext>
                </a:extLst>
              </a:tr>
            </a:tbl>
          </a:graphicData>
        </a:graphic>
      </p:graphicFrame>
      <p:graphicFrame>
        <p:nvGraphicFramePr>
          <p:cNvPr id="11" name="Таблица 10"/>
          <p:cNvGraphicFramePr>
            <a:graphicFrameLocks noGrp="1"/>
          </p:cNvGraphicFramePr>
          <p:nvPr>
            <p:extLst/>
          </p:nvPr>
        </p:nvGraphicFramePr>
        <p:xfrm>
          <a:off x="906087" y="651607"/>
          <a:ext cx="3305300" cy="4239895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3305300">
                  <a:extLst>
                    <a:ext uri="{9D8B030D-6E8A-4147-A177-3AD203B41FA5}">
                      <a16:colId xmlns:a16="http://schemas.microsoft.com/office/drawing/2014/main" val="76750240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ru-RU" sz="2000" b="1" kern="1200" dirty="0">
                        <a:solidFill>
                          <a:srgbClr val="0033CC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4691588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2000" b="1" kern="1200" dirty="0" smtClean="0">
                          <a:solidFill>
                            <a:srgbClr val="0033CC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Производственные показатели</a:t>
                      </a:r>
                    </a:p>
                    <a:p>
                      <a:pPr algn="ctr"/>
                      <a:endParaRPr lang="ru-RU" sz="2000" b="1" kern="1200" dirty="0">
                        <a:solidFill>
                          <a:srgbClr val="0033CC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2931004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ctr"/>
                      <a:r>
                        <a:rPr lang="ru-RU" sz="2000" b="0" kern="1200" dirty="0" smtClean="0">
                          <a:solidFill>
                            <a:srgbClr val="0033CC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Объем отгруженной продукции  </a:t>
                      </a:r>
                    </a:p>
                    <a:p>
                      <a:pPr algn="l" fontAlgn="ctr"/>
                      <a:endParaRPr lang="ru-RU" sz="2000" b="0" kern="1200" dirty="0">
                        <a:solidFill>
                          <a:srgbClr val="0033CC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7155945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0" kern="1200" dirty="0" smtClean="0">
                          <a:solidFill>
                            <a:srgbClr val="0033CC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Готовая продукция и товары </a:t>
                      </a:r>
                    </a:p>
                    <a:p>
                      <a:pPr algn="l" fontAlgn="ctr"/>
                      <a:endParaRPr lang="ru-RU" sz="2000" b="0" kern="1200" dirty="0">
                        <a:solidFill>
                          <a:srgbClr val="0033CC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85922986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ctr"/>
                      <a:r>
                        <a:rPr lang="ru-RU" sz="2000" b="0" kern="1200" dirty="0" smtClean="0">
                          <a:solidFill>
                            <a:srgbClr val="0033CC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Экспорт товаров, услуг</a:t>
                      </a:r>
                    </a:p>
                    <a:p>
                      <a:pPr algn="l" fontAlgn="ctr"/>
                      <a:endParaRPr lang="ru-RU" sz="2000" b="0" kern="1200" dirty="0">
                        <a:solidFill>
                          <a:srgbClr val="0033CC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39586048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ctr"/>
                      <a:r>
                        <a:rPr lang="ru-RU" sz="2000" b="0" kern="1200" dirty="0" smtClean="0">
                          <a:solidFill>
                            <a:srgbClr val="0033CC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Импорт товаров, услуг</a:t>
                      </a:r>
                      <a:endParaRPr lang="ru-RU" sz="2000" b="0" kern="1200" dirty="0">
                        <a:solidFill>
                          <a:srgbClr val="0033CC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743462253"/>
                  </a:ext>
                </a:extLst>
              </a:tr>
            </a:tbl>
          </a:graphicData>
        </a:graphic>
      </p:graphicFrame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55590" y="0"/>
            <a:ext cx="1036410" cy="1036410"/>
          </a:xfrm>
          <a:prstGeom prst="rect">
            <a:avLst/>
          </a:prstGeom>
        </p:spPr>
      </p:pic>
      <p:sp>
        <p:nvSpPr>
          <p:cNvPr id="8" name="Номер слайда 11">
            <a:extLst>
              <a:ext uri="{FF2B5EF4-FFF2-40B4-BE49-F238E27FC236}">
                <a16:creationId xmlns:a16="http://schemas.microsoft.com/office/drawing/2014/main" id="{8C33BA29-577D-4020-9C2A-302954877A5D}"/>
              </a:ext>
            </a:extLst>
          </p:cNvPr>
          <p:cNvSpPr txBox="1">
            <a:spLocks/>
          </p:cNvSpPr>
          <p:nvPr/>
        </p:nvSpPr>
        <p:spPr>
          <a:xfrm>
            <a:off x="9241378" y="6347742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ABB51524-3420-4E9B-A4E2-70C4CD999A44}" type="slidenum">
              <a:rPr lang="ru-RU" sz="160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r"/>
              <a:t>20</a:t>
            </a:fld>
            <a:endParaRPr lang="ru-RU" sz="1600" dirty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>
            <a:off x="591547" y="862549"/>
            <a:ext cx="10485664" cy="22595"/>
          </a:xfrm>
          <a:prstGeom prst="line">
            <a:avLst/>
          </a:prstGeom>
          <a:ln w="28575">
            <a:solidFill>
              <a:schemeClr val="accent5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313534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" name="Google Shape;329;p12"/>
          <p:cNvSpPr txBox="1">
            <a:spLocks noGrp="1"/>
          </p:cNvSpPr>
          <p:nvPr>
            <p:ph type="title"/>
          </p:nvPr>
        </p:nvSpPr>
        <p:spPr>
          <a:xfrm>
            <a:off x="454429" y="226534"/>
            <a:ext cx="11737571" cy="7478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>
              <a:buClr>
                <a:srgbClr val="0033CC"/>
              </a:buClr>
              <a:buSzPts val="3200"/>
            </a:pPr>
            <a:r>
              <a:rPr lang="ru-RU" sz="3200" b="1" dirty="0" smtClean="0">
                <a:solidFill>
                  <a:srgbClr val="0033CC"/>
                </a:solidFill>
                <a:latin typeface="Arial"/>
                <a:ea typeface="Arial"/>
                <a:cs typeface="Arial"/>
                <a:sym typeface="Arial"/>
              </a:rPr>
              <a:t>Уровень рентабельности (убыточности) </a:t>
            </a:r>
            <a:br>
              <a:rPr lang="ru-RU" sz="3200" b="1" dirty="0" smtClean="0">
                <a:solidFill>
                  <a:srgbClr val="0033CC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ru-RU" sz="3200" b="1" dirty="0" smtClean="0">
                <a:solidFill>
                  <a:srgbClr val="0033CC"/>
                </a:solidFill>
                <a:latin typeface="Arial"/>
                <a:ea typeface="Arial"/>
                <a:cs typeface="Arial"/>
                <a:sym typeface="Arial"/>
              </a:rPr>
              <a:t>проданных товаров, продукции, %</a:t>
            </a:r>
            <a:endParaRPr sz="3200" b="1" dirty="0">
              <a:solidFill>
                <a:srgbClr val="0033CC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01610" y="43606"/>
            <a:ext cx="1037832" cy="1037832"/>
          </a:xfrm>
          <a:prstGeom prst="rect">
            <a:avLst/>
          </a:prstGeom>
        </p:spPr>
      </p:pic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44911885"/>
              </p:ext>
            </p:extLst>
          </p:nvPr>
        </p:nvGraphicFramePr>
        <p:xfrm>
          <a:off x="374208" y="1675846"/>
          <a:ext cx="11592729" cy="446306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21136">
                  <a:extLst>
                    <a:ext uri="{9D8B030D-6E8A-4147-A177-3AD203B41FA5}">
                      <a16:colId xmlns:a16="http://schemas.microsoft.com/office/drawing/2014/main" val="991052800"/>
                    </a:ext>
                  </a:extLst>
                </a:gridCol>
                <a:gridCol w="1033272">
                  <a:extLst>
                    <a:ext uri="{9D8B030D-6E8A-4147-A177-3AD203B41FA5}">
                      <a16:colId xmlns:a16="http://schemas.microsoft.com/office/drawing/2014/main" val="499371983"/>
                    </a:ext>
                  </a:extLst>
                </a:gridCol>
                <a:gridCol w="1051560">
                  <a:extLst>
                    <a:ext uri="{9D8B030D-6E8A-4147-A177-3AD203B41FA5}">
                      <a16:colId xmlns:a16="http://schemas.microsoft.com/office/drawing/2014/main" val="1763738694"/>
                    </a:ext>
                  </a:extLst>
                </a:gridCol>
                <a:gridCol w="960120">
                  <a:extLst>
                    <a:ext uri="{9D8B030D-6E8A-4147-A177-3AD203B41FA5}">
                      <a16:colId xmlns:a16="http://schemas.microsoft.com/office/drawing/2014/main" val="1403537151"/>
                    </a:ext>
                  </a:extLst>
                </a:gridCol>
                <a:gridCol w="969264">
                  <a:extLst>
                    <a:ext uri="{9D8B030D-6E8A-4147-A177-3AD203B41FA5}">
                      <a16:colId xmlns:a16="http://schemas.microsoft.com/office/drawing/2014/main" val="1763775780"/>
                    </a:ext>
                  </a:extLst>
                </a:gridCol>
                <a:gridCol w="1069848">
                  <a:extLst>
                    <a:ext uri="{9D8B030D-6E8A-4147-A177-3AD203B41FA5}">
                      <a16:colId xmlns:a16="http://schemas.microsoft.com/office/drawing/2014/main" val="2116886121"/>
                    </a:ext>
                  </a:extLst>
                </a:gridCol>
                <a:gridCol w="978408">
                  <a:extLst>
                    <a:ext uri="{9D8B030D-6E8A-4147-A177-3AD203B41FA5}">
                      <a16:colId xmlns:a16="http://schemas.microsoft.com/office/drawing/2014/main" val="6063250"/>
                    </a:ext>
                  </a:extLst>
                </a:gridCol>
                <a:gridCol w="954493">
                  <a:extLst>
                    <a:ext uri="{9D8B030D-6E8A-4147-A177-3AD203B41FA5}">
                      <a16:colId xmlns:a16="http://schemas.microsoft.com/office/drawing/2014/main" val="2559243089"/>
                    </a:ext>
                  </a:extLst>
                </a:gridCol>
                <a:gridCol w="1054628">
                  <a:extLst>
                    <a:ext uri="{9D8B030D-6E8A-4147-A177-3AD203B41FA5}">
                      <a16:colId xmlns:a16="http://schemas.microsoft.com/office/drawing/2014/main" val="1139421605"/>
                    </a:ext>
                  </a:extLst>
                </a:gridCol>
              </a:tblGrid>
              <a:tr h="370840">
                <a:tc rowSpan="2"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ВЭД</a:t>
                      </a:r>
                      <a:endParaRPr lang="ru-RU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2017</a:t>
                      </a:r>
                      <a:endParaRPr lang="ru-RU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2018</a:t>
                      </a:r>
                      <a:endParaRPr lang="ru-RU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2019</a:t>
                      </a:r>
                      <a:endParaRPr lang="ru-RU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2020</a:t>
                      </a:r>
                    </a:p>
                    <a:p>
                      <a:pPr algn="ctr"/>
                      <a:r>
                        <a:rPr lang="ru-RU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январь-сентябрь</a:t>
                      </a:r>
                      <a:endParaRPr lang="ru-RU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955931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РФ</a:t>
                      </a:r>
                      <a:endParaRPr lang="ru-RU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РТ</a:t>
                      </a:r>
                      <a:endParaRPr lang="ru-RU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РФ</a:t>
                      </a:r>
                      <a:endParaRPr lang="ru-RU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РТ</a:t>
                      </a:r>
                      <a:endParaRPr lang="ru-RU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РФ</a:t>
                      </a:r>
                      <a:endParaRPr lang="ru-RU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РТ</a:t>
                      </a:r>
                      <a:endParaRPr lang="ru-RU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РФ</a:t>
                      </a:r>
                      <a:endParaRPr lang="ru-RU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РТ</a:t>
                      </a:r>
                      <a:endParaRPr lang="ru-RU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5400578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Химическое производство</a:t>
                      </a:r>
                      <a:endParaRPr lang="ru-RU" sz="11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6675" marR="66675" marT="0" marB="0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</a:t>
                      </a:r>
                      <a:endParaRPr lang="ru-RU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</a:t>
                      </a:r>
                      <a:endParaRPr lang="ru-RU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27</a:t>
                      </a:r>
                      <a:endParaRPr lang="ru-RU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23</a:t>
                      </a:r>
                      <a:endParaRPr lang="ru-RU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23</a:t>
                      </a:r>
                      <a:endParaRPr lang="ru-RU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</a:t>
                      </a:r>
                      <a:endParaRPr lang="ru-RU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22</a:t>
                      </a:r>
                      <a:endParaRPr lang="ru-RU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17</a:t>
                      </a:r>
                      <a:endParaRPr lang="ru-RU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3927209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Обеспечение электроэнергией</a:t>
                      </a:r>
                      <a:endParaRPr lang="ru-RU" sz="11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6675" marR="66675" marT="0" marB="0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</a:t>
                      </a:r>
                      <a:endParaRPr lang="ru-RU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  <a:endParaRPr lang="ru-RU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</a:t>
                      </a:r>
                      <a:endParaRPr lang="ru-RU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  <a:endParaRPr lang="ru-RU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</a:t>
                      </a:r>
                      <a:endParaRPr lang="ru-RU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  <a:endParaRPr lang="ru-RU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</a:t>
                      </a:r>
                      <a:endParaRPr lang="ru-RU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  <a:endParaRPr lang="ru-RU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0630807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Производство пищевых продуктов</a:t>
                      </a:r>
                      <a:endParaRPr lang="ru-RU" sz="11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6675" marR="66675" marT="0" marB="0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</a:t>
                      </a:r>
                      <a:endParaRPr lang="ru-RU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  <a:endParaRPr lang="ru-RU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</a:t>
                      </a:r>
                      <a:endParaRPr lang="ru-RU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  <a:endParaRPr lang="ru-RU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</a:t>
                      </a:r>
                      <a:endParaRPr lang="ru-RU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  <a:endParaRPr lang="ru-RU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</a:t>
                      </a:r>
                      <a:endParaRPr lang="ru-RU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</a:t>
                      </a:r>
                      <a:endParaRPr lang="ru-RU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6582295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Производство прочей неметаллической минеральной продукции</a:t>
                      </a:r>
                      <a:endParaRPr lang="ru-RU" sz="11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6675" marR="66675" marT="0" marB="0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</a:t>
                      </a:r>
                      <a:endParaRPr lang="ru-RU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lang="ru-RU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</a:t>
                      </a:r>
                      <a:endParaRPr lang="ru-RU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  <a:endParaRPr lang="ru-RU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</a:t>
                      </a:r>
                      <a:endParaRPr lang="ru-RU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lang="ru-RU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</a:t>
                      </a:r>
                      <a:endParaRPr lang="ru-RU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  <a:endParaRPr lang="ru-RU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09537331"/>
                  </a:ext>
                </a:extLst>
              </a:tr>
              <a:tr h="841026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4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Производство прочих транспортных средств и оборудования</a:t>
                      </a:r>
                    </a:p>
                  </a:txBody>
                  <a:tcPr marL="66675" marR="66675" marT="0" marB="0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</a:t>
                      </a:r>
                      <a:endParaRPr lang="ru-RU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lang="ru-RU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</a:t>
                      </a:r>
                      <a:endParaRPr lang="ru-RU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  <a:endParaRPr lang="ru-RU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</a:t>
                      </a:r>
                      <a:endParaRPr lang="ru-RU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  <a:endParaRPr lang="ru-RU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</a:t>
                      </a:r>
                      <a:endParaRPr lang="ru-RU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  <a:endParaRPr lang="ru-RU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1551615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Производство металлургическое</a:t>
                      </a:r>
                      <a:endParaRPr lang="ru-RU" sz="1400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6675" marR="66675" marT="0" marB="0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21</a:t>
                      </a:r>
                      <a:endParaRPr lang="ru-RU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  <a:endParaRPr lang="ru-RU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26</a:t>
                      </a:r>
                      <a:endParaRPr lang="ru-RU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ru-RU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22</a:t>
                      </a:r>
                      <a:endParaRPr lang="ru-RU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dirty="0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-1</a:t>
                      </a:r>
                      <a:endParaRPr lang="ru-RU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24</a:t>
                      </a:r>
                      <a:endParaRPr lang="ru-RU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ru-RU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6449032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Производство готовых металлических изделий, кроме машин и оборудования</a:t>
                      </a:r>
                      <a:endParaRPr lang="ru-RU" sz="1400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6675" marR="66675" marT="0" marB="0"/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/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11</a:t>
                      </a:r>
                      <a:endParaRPr lang="ru-RU" sz="1800" kern="1200" dirty="0">
                        <a:solidFill>
                          <a:schemeClr val="dk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</a:t>
                      </a:r>
                      <a:endParaRPr lang="ru-RU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</a:t>
                      </a:r>
                      <a:endParaRPr lang="ru-RU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</a:t>
                      </a:r>
                      <a:endParaRPr lang="ru-RU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</a:t>
                      </a:r>
                      <a:endParaRPr lang="ru-RU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  <a:endParaRPr lang="ru-RU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</a:t>
                      </a:r>
                      <a:endParaRPr lang="ru-RU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</a:t>
                      </a:r>
                      <a:endParaRPr lang="ru-RU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38465567"/>
                  </a:ext>
                </a:extLst>
              </a:tr>
            </a:tbl>
          </a:graphicData>
        </a:graphic>
      </p:graphicFrame>
      <p:sp>
        <p:nvSpPr>
          <p:cNvPr id="6" name="Номер слайда 11">
            <a:extLst>
              <a:ext uri="{FF2B5EF4-FFF2-40B4-BE49-F238E27FC236}">
                <a16:creationId xmlns:a16="http://schemas.microsoft.com/office/drawing/2014/main" id="{8C33BA29-577D-4020-9C2A-302954877A5D}"/>
              </a:ext>
            </a:extLst>
          </p:cNvPr>
          <p:cNvSpPr txBox="1">
            <a:spLocks/>
          </p:cNvSpPr>
          <p:nvPr/>
        </p:nvSpPr>
        <p:spPr>
          <a:xfrm>
            <a:off x="9257583" y="6492875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ABB51524-3420-4E9B-A4E2-70C4CD999A44}" type="slidenum">
              <a:rPr lang="ru-RU" sz="160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r"/>
              <a:t>21</a:t>
            </a:fld>
            <a:endParaRPr lang="ru-RU" sz="1600" dirty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529669" y="1082005"/>
            <a:ext cx="10485664" cy="22595"/>
          </a:xfrm>
          <a:prstGeom prst="line">
            <a:avLst/>
          </a:prstGeom>
          <a:ln w="28575">
            <a:solidFill>
              <a:schemeClr val="accent5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0130352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 txBox="1">
            <a:spLocks/>
          </p:cNvSpPr>
          <p:nvPr/>
        </p:nvSpPr>
        <p:spPr>
          <a:xfrm>
            <a:off x="337444" y="1700808"/>
            <a:ext cx="11852353" cy="2203704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vert="horz" lIns="108825" tIns="54412" rIns="108825" bIns="54412" rtlCol="0" anchor="ctr">
            <a:noAutofit/>
          </a:bodyPr>
          <a:lstStyle/>
          <a:p>
            <a:pPr lvl="0" algn="ctr">
              <a:spcBef>
                <a:spcPct val="0"/>
              </a:spcBef>
              <a:defRPr/>
            </a:pPr>
            <a:endParaRPr lang="ru-RU" sz="4299" b="1" cap="all" dirty="0">
              <a:solidFill>
                <a:srgbClr val="339966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7" name="Подзаголовок 2"/>
          <p:cNvSpPr txBox="1">
            <a:spLocks/>
          </p:cNvSpPr>
          <p:nvPr/>
        </p:nvSpPr>
        <p:spPr>
          <a:xfrm>
            <a:off x="2205" y="5548313"/>
            <a:ext cx="12187592" cy="666750"/>
          </a:xfrm>
          <a:prstGeom prst="rect">
            <a:avLst/>
          </a:prstGeom>
        </p:spPr>
        <p:txBody>
          <a:bodyPr lIns="108825" tIns="54412" rIns="108825" bIns="54412">
            <a:normAutofit lnSpcReduction="10000"/>
          </a:bodyPr>
          <a:lstStyle/>
          <a:p>
            <a:pPr marL="408106" indent="-408106" algn="ctr">
              <a:spcBef>
                <a:spcPct val="20000"/>
              </a:spcBef>
              <a:defRPr/>
            </a:pPr>
            <a:endParaRPr lang="ru-RU" sz="3799" dirty="0">
              <a:solidFill>
                <a:schemeClr val="tx2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8" name="Заголовок 5"/>
          <p:cNvSpPr txBox="1">
            <a:spLocks/>
          </p:cNvSpPr>
          <p:nvPr/>
        </p:nvSpPr>
        <p:spPr>
          <a:xfrm>
            <a:off x="916274" y="2130432"/>
            <a:ext cx="10359453" cy="1470025"/>
          </a:xfrm>
          <a:prstGeom prst="rect">
            <a:avLst/>
          </a:prstGeom>
        </p:spPr>
        <p:txBody>
          <a:bodyPr vert="horz" lIns="108825" tIns="54412" rIns="108825" bIns="54412" rtlCol="0" anchor="ctr">
            <a:noAutofit/>
          </a:bodyPr>
          <a:lstStyle>
            <a:lvl1pPr algn="ctr" defTabSz="1088502" rtl="0" eaLnBrk="1" latinLnBrk="0" hangingPunct="1">
              <a:spcBef>
                <a:spcPct val="0"/>
              </a:spcBef>
              <a:buNone/>
              <a:defRPr sz="52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4800" dirty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Спасибо за внимание!</a:t>
            </a:r>
            <a:br>
              <a:rPr lang="ru-RU" sz="4800" dirty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4800" dirty="0" err="1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Игътибарыгыз</a:t>
            </a:r>
            <a:r>
              <a:rPr lang="ru-RU" sz="4800" dirty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4800" dirty="0" err="1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өчен</a:t>
            </a:r>
            <a:r>
              <a:rPr lang="ru-RU" sz="4800" dirty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4800" dirty="0" err="1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рәхмәт</a:t>
            </a:r>
            <a:r>
              <a:rPr lang="ru-RU" sz="4800" dirty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!</a:t>
            </a:r>
          </a:p>
        </p:txBody>
      </p:sp>
      <p:sp>
        <p:nvSpPr>
          <p:cNvPr id="15" name="object 91"/>
          <p:cNvSpPr/>
          <p:nvPr/>
        </p:nvSpPr>
        <p:spPr>
          <a:xfrm>
            <a:off x="166190" y="1"/>
            <a:ext cx="439818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01610" y="43606"/>
            <a:ext cx="1037832" cy="1037832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57132" y="4800600"/>
            <a:ext cx="1752062" cy="2057400"/>
          </a:xfrm>
          <a:prstGeom prst="rect">
            <a:avLst/>
          </a:prstGeom>
        </p:spPr>
      </p:pic>
      <p:sp>
        <p:nvSpPr>
          <p:cNvPr id="9" name="Номер слайда 11">
            <a:extLst>
              <a:ext uri="{FF2B5EF4-FFF2-40B4-BE49-F238E27FC236}">
                <a16:creationId xmlns:a16="http://schemas.microsoft.com/office/drawing/2014/main" id="{8C33BA29-577D-4020-9C2A-302954877A5D}"/>
              </a:ext>
            </a:extLst>
          </p:cNvPr>
          <p:cNvSpPr txBox="1">
            <a:spLocks/>
          </p:cNvSpPr>
          <p:nvPr/>
        </p:nvSpPr>
        <p:spPr>
          <a:xfrm>
            <a:off x="9252952" y="6434635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ABB51524-3420-4E9B-A4E2-70C4CD999A44}" type="slidenum">
              <a:rPr lang="ru-RU" sz="160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r"/>
              <a:t>22</a:t>
            </a:fld>
            <a:endParaRPr lang="ru-RU" sz="1600" dirty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7551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/>
          <p:cNvSpPr/>
          <p:nvPr/>
        </p:nvSpPr>
        <p:spPr>
          <a:xfrm>
            <a:off x="2034928" y="1392046"/>
            <a:ext cx="8210943" cy="792000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Реализация нового инвестиционного цикла </a:t>
            </a:r>
            <a:endParaRPr lang="en-US" sz="1600" b="1" dirty="0">
              <a:solidFill>
                <a:srgbClr val="0033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2034928" y="2318212"/>
            <a:ext cx="8210943" cy="792000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Улучшение делового климата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2034929" y="3242992"/>
            <a:ext cx="8210943" cy="792000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Развитие сектора малого и среднего предпринимательства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2034929" y="4158179"/>
            <a:ext cx="8210943" cy="792000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Расширение рынков сбыта 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2034929" y="5073366"/>
            <a:ext cx="8210943" cy="792000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Повышение эффективности отраслей экономики, </a:t>
            </a:r>
            <a:endParaRPr lang="ru-RU" sz="1600" b="1" dirty="0" smtClean="0">
              <a:solidFill>
                <a:srgbClr val="0033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1600" b="1" dirty="0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рост </a:t>
            </a:r>
            <a:r>
              <a:rPr lang="ru-RU" sz="1600" b="1" dirty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производительности труда</a:t>
            </a:r>
          </a:p>
        </p:txBody>
      </p:sp>
      <p:sp>
        <p:nvSpPr>
          <p:cNvPr id="18" name="Номер слайда 11">
            <a:extLst>
              <a:ext uri="{FF2B5EF4-FFF2-40B4-BE49-F238E27FC236}">
                <a16:creationId xmlns:a16="http://schemas.microsoft.com/office/drawing/2014/main" id="{8C33BA29-577D-4020-9C2A-302954877A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41378" y="6347742"/>
            <a:ext cx="2743200" cy="365125"/>
          </a:xfrm>
        </p:spPr>
        <p:txBody>
          <a:bodyPr/>
          <a:lstStyle/>
          <a:p>
            <a:fld id="{ABB51524-3420-4E9B-A4E2-70C4CD999A44}" type="slidenum">
              <a:rPr lang="ru-RU" sz="160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pPr/>
              <a:t>3</a:t>
            </a:fld>
            <a:endParaRPr lang="ru-RU" sz="1600" dirty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9" name="Рисунок 18"/>
          <p:cNvPicPr>
            <a:picLocks noChangeAspect="1"/>
          </p:cNvPicPr>
          <p:nvPr/>
        </p:nvPicPr>
        <p:blipFill rotWithShape="1">
          <a:blip r:embed="rId2" cstate="print"/>
          <a:srcRect r="82422"/>
          <a:stretch/>
        </p:blipFill>
        <p:spPr>
          <a:xfrm>
            <a:off x="693450" y="5924572"/>
            <a:ext cx="857598" cy="933428"/>
          </a:xfrm>
          <a:prstGeom prst="rect">
            <a:avLst/>
          </a:prstGeom>
        </p:spPr>
      </p:pic>
      <p:cxnSp>
        <p:nvCxnSpPr>
          <p:cNvPr id="20" name="Прямая соединительная линия 19"/>
          <p:cNvCxnSpPr/>
          <p:nvPr/>
        </p:nvCxnSpPr>
        <p:spPr>
          <a:xfrm>
            <a:off x="897567" y="1176685"/>
            <a:ext cx="10485664" cy="22595"/>
          </a:xfrm>
          <a:prstGeom prst="line">
            <a:avLst/>
          </a:prstGeom>
          <a:ln w="28575">
            <a:solidFill>
              <a:schemeClr val="accent5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2" name="Рисунок 2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01610" y="43606"/>
            <a:ext cx="1037832" cy="1037832"/>
          </a:xfrm>
          <a:prstGeom prst="rect">
            <a:avLst/>
          </a:prstGeom>
        </p:spPr>
      </p:pic>
      <p:sp>
        <p:nvSpPr>
          <p:cNvPr id="23" name="object 91"/>
          <p:cNvSpPr/>
          <p:nvPr/>
        </p:nvSpPr>
        <p:spPr>
          <a:xfrm>
            <a:off x="166190" y="1"/>
            <a:ext cx="439818" cy="68580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Прямоугольник 23"/>
          <p:cNvSpPr/>
          <p:nvPr/>
        </p:nvSpPr>
        <p:spPr>
          <a:xfrm>
            <a:off x="2034929" y="5988553"/>
            <a:ext cx="8210943" cy="792000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Реализация национальных проектов</a:t>
            </a:r>
            <a:endParaRPr lang="ru-RU" sz="1600" dirty="0">
              <a:solidFill>
                <a:srgbClr val="0033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Прямоугольник 24">
            <a:extLst>
              <a:ext uri="{FF2B5EF4-FFF2-40B4-BE49-F238E27FC236}">
                <a16:creationId xmlns:a16="http://schemas.microsoft.com/office/drawing/2014/main" id="{580EA580-8139-4A56-BD4E-11C3FDCC1180}"/>
              </a:ext>
            </a:extLst>
          </p:cNvPr>
          <p:cNvSpPr/>
          <p:nvPr/>
        </p:nvSpPr>
        <p:spPr>
          <a:xfrm>
            <a:off x="606009" y="52408"/>
            <a:ext cx="1039560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altLang="ru-RU" sz="2800" b="1" dirty="0">
                <a:solidFill>
                  <a:srgbClr val="0033CC"/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Факторы обеспечения </a:t>
            </a:r>
            <a:r>
              <a:rPr lang="ru-RU" altLang="ru-RU" sz="2800" b="1" dirty="0" smtClean="0">
                <a:solidFill>
                  <a:srgbClr val="0033CC"/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экономического роста </a:t>
            </a:r>
          </a:p>
          <a:p>
            <a:pPr algn="ctr"/>
            <a:r>
              <a:rPr lang="ru-RU" altLang="ru-RU" sz="2800" b="1" dirty="0" smtClean="0">
                <a:solidFill>
                  <a:srgbClr val="0033CC"/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в </a:t>
            </a:r>
            <a:r>
              <a:rPr lang="ru-RU" altLang="ru-RU" sz="2800" b="1" dirty="0">
                <a:solidFill>
                  <a:srgbClr val="0033CC"/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2021 </a:t>
            </a:r>
            <a:r>
              <a:rPr lang="ru-RU" altLang="ru-RU" sz="2800" b="1" dirty="0" smtClean="0">
                <a:solidFill>
                  <a:srgbClr val="0033CC"/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году на уровне 103,9%</a:t>
            </a:r>
            <a:endParaRPr lang="ru-RU" sz="2800" b="1" dirty="0">
              <a:solidFill>
                <a:srgbClr val="0033CC"/>
              </a:solidFill>
              <a:latin typeface="Arial" panose="020B0604020202020204" pitchFamily="34" charset="0"/>
              <a:ea typeface="宋体" panose="02010600030101010101" pitchFamily="2" charset="-122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097238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4" grpId="0" animBg="1"/>
      <p:bldP spid="15" grpId="0" animBg="1"/>
      <p:bldP spid="16" grpId="0" animBg="1"/>
      <p:bldP spid="2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2"/>
          <p:cNvSpPr/>
          <p:nvPr/>
        </p:nvSpPr>
        <p:spPr>
          <a:xfrm>
            <a:off x="2692097" y="6195182"/>
            <a:ext cx="6939397" cy="434557"/>
          </a:xfrm>
          <a:prstGeom prst="rect">
            <a:avLst/>
          </a:prstGeom>
          <a:noFill/>
          <a:ln w="9525" cap="flat" cmpd="sng">
            <a:solidFill>
              <a:schemeClr val="accent3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72000" tIns="72000" rIns="72000" bIns="720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5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1" name="Google Shape;101;p2"/>
          <p:cNvSpPr/>
          <p:nvPr/>
        </p:nvSpPr>
        <p:spPr>
          <a:xfrm>
            <a:off x="8525384" y="5078521"/>
            <a:ext cx="2293200" cy="623538"/>
          </a:xfrm>
          <a:prstGeom prst="rect">
            <a:avLst/>
          </a:prstGeom>
          <a:noFill/>
          <a:ln w="9525" cap="flat" cmpd="sng">
            <a:solidFill>
              <a:schemeClr val="accent3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72000" tIns="72000" rIns="72000" bIns="720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5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2" name="Google Shape;102;p2"/>
          <p:cNvSpPr/>
          <p:nvPr/>
        </p:nvSpPr>
        <p:spPr>
          <a:xfrm>
            <a:off x="1505188" y="5083503"/>
            <a:ext cx="2293020" cy="623538"/>
          </a:xfrm>
          <a:prstGeom prst="rect">
            <a:avLst/>
          </a:prstGeom>
          <a:noFill/>
          <a:ln w="9525" cap="flat" cmpd="sng">
            <a:solidFill>
              <a:schemeClr val="accent3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72000" tIns="72000" rIns="72000" bIns="720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5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3" name="Google Shape;103;p2"/>
          <p:cNvSpPr/>
          <p:nvPr/>
        </p:nvSpPr>
        <p:spPr>
          <a:xfrm>
            <a:off x="8643054" y="2955257"/>
            <a:ext cx="2362997" cy="1035579"/>
          </a:xfrm>
          <a:prstGeom prst="rect">
            <a:avLst/>
          </a:prstGeom>
          <a:noFill/>
          <a:ln w="9525" cap="flat" cmpd="sng">
            <a:solidFill>
              <a:schemeClr val="accent3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72000" tIns="72000" rIns="72000" bIns="720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5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4" name="Google Shape;104;p2"/>
          <p:cNvSpPr/>
          <p:nvPr/>
        </p:nvSpPr>
        <p:spPr>
          <a:xfrm>
            <a:off x="1505310" y="3012108"/>
            <a:ext cx="3532339" cy="978728"/>
          </a:xfrm>
          <a:prstGeom prst="rect">
            <a:avLst/>
          </a:prstGeom>
          <a:noFill/>
          <a:ln w="9525" cap="flat" cmpd="sng">
            <a:solidFill>
              <a:schemeClr val="accent3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72000" tIns="72000" rIns="72000" bIns="720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5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5" name="Google Shape;105;p2"/>
          <p:cNvSpPr txBox="1">
            <a:spLocks noGrp="1"/>
          </p:cNvSpPr>
          <p:nvPr>
            <p:ph type="title"/>
          </p:nvPr>
        </p:nvSpPr>
        <p:spPr>
          <a:xfrm>
            <a:off x="1712035" y="183226"/>
            <a:ext cx="9088200" cy="89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33CC"/>
              </a:buClr>
              <a:buSzPts val="2800"/>
              <a:buFont typeface="Arial"/>
              <a:buNone/>
            </a:pPr>
            <a:r>
              <a:rPr lang="ru-RU" sz="3200" b="1" dirty="0">
                <a:solidFill>
                  <a:srgbClr val="0033CC"/>
                </a:solidFill>
                <a:latin typeface="Arial"/>
                <a:ea typeface="Arial"/>
                <a:cs typeface="Arial"/>
                <a:sym typeface="Arial"/>
              </a:rPr>
              <a:t>Запуск нового инвестиционного цикла</a:t>
            </a:r>
            <a:endParaRPr sz="4800" dirty="0"/>
          </a:p>
        </p:txBody>
      </p:sp>
      <p:sp>
        <p:nvSpPr>
          <p:cNvPr id="106" name="Google Shape;106;p2"/>
          <p:cNvSpPr/>
          <p:nvPr/>
        </p:nvSpPr>
        <p:spPr>
          <a:xfrm>
            <a:off x="1445608" y="1203013"/>
            <a:ext cx="3592040" cy="722545"/>
          </a:xfrm>
          <a:prstGeom prst="rect">
            <a:avLst/>
          </a:prstGeom>
          <a:noFill/>
          <a:ln w="9525" cap="flat" cmpd="sng">
            <a:solidFill>
              <a:schemeClr val="accent3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72000" tIns="72000" rIns="72000" bIns="720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5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7" name="Google Shape;107;p2"/>
          <p:cNvSpPr txBox="1"/>
          <p:nvPr/>
        </p:nvSpPr>
        <p:spPr>
          <a:xfrm>
            <a:off x="1557572" y="1260761"/>
            <a:ext cx="3480077" cy="6647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600" b="0" i="0" u="none" strike="noStrike" cap="none">
                <a:solidFill>
                  <a:srgbClr val="0033CC"/>
                </a:solidFill>
                <a:latin typeface="Arial"/>
                <a:ea typeface="Arial"/>
                <a:cs typeface="Arial"/>
                <a:sym typeface="Arial"/>
              </a:rPr>
              <a:t>Общенациональный план действий по привлечению инвестиций в российскую экономику</a:t>
            </a:r>
            <a:endParaRPr/>
          </a:p>
        </p:txBody>
      </p:sp>
      <p:sp>
        <p:nvSpPr>
          <p:cNvPr id="108" name="Google Shape;108;p2"/>
          <p:cNvSpPr/>
          <p:nvPr/>
        </p:nvSpPr>
        <p:spPr>
          <a:xfrm>
            <a:off x="1482124" y="2219499"/>
            <a:ext cx="3555525" cy="502698"/>
          </a:xfrm>
          <a:prstGeom prst="rect">
            <a:avLst/>
          </a:prstGeom>
          <a:noFill/>
          <a:ln w="9525" cap="flat" cmpd="sng">
            <a:solidFill>
              <a:schemeClr val="accent3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72000" tIns="72000" rIns="72000" bIns="720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5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9" name="Google Shape;109;p2"/>
          <p:cNvSpPr txBox="1"/>
          <p:nvPr/>
        </p:nvSpPr>
        <p:spPr>
          <a:xfrm>
            <a:off x="2192988" y="3143425"/>
            <a:ext cx="2209243" cy="7160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600" b="1" i="0" u="none" strike="noStrike" cap="none">
                <a:solidFill>
                  <a:srgbClr val="0033CC"/>
                </a:solidFill>
                <a:latin typeface="Arial"/>
                <a:ea typeface="Arial"/>
                <a:cs typeface="Arial"/>
                <a:sym typeface="Arial"/>
              </a:rPr>
              <a:t>Новые инвестиционные</a:t>
            </a:r>
            <a:endParaRPr/>
          </a:p>
          <a:p>
            <a:pPr marL="0" marR="0" lvl="0" indent="0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None/>
            </a:pPr>
            <a:r>
              <a:rPr lang="ru-RU" sz="1600" b="1" i="0" u="none" strike="noStrike" cap="none">
                <a:solidFill>
                  <a:srgbClr val="0033CC"/>
                </a:solidFill>
                <a:latin typeface="Arial"/>
                <a:ea typeface="Arial"/>
                <a:cs typeface="Arial"/>
                <a:sym typeface="Arial"/>
              </a:rPr>
              <a:t>проекты</a:t>
            </a:r>
            <a:endParaRPr/>
          </a:p>
        </p:txBody>
      </p:sp>
      <p:sp>
        <p:nvSpPr>
          <p:cNvPr id="110" name="Google Shape;110;p2"/>
          <p:cNvSpPr txBox="1"/>
          <p:nvPr/>
        </p:nvSpPr>
        <p:spPr>
          <a:xfrm>
            <a:off x="6707857" y="3641370"/>
            <a:ext cx="1661797" cy="6647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6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Увеличение инвестиционного спроса</a:t>
            </a:r>
            <a:endParaRPr/>
          </a:p>
        </p:txBody>
      </p:sp>
      <p:sp>
        <p:nvSpPr>
          <p:cNvPr id="111" name="Google Shape;111;p2"/>
          <p:cNvSpPr txBox="1"/>
          <p:nvPr/>
        </p:nvSpPr>
        <p:spPr>
          <a:xfrm>
            <a:off x="1492819" y="5183813"/>
            <a:ext cx="2292898" cy="4431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600" b="0" i="0" u="none" strike="noStrike" cap="none">
                <a:solidFill>
                  <a:srgbClr val="0033CC"/>
                </a:solidFill>
                <a:latin typeface="Arial"/>
                <a:ea typeface="Arial"/>
                <a:cs typeface="Arial"/>
                <a:sym typeface="Arial"/>
              </a:rPr>
              <a:t>Предпринимательское сообщество</a:t>
            </a:r>
            <a:endParaRPr/>
          </a:p>
        </p:txBody>
      </p:sp>
      <p:sp>
        <p:nvSpPr>
          <p:cNvPr id="112" name="Google Shape;112;p2"/>
          <p:cNvSpPr txBox="1"/>
          <p:nvPr/>
        </p:nvSpPr>
        <p:spPr>
          <a:xfrm>
            <a:off x="8810090" y="5287605"/>
            <a:ext cx="1723788" cy="2215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600" b="0" i="0" u="none" strike="noStrike" cap="none">
                <a:solidFill>
                  <a:srgbClr val="0033CC"/>
                </a:solidFill>
                <a:latin typeface="Arial"/>
                <a:ea typeface="Arial"/>
                <a:cs typeface="Arial"/>
                <a:sym typeface="Arial"/>
              </a:rPr>
              <a:t>Органы власти</a:t>
            </a:r>
            <a:endParaRPr/>
          </a:p>
        </p:txBody>
      </p:sp>
      <p:sp>
        <p:nvSpPr>
          <p:cNvPr id="113" name="Google Shape;113;p2"/>
          <p:cNvSpPr txBox="1"/>
          <p:nvPr/>
        </p:nvSpPr>
        <p:spPr>
          <a:xfrm>
            <a:off x="2884440" y="6301660"/>
            <a:ext cx="6554711" cy="2215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600" b="0" i="0" u="none" strike="noStrike" cap="none">
                <a:solidFill>
                  <a:srgbClr val="0033CC"/>
                </a:solidFill>
                <a:latin typeface="Arial"/>
                <a:ea typeface="Arial"/>
                <a:cs typeface="Arial"/>
                <a:sym typeface="Arial"/>
              </a:rPr>
              <a:t>Специалисты по управлению инвестиционными проектами</a:t>
            </a:r>
            <a:endParaRPr/>
          </a:p>
        </p:txBody>
      </p:sp>
      <p:sp>
        <p:nvSpPr>
          <p:cNvPr id="114" name="Google Shape;114;p2"/>
          <p:cNvSpPr txBox="1"/>
          <p:nvPr/>
        </p:nvSpPr>
        <p:spPr>
          <a:xfrm>
            <a:off x="1764273" y="2336469"/>
            <a:ext cx="3053410" cy="2215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600" b="0" i="0" u="none" strike="noStrike" cap="none">
                <a:solidFill>
                  <a:srgbClr val="0033CC"/>
                </a:solidFill>
                <a:latin typeface="Arial"/>
                <a:ea typeface="Arial"/>
                <a:cs typeface="Arial"/>
                <a:sym typeface="Arial"/>
              </a:rPr>
              <a:t>Новые инструменты поддержки</a:t>
            </a:r>
            <a:endParaRPr/>
          </a:p>
        </p:txBody>
      </p:sp>
      <p:sp>
        <p:nvSpPr>
          <p:cNvPr id="115" name="Google Shape;115;p2"/>
          <p:cNvSpPr txBox="1"/>
          <p:nvPr/>
        </p:nvSpPr>
        <p:spPr>
          <a:xfrm>
            <a:off x="8810090" y="3153710"/>
            <a:ext cx="2023962" cy="6647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600" b="0" i="0" u="none" strike="noStrike" cap="none">
                <a:solidFill>
                  <a:srgbClr val="0033CC"/>
                </a:solidFill>
                <a:latin typeface="Arial"/>
                <a:ea typeface="Arial"/>
                <a:cs typeface="Arial"/>
                <a:sym typeface="Arial"/>
              </a:rPr>
              <a:t>Новый цикл экономического роста</a:t>
            </a:r>
            <a:endParaRPr/>
          </a:p>
        </p:txBody>
      </p:sp>
      <p:sp>
        <p:nvSpPr>
          <p:cNvPr id="116" name="Google Shape;116;p2"/>
          <p:cNvSpPr/>
          <p:nvPr/>
        </p:nvSpPr>
        <p:spPr>
          <a:xfrm>
            <a:off x="5729483" y="2975460"/>
            <a:ext cx="2205072" cy="1021299"/>
          </a:xfrm>
          <a:prstGeom prst="rect">
            <a:avLst/>
          </a:prstGeom>
          <a:noFill/>
          <a:ln w="9525" cap="flat" cmpd="sng">
            <a:solidFill>
              <a:schemeClr val="accent3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72000" tIns="72000" rIns="72000" bIns="72000" anchor="t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600" b="0" i="0" u="none" strike="noStrike" cap="none">
                <a:solidFill>
                  <a:srgbClr val="0033CC"/>
                </a:solidFill>
                <a:latin typeface="Arial"/>
                <a:ea typeface="Arial"/>
                <a:cs typeface="Arial"/>
                <a:sym typeface="Arial"/>
              </a:rPr>
              <a:t>Увеличение</a:t>
            </a:r>
            <a:endParaRPr/>
          </a:p>
          <a:p>
            <a:pPr marL="0" marR="0" lvl="0" indent="0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None/>
            </a:pPr>
            <a:r>
              <a:rPr lang="ru-RU" sz="1600" b="0" i="0" u="none" strike="noStrike" cap="none">
                <a:solidFill>
                  <a:srgbClr val="0033CC"/>
                </a:solidFill>
                <a:latin typeface="Arial"/>
                <a:ea typeface="Arial"/>
                <a:cs typeface="Arial"/>
                <a:sym typeface="Arial"/>
              </a:rPr>
              <a:t>портфеля </a:t>
            </a:r>
            <a:endParaRPr/>
          </a:p>
          <a:p>
            <a:pPr marL="0" marR="0" lvl="0" indent="0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None/>
            </a:pPr>
            <a:r>
              <a:rPr lang="ru-RU" sz="1600" b="0" i="0" u="none" strike="noStrike" cap="none">
                <a:solidFill>
                  <a:srgbClr val="0033CC"/>
                </a:solidFill>
                <a:latin typeface="Arial"/>
                <a:ea typeface="Arial"/>
                <a:cs typeface="Arial"/>
                <a:sym typeface="Arial"/>
              </a:rPr>
              <a:t>проектов</a:t>
            </a:r>
            <a:endParaRPr sz="1600" b="0" i="0" u="none" strike="noStrike" cap="none">
              <a:solidFill>
                <a:srgbClr val="0033CC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None/>
            </a:pPr>
            <a:endParaRPr sz="15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7" name="Google Shape;117;p2"/>
          <p:cNvSpPr/>
          <p:nvPr/>
        </p:nvSpPr>
        <p:spPr>
          <a:xfrm>
            <a:off x="5015196" y="5086636"/>
            <a:ext cx="2293200" cy="623538"/>
          </a:xfrm>
          <a:prstGeom prst="rect">
            <a:avLst/>
          </a:prstGeom>
          <a:noFill/>
          <a:ln w="9525" cap="flat" cmpd="sng">
            <a:solidFill>
              <a:schemeClr val="accent3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72000" tIns="72000" rIns="72000" bIns="720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5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8" name="Google Shape;118;p2"/>
          <p:cNvSpPr txBox="1"/>
          <p:nvPr/>
        </p:nvSpPr>
        <p:spPr>
          <a:xfrm>
            <a:off x="5197593" y="5279490"/>
            <a:ext cx="2009270" cy="2215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600" b="0" i="0" u="none" strike="noStrike" cap="none">
                <a:solidFill>
                  <a:srgbClr val="0033CC"/>
                </a:solidFill>
                <a:latin typeface="Arial"/>
                <a:ea typeface="Arial"/>
                <a:cs typeface="Arial"/>
                <a:sym typeface="Arial"/>
              </a:rPr>
              <a:t>Институты развития</a:t>
            </a:r>
            <a:endParaRPr/>
          </a:p>
        </p:txBody>
      </p:sp>
      <p:sp>
        <p:nvSpPr>
          <p:cNvPr id="119" name="Google Shape;119;p2"/>
          <p:cNvSpPr/>
          <p:nvPr/>
        </p:nvSpPr>
        <p:spPr>
          <a:xfrm rot="-5400000">
            <a:off x="6173417" y="120214"/>
            <a:ext cx="165436" cy="9398155"/>
          </a:xfrm>
          <a:prstGeom prst="rightBracket">
            <a:avLst>
              <a:gd name="adj" fmla="val 8333"/>
            </a:avLst>
          </a:prstGeom>
          <a:noFill/>
          <a:ln w="25400" cap="flat" cmpd="sng">
            <a:solidFill>
              <a:srgbClr val="FF66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0" name="Google Shape;120;p2"/>
          <p:cNvSpPr txBox="1"/>
          <p:nvPr/>
        </p:nvSpPr>
        <p:spPr>
          <a:xfrm>
            <a:off x="5718185" y="4417879"/>
            <a:ext cx="1397479" cy="2215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600" b="0" i="0" u="none" strike="noStrike" cap="none">
                <a:solidFill>
                  <a:srgbClr val="0033CC"/>
                </a:solidFill>
                <a:latin typeface="Arial"/>
                <a:ea typeface="Arial"/>
                <a:cs typeface="Arial"/>
                <a:sym typeface="Arial"/>
              </a:rPr>
              <a:t>Ресурсы</a:t>
            </a:r>
            <a:endParaRPr/>
          </a:p>
        </p:txBody>
      </p:sp>
      <p:sp>
        <p:nvSpPr>
          <p:cNvPr id="121" name="Google Shape;121;p2"/>
          <p:cNvSpPr/>
          <p:nvPr/>
        </p:nvSpPr>
        <p:spPr>
          <a:xfrm>
            <a:off x="7308396" y="5320090"/>
            <a:ext cx="1219219" cy="140400"/>
          </a:xfrm>
          <a:prstGeom prst="leftRightArrow">
            <a:avLst>
              <a:gd name="adj1" fmla="val 50000"/>
              <a:gd name="adj2" fmla="val 50000"/>
            </a:avLst>
          </a:prstGeom>
          <a:solidFill>
            <a:srgbClr val="1F3864"/>
          </a:solidFill>
          <a:ln w="9525" cap="flat" cmpd="sng">
            <a:solidFill>
              <a:schemeClr val="accent3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72000" tIns="72000" rIns="72000" bIns="720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5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2" name="Google Shape;122;p2"/>
          <p:cNvSpPr/>
          <p:nvPr/>
        </p:nvSpPr>
        <p:spPr>
          <a:xfrm>
            <a:off x="3798209" y="5324571"/>
            <a:ext cx="1216988" cy="135919"/>
          </a:xfrm>
          <a:prstGeom prst="leftRightArrow">
            <a:avLst>
              <a:gd name="adj1" fmla="val 50000"/>
              <a:gd name="adj2" fmla="val 50000"/>
            </a:avLst>
          </a:prstGeom>
          <a:solidFill>
            <a:srgbClr val="1F3864"/>
          </a:solidFill>
          <a:ln w="9525" cap="flat" cmpd="sng">
            <a:solidFill>
              <a:srgbClr val="2F549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72000" tIns="72000" rIns="72000" bIns="720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500" b="0" i="0" u="none" strike="noStrike" cap="none">
              <a:solidFill>
                <a:srgbClr val="1F386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3" name="Google Shape;123;p2"/>
          <p:cNvSpPr/>
          <p:nvPr/>
        </p:nvSpPr>
        <p:spPr>
          <a:xfrm>
            <a:off x="5037649" y="3282893"/>
            <a:ext cx="680536" cy="352808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 w="9525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72000" tIns="72000" rIns="72000" bIns="720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5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24" name="Google Shape;124;p2"/>
          <p:cNvCxnSpPr/>
          <p:nvPr/>
        </p:nvCxnSpPr>
        <p:spPr>
          <a:xfrm rot="10800000">
            <a:off x="6148164" y="5702059"/>
            <a:ext cx="0" cy="488280"/>
          </a:xfrm>
          <a:prstGeom prst="straightConnector1">
            <a:avLst/>
          </a:prstGeom>
          <a:noFill/>
          <a:ln w="25400" cap="flat" cmpd="sng">
            <a:solidFill>
              <a:srgbClr val="1F3864"/>
            </a:solidFill>
            <a:prstDash val="solid"/>
            <a:miter lim="800000"/>
            <a:headEnd type="none" w="sm" len="sm"/>
            <a:tailEnd type="oval" w="med" len="med"/>
          </a:ln>
        </p:spPr>
      </p:cxnSp>
      <p:cxnSp>
        <p:nvCxnSpPr>
          <p:cNvPr id="125" name="Google Shape;125;p2"/>
          <p:cNvCxnSpPr/>
          <p:nvPr/>
        </p:nvCxnSpPr>
        <p:spPr>
          <a:xfrm rot="10800000">
            <a:off x="3495376" y="5702059"/>
            <a:ext cx="0" cy="488280"/>
          </a:xfrm>
          <a:prstGeom prst="straightConnector1">
            <a:avLst/>
          </a:prstGeom>
          <a:noFill/>
          <a:ln w="25400" cap="flat" cmpd="sng">
            <a:solidFill>
              <a:srgbClr val="1F3864"/>
            </a:solidFill>
            <a:prstDash val="solid"/>
            <a:miter lim="800000"/>
            <a:headEnd type="none" w="sm" len="sm"/>
            <a:tailEnd type="oval" w="med" len="med"/>
          </a:ln>
        </p:spPr>
      </p:cxnSp>
      <p:cxnSp>
        <p:nvCxnSpPr>
          <p:cNvPr id="126" name="Google Shape;126;p2"/>
          <p:cNvCxnSpPr/>
          <p:nvPr/>
        </p:nvCxnSpPr>
        <p:spPr>
          <a:xfrm rot="10800000">
            <a:off x="8810090" y="5702059"/>
            <a:ext cx="0" cy="488280"/>
          </a:xfrm>
          <a:prstGeom prst="straightConnector1">
            <a:avLst/>
          </a:prstGeom>
          <a:noFill/>
          <a:ln w="25400" cap="flat" cmpd="sng">
            <a:solidFill>
              <a:srgbClr val="1F3864"/>
            </a:solidFill>
            <a:prstDash val="solid"/>
            <a:miter lim="800000"/>
            <a:headEnd type="none" w="sm" len="sm"/>
            <a:tailEnd type="oval" w="med" len="med"/>
          </a:ln>
        </p:spPr>
      </p:cxnSp>
      <p:sp>
        <p:nvSpPr>
          <p:cNvPr id="127" name="Google Shape;127;p2"/>
          <p:cNvSpPr/>
          <p:nvPr/>
        </p:nvSpPr>
        <p:spPr>
          <a:xfrm>
            <a:off x="3118765" y="1925558"/>
            <a:ext cx="245726" cy="293941"/>
          </a:xfrm>
          <a:prstGeom prst="down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72000" tIns="72000" rIns="72000" bIns="720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5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8" name="Google Shape;128;p2"/>
          <p:cNvSpPr/>
          <p:nvPr/>
        </p:nvSpPr>
        <p:spPr>
          <a:xfrm>
            <a:off x="3130228" y="4005575"/>
            <a:ext cx="222800" cy="467513"/>
          </a:xfrm>
          <a:prstGeom prst="up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72000" tIns="72000" rIns="72000" bIns="720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5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9" name="Google Shape;129;p2"/>
          <p:cNvSpPr/>
          <p:nvPr/>
        </p:nvSpPr>
        <p:spPr>
          <a:xfrm>
            <a:off x="7938123" y="3282893"/>
            <a:ext cx="680536" cy="352808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 w="9525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72000" tIns="72000" rIns="72000" bIns="720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5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0" name="Google Shape;130;p2"/>
          <p:cNvSpPr/>
          <p:nvPr/>
        </p:nvSpPr>
        <p:spPr>
          <a:xfrm>
            <a:off x="3118765" y="2722197"/>
            <a:ext cx="245726" cy="293941"/>
          </a:xfrm>
          <a:prstGeom prst="down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72000" tIns="72000" rIns="72000" bIns="720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5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90572" y="86071"/>
            <a:ext cx="1036410" cy="1036410"/>
          </a:xfrm>
          <a:prstGeom prst="rect">
            <a:avLst/>
          </a:prstGeom>
        </p:spPr>
      </p:pic>
      <p:sp>
        <p:nvSpPr>
          <p:cNvPr id="34" name="Номер слайда 11">
            <a:extLst>
              <a:ext uri="{FF2B5EF4-FFF2-40B4-BE49-F238E27FC236}">
                <a16:creationId xmlns:a16="http://schemas.microsoft.com/office/drawing/2014/main" id="{8C33BA29-577D-4020-9C2A-302954877A5D}"/>
              </a:ext>
            </a:extLst>
          </p:cNvPr>
          <p:cNvSpPr txBox="1">
            <a:spLocks/>
          </p:cNvSpPr>
          <p:nvPr/>
        </p:nvSpPr>
        <p:spPr>
          <a:xfrm>
            <a:off x="9241378" y="6347742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ABB51524-3420-4E9B-A4E2-70C4CD999A44}" type="slidenum">
              <a:rPr lang="ru-RU" sz="160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r"/>
              <a:t>4</a:t>
            </a:fld>
            <a:endParaRPr lang="ru-RU" sz="1600" dirty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35" name="Прямая соединительная линия 34"/>
          <p:cNvCxnSpPr/>
          <p:nvPr/>
        </p:nvCxnSpPr>
        <p:spPr>
          <a:xfrm>
            <a:off x="780122" y="997276"/>
            <a:ext cx="10485664" cy="22595"/>
          </a:xfrm>
          <a:prstGeom prst="line">
            <a:avLst/>
          </a:prstGeom>
          <a:ln w="28575">
            <a:solidFill>
              <a:schemeClr val="accent5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73506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3"/>
          <p:cNvSpPr txBox="1">
            <a:spLocks noGrp="1"/>
          </p:cNvSpPr>
          <p:nvPr>
            <p:ph type="title"/>
          </p:nvPr>
        </p:nvSpPr>
        <p:spPr>
          <a:xfrm>
            <a:off x="1391054" y="116467"/>
            <a:ext cx="9224299" cy="7478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33CC"/>
              </a:buClr>
              <a:buSzPts val="3200"/>
              <a:buFont typeface="Arial"/>
              <a:buNone/>
            </a:pPr>
            <a:r>
              <a:rPr lang="ru-RU" sz="3200" b="1">
                <a:solidFill>
                  <a:srgbClr val="0033CC"/>
                </a:solidFill>
                <a:latin typeface="Arial"/>
                <a:ea typeface="Arial"/>
                <a:cs typeface="Arial"/>
                <a:sym typeface="Arial"/>
              </a:rPr>
              <a:t>Инициативы на федеральном уровне</a:t>
            </a:r>
            <a:endParaRPr/>
          </a:p>
        </p:txBody>
      </p:sp>
      <p:sp>
        <p:nvSpPr>
          <p:cNvPr id="138" name="Google Shape;138;p3"/>
          <p:cNvSpPr/>
          <p:nvPr/>
        </p:nvSpPr>
        <p:spPr>
          <a:xfrm>
            <a:off x="5248461" y="912636"/>
            <a:ext cx="6578599" cy="23083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85750" marR="0" lvl="0" indent="-285750" algn="just" rtl="0">
              <a:spcBef>
                <a:spcPts val="0"/>
              </a:spcBef>
              <a:spcAft>
                <a:spcPts val="0"/>
              </a:spcAft>
              <a:buClr>
                <a:srgbClr val="0033CC"/>
              </a:buClr>
              <a:buSzPts val="1600"/>
              <a:buFont typeface="Noto Sans Symbols"/>
              <a:buChar char="▪"/>
            </a:pPr>
            <a:r>
              <a:rPr lang="ru-RU" sz="1600" b="1" i="0" u="none" strike="noStrike" cap="none" dirty="0">
                <a:solidFill>
                  <a:srgbClr val="0033CC"/>
                </a:solidFill>
                <a:latin typeface="Arial"/>
                <a:ea typeface="Arial"/>
                <a:cs typeface="Arial"/>
                <a:sym typeface="Arial"/>
              </a:rPr>
              <a:t>ФЗ от 01.04.2020 № 69-ФЗ </a:t>
            </a:r>
            <a:r>
              <a:rPr lang="ru-RU" sz="16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"О защите </a:t>
            </a:r>
            <a:r>
              <a:rPr lang="ru-RU" sz="1600" b="0" i="0" u="none" strike="noStrike" cap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и</a:t>
            </a:r>
            <a:endParaRPr lang="en-US" sz="1600" b="0" i="0" u="none" strike="noStrike" cap="none" dirty="0" smtClean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R="0" lvl="0" algn="just" rtl="0">
              <a:spcBef>
                <a:spcPts val="0"/>
              </a:spcBef>
              <a:spcAft>
                <a:spcPts val="0"/>
              </a:spcAft>
              <a:buClr>
                <a:srgbClr val="0033CC"/>
              </a:buClr>
              <a:buSzPts val="1600"/>
            </a:pPr>
            <a:r>
              <a:rPr lang="ru-RU" sz="1600" b="0" i="0" u="none" strike="noStrike" cap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поощрении </a:t>
            </a:r>
            <a:r>
              <a:rPr lang="ru-RU" sz="16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капиталовложений в Российской Федерации";</a:t>
            </a:r>
            <a:endParaRPr sz="16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85750" marR="0" lvl="0" indent="-285750" algn="just" rtl="0">
              <a:spcBef>
                <a:spcPts val="0"/>
              </a:spcBef>
              <a:spcAft>
                <a:spcPts val="0"/>
              </a:spcAft>
              <a:buClr>
                <a:srgbClr val="0033CC"/>
              </a:buClr>
              <a:buSzPts val="1600"/>
              <a:buFont typeface="Noto Sans Symbols"/>
              <a:buChar char="▪"/>
            </a:pPr>
            <a:r>
              <a:rPr lang="ru-RU" sz="1600" b="1" i="0" u="none" strike="noStrike" cap="none" dirty="0">
                <a:solidFill>
                  <a:srgbClr val="0033CC"/>
                </a:solidFill>
                <a:latin typeface="Arial"/>
                <a:ea typeface="Arial"/>
                <a:cs typeface="Arial"/>
                <a:sym typeface="Arial"/>
              </a:rPr>
              <a:t>Постановление Правительства РФ от 01.10.2020 № 1577 </a:t>
            </a:r>
            <a:br>
              <a:rPr lang="ru-RU" sz="1600" b="1" i="0" u="none" strike="noStrike" cap="none" dirty="0">
                <a:solidFill>
                  <a:srgbClr val="0033CC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ru-RU" sz="16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об утверждении правил заключения СЗПК;</a:t>
            </a:r>
            <a:endParaRPr sz="16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85750" marR="0" lvl="0" indent="-285750" algn="just" rtl="0">
              <a:spcBef>
                <a:spcPts val="0"/>
              </a:spcBef>
              <a:spcAft>
                <a:spcPts val="0"/>
              </a:spcAft>
              <a:buClr>
                <a:srgbClr val="0033CC"/>
              </a:buClr>
              <a:buSzPts val="1600"/>
              <a:buFont typeface="Noto Sans Symbols"/>
              <a:buChar char="▪"/>
            </a:pPr>
            <a:r>
              <a:rPr lang="ru-RU" sz="1600" b="1" i="0" u="none" strike="noStrike" cap="none" dirty="0">
                <a:solidFill>
                  <a:srgbClr val="0033CC"/>
                </a:solidFill>
                <a:latin typeface="Arial"/>
                <a:ea typeface="Arial"/>
                <a:cs typeface="Arial"/>
                <a:sym typeface="Arial"/>
              </a:rPr>
              <a:t>Постановление Правительства РФ от 03.10.2020 № 1599 </a:t>
            </a:r>
            <a:br>
              <a:rPr lang="ru-RU" sz="1600" b="1" i="0" u="none" strike="noStrike" cap="none" dirty="0">
                <a:solidFill>
                  <a:srgbClr val="0033CC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ru-RU" sz="16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о порядке предоставления субсидий на возмещение затрат, связанных с созданием, модернизацией и (или) реконструкцией инфраструктуры, необходимой для реализации инвестиционных проектов в рамках СЗПК.</a:t>
            </a:r>
            <a:endParaRPr dirty="0"/>
          </a:p>
        </p:txBody>
      </p:sp>
      <p:pic>
        <p:nvPicPr>
          <p:cNvPr id="139" name="Google Shape;139;p3" descr="C:\Users\Danilova\Desktop\ФЗ69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99170" y="908177"/>
            <a:ext cx="4369697" cy="5322629"/>
          </a:xfrm>
          <a:prstGeom prst="rect">
            <a:avLst/>
          </a:prstGeom>
          <a:noFill/>
          <a:ln>
            <a:noFill/>
          </a:ln>
        </p:spPr>
      </p:pic>
      <p:pic>
        <p:nvPicPr>
          <p:cNvPr id="140" name="Google Shape;140;p3" descr="C:\Users\Danilova\Desktop\П1577.jp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578662" y="3220960"/>
            <a:ext cx="2656759" cy="363704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1" name="Google Shape;141;p3" descr="C:\Users\Danilova\Desktop\П1599.jpg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8328554" y="3220960"/>
            <a:ext cx="2772631" cy="3637040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101185" y="116467"/>
            <a:ext cx="1036410" cy="1036410"/>
          </a:xfrm>
          <a:prstGeom prst="rect">
            <a:avLst/>
          </a:prstGeom>
        </p:spPr>
      </p:pic>
      <p:sp>
        <p:nvSpPr>
          <p:cNvPr id="8" name="Номер слайда 11">
            <a:extLst>
              <a:ext uri="{FF2B5EF4-FFF2-40B4-BE49-F238E27FC236}">
                <a16:creationId xmlns:a16="http://schemas.microsoft.com/office/drawing/2014/main" id="{8C33BA29-577D-4020-9C2A-302954877A5D}"/>
              </a:ext>
            </a:extLst>
          </p:cNvPr>
          <p:cNvSpPr txBox="1">
            <a:spLocks/>
          </p:cNvSpPr>
          <p:nvPr/>
        </p:nvSpPr>
        <p:spPr>
          <a:xfrm>
            <a:off x="9241378" y="6347742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ABB51524-3420-4E9B-A4E2-70C4CD999A44}" type="slidenum">
              <a:rPr lang="ru-RU" sz="160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r"/>
              <a:t>5</a:t>
            </a:fld>
            <a:endParaRPr lang="ru-RU" sz="1600" dirty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>
            <a:off x="760371" y="872744"/>
            <a:ext cx="10485664" cy="22595"/>
          </a:xfrm>
          <a:prstGeom prst="line">
            <a:avLst/>
          </a:prstGeom>
          <a:ln w="28575">
            <a:solidFill>
              <a:schemeClr val="accent5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09507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4"/>
          <p:cNvSpPr txBox="1">
            <a:spLocks noGrp="1"/>
          </p:cNvSpPr>
          <p:nvPr>
            <p:ph type="title"/>
          </p:nvPr>
        </p:nvSpPr>
        <p:spPr>
          <a:xfrm>
            <a:off x="1651959" y="154607"/>
            <a:ext cx="8880574" cy="7478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33CC"/>
              </a:buClr>
              <a:buSzPts val="2880"/>
              <a:buFont typeface="Arial"/>
              <a:buNone/>
            </a:pPr>
            <a:r>
              <a:rPr lang="ru-RU" sz="2880" b="1" dirty="0">
                <a:solidFill>
                  <a:srgbClr val="0033CC"/>
                </a:solidFill>
                <a:latin typeface="Arial"/>
                <a:ea typeface="Arial"/>
                <a:cs typeface="Arial"/>
                <a:sym typeface="Arial"/>
              </a:rPr>
              <a:t>Соглашения о защите и поощрении капиталовложений (СЗПК)</a:t>
            </a:r>
            <a:endParaRPr sz="2520" dirty="0"/>
          </a:p>
        </p:txBody>
      </p:sp>
      <p:sp>
        <p:nvSpPr>
          <p:cNvPr id="149" name="Google Shape;149;p4"/>
          <p:cNvSpPr txBox="1"/>
          <p:nvPr/>
        </p:nvSpPr>
        <p:spPr>
          <a:xfrm>
            <a:off x="1746380" y="2203238"/>
            <a:ext cx="3945409" cy="4708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Стабилизация налоговых и иных регуляторных условий на срок до 20 лет</a:t>
            </a:r>
            <a:endParaRPr/>
          </a:p>
        </p:txBody>
      </p:sp>
      <p:pic>
        <p:nvPicPr>
          <p:cNvPr id="150" name="Google Shape;150;p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02110" y="2268971"/>
            <a:ext cx="410550" cy="428565"/>
          </a:xfrm>
          <a:prstGeom prst="rect">
            <a:avLst/>
          </a:prstGeom>
          <a:noFill/>
          <a:ln>
            <a:noFill/>
          </a:ln>
        </p:spPr>
      </p:pic>
      <p:pic>
        <p:nvPicPr>
          <p:cNvPr id="151" name="Google Shape;151;p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05939" y="3184825"/>
            <a:ext cx="528590" cy="52859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2" name="Google Shape;152;p4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470001" y="4058354"/>
            <a:ext cx="528589" cy="528589"/>
          </a:xfrm>
          <a:prstGeom prst="rect">
            <a:avLst/>
          </a:prstGeom>
          <a:noFill/>
          <a:ln>
            <a:noFill/>
          </a:ln>
        </p:spPr>
      </p:pic>
      <p:sp>
        <p:nvSpPr>
          <p:cNvPr id="153" name="Google Shape;153;p4"/>
          <p:cNvSpPr txBox="1"/>
          <p:nvPr/>
        </p:nvSpPr>
        <p:spPr>
          <a:xfrm>
            <a:off x="1746380" y="4064764"/>
            <a:ext cx="3766670" cy="7063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Возмещение затрат на инфраструктуру. Уплата процентов по кредитам и займам</a:t>
            </a:r>
            <a:endParaRPr/>
          </a:p>
        </p:txBody>
      </p:sp>
      <p:sp>
        <p:nvSpPr>
          <p:cNvPr id="154" name="Google Shape;154;p4"/>
          <p:cNvSpPr/>
          <p:nvPr/>
        </p:nvSpPr>
        <p:spPr>
          <a:xfrm>
            <a:off x="1651959" y="2961053"/>
            <a:ext cx="4138032" cy="8771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Неприменение в отношении организаций актов государственных органов, ухудшающих условия деятельности​</a:t>
            </a:r>
            <a:endParaRPr/>
          </a:p>
        </p:txBody>
      </p:sp>
      <p:sp>
        <p:nvSpPr>
          <p:cNvPr id="155" name="Google Shape;155;p4"/>
          <p:cNvSpPr txBox="1"/>
          <p:nvPr/>
        </p:nvSpPr>
        <p:spPr>
          <a:xfrm>
            <a:off x="1436010" y="1483507"/>
            <a:ext cx="4479983" cy="3323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Преимущества для инвестора:</a:t>
            </a:r>
            <a:endParaRPr sz="2400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6" name="Google Shape;156;p4"/>
          <p:cNvSpPr txBox="1"/>
          <p:nvPr/>
        </p:nvSpPr>
        <p:spPr>
          <a:xfrm>
            <a:off x="7012759" y="1483509"/>
            <a:ext cx="3594875" cy="3323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Стороны соглашения:</a:t>
            </a:r>
            <a:endParaRPr sz="2400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57" name="Google Shape;157;p4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 flipH="1">
            <a:off x="6500544" y="2288627"/>
            <a:ext cx="364433" cy="428400"/>
          </a:xfrm>
          <a:prstGeom prst="rect">
            <a:avLst/>
          </a:prstGeom>
          <a:noFill/>
          <a:ln>
            <a:noFill/>
          </a:ln>
        </p:spPr>
      </p:pic>
      <p:sp>
        <p:nvSpPr>
          <p:cNvPr id="158" name="Google Shape;158;p4"/>
          <p:cNvSpPr txBox="1"/>
          <p:nvPr/>
        </p:nvSpPr>
        <p:spPr>
          <a:xfrm>
            <a:off x="7059038" y="2104296"/>
            <a:ext cx="3964321" cy="830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Публично-правовые образования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Российская Федерация, субъект РФ, муниципальное образование</a:t>
            </a: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59" name="Google Shape;159;p4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6470001" y="3265407"/>
            <a:ext cx="477054" cy="491462"/>
          </a:xfrm>
          <a:prstGeom prst="rect">
            <a:avLst/>
          </a:prstGeom>
          <a:noFill/>
          <a:ln>
            <a:noFill/>
          </a:ln>
        </p:spPr>
      </p:pic>
      <p:sp>
        <p:nvSpPr>
          <p:cNvPr id="160" name="Google Shape;160;p4"/>
          <p:cNvSpPr txBox="1"/>
          <p:nvPr/>
        </p:nvSpPr>
        <p:spPr>
          <a:xfrm>
            <a:off x="7087543" y="3234139"/>
            <a:ext cx="3707000" cy="5539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Проектная компания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Организация, реализующая проект</a:t>
            </a: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61" name="Google Shape;161;p4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 flipH="1">
            <a:off x="1099022" y="4208144"/>
            <a:ext cx="435507" cy="435507"/>
          </a:xfrm>
          <a:prstGeom prst="rect">
            <a:avLst/>
          </a:prstGeom>
          <a:noFill/>
          <a:ln>
            <a:noFill/>
          </a:ln>
        </p:spPr>
      </p:pic>
      <p:sp>
        <p:nvSpPr>
          <p:cNvPr id="162" name="Google Shape;162;p4"/>
          <p:cNvSpPr txBox="1"/>
          <p:nvPr/>
        </p:nvSpPr>
        <p:spPr>
          <a:xfrm>
            <a:off x="7105316" y="4137337"/>
            <a:ext cx="3502316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Инвестор</a:t>
            </a:r>
            <a:endParaRPr/>
          </a:p>
        </p:txBody>
      </p:sp>
      <p:pic>
        <p:nvPicPr>
          <p:cNvPr id="163" name="Google Shape;163;p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02110" y="2271660"/>
            <a:ext cx="410550" cy="428565"/>
          </a:xfrm>
          <a:prstGeom prst="rect">
            <a:avLst/>
          </a:prstGeom>
          <a:noFill/>
          <a:ln>
            <a:noFill/>
          </a:ln>
        </p:spPr>
      </p:pic>
      <p:sp>
        <p:nvSpPr>
          <p:cNvPr id="164" name="Google Shape;164;p4"/>
          <p:cNvSpPr txBox="1">
            <a:spLocks noGrp="1"/>
          </p:cNvSpPr>
          <p:nvPr>
            <p:ph type="ftr" idx="4294967295"/>
          </p:nvPr>
        </p:nvSpPr>
        <p:spPr>
          <a:xfrm>
            <a:off x="12273231" y="228649"/>
            <a:ext cx="841577" cy="307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>
                <a:latin typeface="Calibri"/>
                <a:ea typeface="Calibri"/>
                <a:cs typeface="Calibri"/>
                <a:sym typeface="Calibri"/>
              </a:rPr>
              <a:t>*в случае отсутствия необходимости возмещения затрат на инфраструктуру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5" name="Google Shape;165;p4"/>
          <p:cNvSpPr txBox="1"/>
          <p:nvPr/>
        </p:nvSpPr>
        <p:spPr>
          <a:xfrm>
            <a:off x="6203020" y="6719502"/>
            <a:ext cx="8838897" cy="1384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500" baseline="30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* в случае отсутствия необходимости возмещения затрат на инфраструктуру</a:t>
            </a:r>
            <a:endParaRPr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1023359" y="104775"/>
            <a:ext cx="1036410" cy="1036410"/>
          </a:xfrm>
          <a:prstGeom prst="rect">
            <a:avLst/>
          </a:prstGeom>
        </p:spPr>
      </p:pic>
      <p:sp>
        <p:nvSpPr>
          <p:cNvPr id="21" name="Номер слайда 11">
            <a:extLst>
              <a:ext uri="{FF2B5EF4-FFF2-40B4-BE49-F238E27FC236}">
                <a16:creationId xmlns:a16="http://schemas.microsoft.com/office/drawing/2014/main" id="{8C33BA29-577D-4020-9C2A-302954877A5D}"/>
              </a:ext>
            </a:extLst>
          </p:cNvPr>
          <p:cNvSpPr txBox="1">
            <a:spLocks/>
          </p:cNvSpPr>
          <p:nvPr/>
        </p:nvSpPr>
        <p:spPr>
          <a:xfrm>
            <a:off x="9241378" y="6347742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ABB51524-3420-4E9B-A4E2-70C4CD999A44}" type="slidenum">
              <a:rPr lang="ru-RU" sz="160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r"/>
              <a:t>6</a:t>
            </a:fld>
            <a:endParaRPr lang="ru-RU" sz="1600" dirty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22" name="Прямая соединительная линия 21"/>
          <p:cNvCxnSpPr/>
          <p:nvPr/>
        </p:nvCxnSpPr>
        <p:spPr>
          <a:xfrm>
            <a:off x="780122" y="997276"/>
            <a:ext cx="10485664" cy="22595"/>
          </a:xfrm>
          <a:prstGeom prst="line">
            <a:avLst/>
          </a:prstGeom>
          <a:ln w="28575">
            <a:solidFill>
              <a:schemeClr val="accent5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68388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p7"/>
          <p:cNvSpPr txBox="1">
            <a:spLocks noGrp="1"/>
          </p:cNvSpPr>
          <p:nvPr>
            <p:ph type="title"/>
          </p:nvPr>
        </p:nvSpPr>
        <p:spPr>
          <a:xfrm>
            <a:off x="631767" y="218067"/>
            <a:ext cx="11737571" cy="7478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33CC"/>
              </a:buClr>
              <a:buSzPts val="3200"/>
              <a:buFont typeface="Arial"/>
              <a:buNone/>
            </a:pPr>
            <a:r>
              <a:rPr lang="ru-RU" sz="3200" b="1">
                <a:solidFill>
                  <a:srgbClr val="0033CC"/>
                </a:solidFill>
                <a:latin typeface="Arial"/>
                <a:ea typeface="Arial"/>
                <a:cs typeface="Arial"/>
                <a:sym typeface="Arial"/>
              </a:rPr>
              <a:t>Стабилизационная оговорка</a:t>
            </a:r>
            <a:endParaRPr/>
          </a:p>
        </p:txBody>
      </p:sp>
      <p:sp>
        <p:nvSpPr>
          <p:cNvPr id="226" name="Google Shape;226;p7"/>
          <p:cNvSpPr txBox="1"/>
          <p:nvPr/>
        </p:nvSpPr>
        <p:spPr>
          <a:xfrm>
            <a:off x="1032934" y="1350684"/>
            <a:ext cx="3547533" cy="32316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    До 3 лет</a:t>
            </a:r>
            <a:endParaRPr sz="1800" b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oto Sans Symbols"/>
              <a:buChar char="✔"/>
            </a:pPr>
            <a:r>
              <a:rPr lang="ru-RU" sz="1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права собственности;</a:t>
            </a:r>
            <a:endParaRPr/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oto Sans Symbols"/>
              <a:buChar char="✔"/>
            </a:pPr>
            <a:r>
              <a:rPr lang="ru-RU" sz="1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стоимость аренды и продажи земельных участков​, их реквизиция;</a:t>
            </a:r>
            <a:endParaRPr/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oto Sans Symbols"/>
              <a:buChar char="✔"/>
            </a:pPr>
            <a:r>
              <a:rPr lang="ru-RU" sz="1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инженерные изыскания и терри-ториальное планирование​;</a:t>
            </a:r>
            <a:endParaRPr/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oto Sans Symbols"/>
              <a:buChar char="✔"/>
            </a:pPr>
            <a:r>
              <a:rPr lang="ru-RU" sz="1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землепользование;</a:t>
            </a:r>
            <a:endParaRPr/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oto Sans Symbols"/>
              <a:buChar char="✔"/>
            </a:pPr>
            <a:r>
              <a:rPr lang="ru-RU" sz="1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застройка участков​;</a:t>
            </a:r>
            <a:endParaRPr/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oto Sans Symbols"/>
              <a:buChar char="✔"/>
            </a:pPr>
            <a:r>
              <a:rPr lang="ru-RU" sz="1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строительство и реконструкция инфраструктурных объектов​; </a:t>
            </a:r>
            <a:endParaRPr/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oto Sans Symbols"/>
              <a:buChar char="✔"/>
            </a:pPr>
            <a:r>
              <a:rPr lang="ru-RU" sz="1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изменение ставок за недро-пользование​.  </a:t>
            </a:r>
            <a:endParaRPr sz="16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7" name="Google Shape;227;p7"/>
          <p:cNvSpPr txBox="1"/>
          <p:nvPr/>
        </p:nvSpPr>
        <p:spPr>
          <a:xfrm>
            <a:off x="4784927" y="1324520"/>
            <a:ext cx="2718322" cy="12926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00">
                <a:solidFill>
                  <a:srgbClr val="0033CC"/>
                </a:solidFill>
                <a:latin typeface="Arial"/>
                <a:ea typeface="Arial"/>
                <a:cs typeface="Arial"/>
                <a:sym typeface="Arial"/>
              </a:rPr>
              <a:t>В течение срока действия соглашения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увеличение ставок вывозных таможенных пошлин​</a:t>
            </a:r>
            <a:endParaRPr/>
          </a:p>
        </p:txBody>
      </p:sp>
      <p:sp>
        <p:nvSpPr>
          <p:cNvPr id="228" name="Google Shape;228;p7"/>
          <p:cNvSpPr txBox="1"/>
          <p:nvPr/>
        </p:nvSpPr>
        <p:spPr>
          <a:xfrm>
            <a:off x="4784927" y="2855799"/>
            <a:ext cx="2718322" cy="13234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00">
                <a:solidFill>
                  <a:srgbClr val="0033CC"/>
                </a:solidFill>
                <a:latin typeface="Arial"/>
                <a:ea typeface="Arial"/>
                <a:cs typeface="Arial"/>
                <a:sym typeface="Arial"/>
              </a:rPr>
              <a:t>В течение срока действия связанных договоров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изменение утвержденных решений мер господдержки​</a:t>
            </a:r>
            <a:endParaRPr/>
          </a:p>
        </p:txBody>
      </p:sp>
      <p:sp>
        <p:nvSpPr>
          <p:cNvPr id="229" name="Google Shape;229;p7"/>
          <p:cNvSpPr txBox="1"/>
          <p:nvPr/>
        </p:nvSpPr>
        <p:spPr>
          <a:xfrm>
            <a:off x="8104245" y="1324520"/>
            <a:ext cx="3876088" cy="861774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До 6 лет 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b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Капиталовложения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00">
                <a:solidFill>
                  <a:srgbClr val="0033CC"/>
                </a:solidFill>
                <a:latin typeface="Arial"/>
                <a:ea typeface="Arial"/>
                <a:cs typeface="Arial"/>
                <a:sym typeface="Arial"/>
              </a:rPr>
              <a:t>до 5 млрд руб.</a:t>
            </a:r>
            <a:endParaRPr sz="2000">
              <a:solidFill>
                <a:srgbClr val="0033CC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0" name="Google Shape;230;p7"/>
          <p:cNvSpPr txBox="1"/>
          <p:nvPr/>
        </p:nvSpPr>
        <p:spPr>
          <a:xfrm>
            <a:off x="8104245" y="2535624"/>
            <a:ext cx="3766022" cy="8617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До 15 лет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b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Капиталовложения 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00">
                <a:solidFill>
                  <a:srgbClr val="0033CC"/>
                </a:solidFill>
                <a:latin typeface="Arial"/>
                <a:ea typeface="Arial"/>
                <a:cs typeface="Arial"/>
                <a:sym typeface="Arial"/>
              </a:rPr>
              <a:t>до 5 до 10 млрд руб.</a:t>
            </a:r>
            <a:endParaRPr/>
          </a:p>
        </p:txBody>
      </p:sp>
      <p:sp>
        <p:nvSpPr>
          <p:cNvPr id="231" name="Google Shape;231;p7"/>
          <p:cNvSpPr txBox="1"/>
          <p:nvPr/>
        </p:nvSpPr>
        <p:spPr>
          <a:xfrm>
            <a:off x="8104245" y="3571379"/>
            <a:ext cx="2718322" cy="8617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До 20 лет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b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Капиталовложения 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00">
                <a:solidFill>
                  <a:srgbClr val="0033CC"/>
                </a:solidFill>
                <a:latin typeface="Arial"/>
                <a:ea typeface="Arial"/>
                <a:cs typeface="Arial"/>
                <a:sym typeface="Arial"/>
              </a:rPr>
              <a:t>от 10 млрд руб.</a:t>
            </a:r>
            <a:endParaRPr/>
          </a:p>
        </p:txBody>
      </p:sp>
      <p:sp>
        <p:nvSpPr>
          <p:cNvPr id="232" name="Google Shape;232;p7"/>
          <p:cNvSpPr txBox="1"/>
          <p:nvPr/>
        </p:nvSpPr>
        <p:spPr>
          <a:xfrm>
            <a:off x="8104245" y="4742134"/>
            <a:ext cx="2718322" cy="13531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00" b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Однократно</a:t>
            </a:r>
            <a:endParaRPr/>
          </a:p>
          <a:p>
            <a:pPr marL="0" marR="0" lvl="0" indent="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None/>
            </a:pPr>
            <a:r>
              <a:rPr lang="ru-RU" sz="1800" b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по заявлению реализующей проект организации возможно продление срока </a:t>
            </a:r>
            <a:r>
              <a:rPr lang="ru-RU" sz="20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до 6 лет</a:t>
            </a:r>
            <a:endParaRPr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55590" y="114129"/>
            <a:ext cx="1036410" cy="1036410"/>
          </a:xfrm>
          <a:prstGeom prst="rect">
            <a:avLst/>
          </a:prstGeom>
        </p:spPr>
      </p:pic>
      <p:sp>
        <p:nvSpPr>
          <p:cNvPr id="11" name="Номер слайда 11">
            <a:extLst>
              <a:ext uri="{FF2B5EF4-FFF2-40B4-BE49-F238E27FC236}">
                <a16:creationId xmlns:a16="http://schemas.microsoft.com/office/drawing/2014/main" id="{8C33BA29-577D-4020-9C2A-302954877A5D}"/>
              </a:ext>
            </a:extLst>
          </p:cNvPr>
          <p:cNvSpPr txBox="1">
            <a:spLocks/>
          </p:cNvSpPr>
          <p:nvPr/>
        </p:nvSpPr>
        <p:spPr>
          <a:xfrm>
            <a:off x="9241378" y="6347742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ABB51524-3420-4E9B-A4E2-70C4CD999A44}" type="slidenum">
              <a:rPr lang="ru-RU" sz="160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r"/>
              <a:t>7</a:t>
            </a:fld>
            <a:endParaRPr lang="ru-RU" sz="1600" dirty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2" name="Прямая соединительная линия 11"/>
          <p:cNvCxnSpPr/>
          <p:nvPr/>
        </p:nvCxnSpPr>
        <p:spPr>
          <a:xfrm>
            <a:off x="780122" y="997276"/>
            <a:ext cx="10485664" cy="22595"/>
          </a:xfrm>
          <a:prstGeom prst="line">
            <a:avLst/>
          </a:prstGeom>
          <a:ln w="28575">
            <a:solidFill>
              <a:schemeClr val="accent5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84649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Google Shape;239;p8"/>
          <p:cNvSpPr/>
          <p:nvPr/>
        </p:nvSpPr>
        <p:spPr>
          <a:xfrm>
            <a:off x="6350406" y="5362632"/>
            <a:ext cx="1534181" cy="253839"/>
          </a:xfrm>
          <a:prstGeom prst="rect">
            <a:avLst/>
          </a:prstGeom>
          <a:solidFill>
            <a:srgbClr val="F2F2F2"/>
          </a:solidFill>
          <a:ln w="9525" cap="flat" cmpd="sng">
            <a:solidFill>
              <a:srgbClr val="BFBFB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0" name="Google Shape;240;p8"/>
          <p:cNvSpPr/>
          <p:nvPr/>
        </p:nvSpPr>
        <p:spPr>
          <a:xfrm>
            <a:off x="1373122" y="5352752"/>
            <a:ext cx="1534181" cy="253839"/>
          </a:xfrm>
          <a:prstGeom prst="rect">
            <a:avLst/>
          </a:prstGeom>
          <a:solidFill>
            <a:srgbClr val="D9D9D9"/>
          </a:solidFill>
          <a:ln w="9525" cap="flat" cmpd="sng">
            <a:solidFill>
              <a:srgbClr val="BFBFB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1" name="Google Shape;241;p8"/>
          <p:cNvSpPr txBox="1">
            <a:spLocks noGrp="1"/>
          </p:cNvSpPr>
          <p:nvPr>
            <p:ph type="title"/>
          </p:nvPr>
        </p:nvSpPr>
        <p:spPr>
          <a:xfrm>
            <a:off x="1701922" y="166653"/>
            <a:ext cx="8631585" cy="7478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33CC"/>
              </a:buClr>
              <a:buSzPts val="3200"/>
              <a:buFont typeface="Arial"/>
              <a:buNone/>
            </a:pPr>
            <a:r>
              <a:rPr lang="ru-RU" sz="3200" b="1" dirty="0">
                <a:solidFill>
                  <a:srgbClr val="0033CC"/>
                </a:solidFill>
                <a:latin typeface="Arial"/>
                <a:ea typeface="Arial"/>
                <a:cs typeface="Arial"/>
                <a:sym typeface="Arial"/>
              </a:rPr>
              <a:t>Возмещение затрат на инфраструктуру</a:t>
            </a:r>
            <a:endParaRPr dirty="0"/>
          </a:p>
        </p:txBody>
      </p:sp>
      <p:pic>
        <p:nvPicPr>
          <p:cNvPr id="242" name="Google Shape;242;p8"/>
          <p:cNvPicPr preferRelativeResize="0"/>
          <p:nvPr/>
        </p:nvPicPr>
        <p:blipFill rotWithShape="1">
          <a:blip r:embed="rId3">
            <a:alphaModFix/>
          </a:blip>
          <a:srcRect t="17668" b="16660"/>
          <a:stretch/>
        </p:blipFill>
        <p:spPr>
          <a:xfrm>
            <a:off x="4190202" y="4413412"/>
            <a:ext cx="1512776" cy="993455"/>
          </a:xfrm>
          <a:prstGeom prst="rect">
            <a:avLst/>
          </a:prstGeom>
          <a:noFill/>
          <a:ln>
            <a:noFill/>
          </a:ln>
        </p:spPr>
      </p:pic>
      <p:sp>
        <p:nvSpPr>
          <p:cNvPr id="243" name="Google Shape;243;p8"/>
          <p:cNvSpPr/>
          <p:nvPr/>
        </p:nvSpPr>
        <p:spPr>
          <a:xfrm>
            <a:off x="1386679" y="6437948"/>
            <a:ext cx="8961219" cy="337406"/>
          </a:xfrm>
          <a:prstGeom prst="rect">
            <a:avLst/>
          </a:prstGeom>
          <a:solidFill>
            <a:srgbClr val="D8D8D8"/>
          </a:solidFill>
          <a:ln w="9525" cap="flat" cmpd="sng">
            <a:solidFill>
              <a:srgbClr val="525252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4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       </a:t>
            </a:r>
            <a:r>
              <a:rPr lang="ru-RU" sz="15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Российская Федерация, субъект Российской Федерации</a:t>
            </a:r>
            <a:endParaRPr/>
          </a:p>
        </p:txBody>
      </p:sp>
      <p:sp>
        <p:nvSpPr>
          <p:cNvPr id="244" name="Google Shape;244;p8"/>
          <p:cNvSpPr/>
          <p:nvPr/>
        </p:nvSpPr>
        <p:spPr>
          <a:xfrm>
            <a:off x="2907303" y="5355948"/>
            <a:ext cx="1855160" cy="241645"/>
          </a:xfrm>
          <a:prstGeom prst="rect">
            <a:avLst/>
          </a:prstGeom>
          <a:solidFill>
            <a:srgbClr val="F2F2F2"/>
          </a:solidFill>
          <a:ln w="9525" cap="flat" cmpd="sng">
            <a:solidFill>
              <a:srgbClr val="BFBFB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5" name="Google Shape;245;p8"/>
          <p:cNvSpPr/>
          <p:nvPr/>
        </p:nvSpPr>
        <p:spPr>
          <a:xfrm>
            <a:off x="4762463" y="5355948"/>
            <a:ext cx="1534181" cy="253839"/>
          </a:xfrm>
          <a:prstGeom prst="rect">
            <a:avLst/>
          </a:prstGeom>
          <a:solidFill>
            <a:srgbClr val="D9D9D9"/>
          </a:solidFill>
          <a:ln w="9525" cap="flat" cmpd="sng">
            <a:solidFill>
              <a:srgbClr val="BFBFB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6" name="Google Shape;246;p8"/>
          <p:cNvSpPr txBox="1"/>
          <p:nvPr/>
        </p:nvSpPr>
        <p:spPr>
          <a:xfrm>
            <a:off x="1659919" y="5339750"/>
            <a:ext cx="2119491" cy="2862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500" b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Инвестиционный проект</a:t>
            </a:r>
            <a:endParaRPr/>
          </a:p>
        </p:txBody>
      </p:sp>
      <p:sp>
        <p:nvSpPr>
          <p:cNvPr id="247" name="Google Shape;247;p8"/>
          <p:cNvSpPr txBox="1"/>
          <p:nvPr/>
        </p:nvSpPr>
        <p:spPr>
          <a:xfrm>
            <a:off x="2080046" y="4285265"/>
            <a:ext cx="1794283" cy="8101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9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Затраты на обеспечивающую</a:t>
            </a:r>
            <a:br>
              <a:rPr lang="ru-RU" sz="9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ru-RU" sz="9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и сопутствующую транспортную, энергетическую, коммунальную, социальную и цифровую инфраструктуру</a:t>
            </a:r>
            <a:br>
              <a:rPr lang="ru-RU" sz="9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ru-RU" sz="9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+ проценты по кредитам </a:t>
            </a:r>
            <a:endParaRPr/>
          </a:p>
        </p:txBody>
      </p:sp>
      <p:sp>
        <p:nvSpPr>
          <p:cNvPr id="248" name="Google Shape;248;p8"/>
          <p:cNvSpPr txBox="1"/>
          <p:nvPr/>
        </p:nvSpPr>
        <p:spPr>
          <a:xfrm>
            <a:off x="5010519" y="5720885"/>
            <a:ext cx="1943264" cy="6303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9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Налог на прибыль и имущество организаций, транспортный налог, НДС, ввозные таможенные пошлины, акцизы на автомобили легковые и мотоциклы</a:t>
            </a:r>
            <a:endParaRPr/>
          </a:p>
        </p:txBody>
      </p:sp>
      <p:cxnSp>
        <p:nvCxnSpPr>
          <p:cNvPr id="249" name="Google Shape;249;p8"/>
          <p:cNvCxnSpPr/>
          <p:nvPr/>
        </p:nvCxnSpPr>
        <p:spPr>
          <a:xfrm rot="10800000" flipH="1">
            <a:off x="7794572" y="4486241"/>
            <a:ext cx="806395" cy="1849685"/>
          </a:xfrm>
          <a:prstGeom prst="straightConnector1">
            <a:avLst/>
          </a:prstGeom>
          <a:noFill/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triangle" w="med" len="med"/>
          </a:ln>
        </p:spPr>
      </p:cxnSp>
      <p:sp>
        <p:nvSpPr>
          <p:cNvPr id="250" name="Google Shape;250;p8"/>
          <p:cNvSpPr txBox="1"/>
          <p:nvPr/>
        </p:nvSpPr>
        <p:spPr>
          <a:xfrm>
            <a:off x="8003431" y="5770552"/>
            <a:ext cx="1369396" cy="5787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9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Компенсация затрат (части затрат) на инфраструктуру</a:t>
            </a:r>
            <a:endParaRPr/>
          </a:p>
        </p:txBody>
      </p:sp>
      <p:sp>
        <p:nvSpPr>
          <p:cNvPr id="251" name="Google Shape;251;p8"/>
          <p:cNvSpPr/>
          <p:nvPr/>
        </p:nvSpPr>
        <p:spPr>
          <a:xfrm>
            <a:off x="5780644" y="5200497"/>
            <a:ext cx="908676" cy="549998"/>
          </a:xfrm>
          <a:prstGeom prst="rect">
            <a:avLst/>
          </a:prstGeom>
          <a:solidFill>
            <a:srgbClr val="D9D9D9"/>
          </a:solidFill>
          <a:ln w="9525" cap="flat" cmpd="sng">
            <a:solidFill>
              <a:srgbClr val="BFBFB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В</a:t>
            </a:r>
            <a:r>
              <a:rPr lang="ru-RU" sz="9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вод в эксплуатацию</a:t>
            </a:r>
            <a:endParaRPr/>
          </a:p>
        </p:txBody>
      </p:sp>
      <p:pic>
        <p:nvPicPr>
          <p:cNvPr id="252" name="Google Shape;252;p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382584" y="6415642"/>
            <a:ext cx="366168" cy="366168"/>
          </a:xfrm>
          <a:prstGeom prst="rect">
            <a:avLst/>
          </a:prstGeom>
          <a:noFill/>
          <a:ln>
            <a:noFill/>
          </a:ln>
        </p:spPr>
      </p:pic>
      <p:sp>
        <p:nvSpPr>
          <p:cNvPr id="253" name="Google Shape;253;p8"/>
          <p:cNvSpPr txBox="1"/>
          <p:nvPr/>
        </p:nvSpPr>
        <p:spPr>
          <a:xfrm>
            <a:off x="2036535" y="5597593"/>
            <a:ext cx="2333251" cy="7302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9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Оценка вариантов создания инфраструктуры:</a:t>
            </a:r>
            <a:endParaRPr/>
          </a:p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9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- за счет бюджетных средств;</a:t>
            </a:r>
            <a:endParaRPr/>
          </a:p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9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- за счет инвестора с последующей компенсации затрат;</a:t>
            </a:r>
            <a:endParaRPr/>
          </a:p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9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- регулируемой организацией</a:t>
            </a:r>
            <a:endParaRPr/>
          </a:p>
        </p:txBody>
      </p:sp>
      <p:pic>
        <p:nvPicPr>
          <p:cNvPr id="254" name="Google Shape;254;p8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7079269" y="5790360"/>
            <a:ext cx="589816" cy="589816"/>
          </a:xfrm>
          <a:prstGeom prst="rect">
            <a:avLst/>
          </a:prstGeom>
          <a:noFill/>
          <a:ln>
            <a:noFill/>
          </a:ln>
        </p:spPr>
      </p:pic>
      <p:pic>
        <p:nvPicPr>
          <p:cNvPr id="255" name="Google Shape;255;p8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7706393" y="4499609"/>
            <a:ext cx="611388" cy="611388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56" name="Google Shape;256;p8"/>
          <p:cNvCxnSpPr/>
          <p:nvPr/>
        </p:nvCxnSpPr>
        <p:spPr>
          <a:xfrm>
            <a:off x="9019199" y="4499609"/>
            <a:ext cx="728705" cy="1836316"/>
          </a:xfrm>
          <a:prstGeom prst="straightConnector1">
            <a:avLst/>
          </a:prstGeom>
          <a:noFill/>
          <a:ln w="12700" cap="flat" cmpd="sng">
            <a:solidFill>
              <a:schemeClr val="dk1"/>
            </a:solidFill>
            <a:prstDash val="dash"/>
            <a:miter lim="800000"/>
            <a:headEnd type="none" w="sm" len="sm"/>
            <a:tailEnd type="triangle" w="med" len="med"/>
          </a:ln>
        </p:spPr>
      </p:cxnSp>
      <p:sp>
        <p:nvSpPr>
          <p:cNvPr id="257" name="Google Shape;257;p8"/>
          <p:cNvSpPr txBox="1"/>
          <p:nvPr/>
        </p:nvSpPr>
        <p:spPr>
          <a:xfrm>
            <a:off x="9242923" y="4429937"/>
            <a:ext cx="1296490" cy="938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9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Передача объекта</a:t>
            </a:r>
            <a:br>
              <a:rPr lang="ru-RU" sz="9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ru-RU" sz="9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в госсобственность / собственность регулируемой организации</a:t>
            </a:r>
            <a:br>
              <a:rPr lang="ru-RU" sz="9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ru-RU" sz="9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(</a:t>
            </a:r>
            <a:r>
              <a:rPr lang="ru-RU" sz="900" b="1" i="1" u="sng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при необходимости</a:t>
            </a:r>
            <a:r>
              <a:rPr lang="ru-RU" sz="9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)</a:t>
            </a:r>
            <a:endParaRPr/>
          </a:p>
        </p:txBody>
      </p:sp>
      <p:pic>
        <p:nvPicPr>
          <p:cNvPr id="258" name="Google Shape;258;p8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1669883" y="5733814"/>
            <a:ext cx="707806" cy="576910"/>
          </a:xfrm>
          <a:prstGeom prst="rect">
            <a:avLst/>
          </a:prstGeom>
          <a:noFill/>
          <a:ln>
            <a:noFill/>
          </a:ln>
        </p:spPr>
      </p:pic>
      <p:pic>
        <p:nvPicPr>
          <p:cNvPr id="259" name="Google Shape;259;p8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9849323" y="5794631"/>
            <a:ext cx="498574" cy="498574"/>
          </a:xfrm>
          <a:prstGeom prst="rect">
            <a:avLst/>
          </a:prstGeom>
          <a:noFill/>
          <a:ln>
            <a:noFill/>
          </a:ln>
        </p:spPr>
      </p:pic>
      <p:sp>
        <p:nvSpPr>
          <p:cNvPr id="260" name="Google Shape;260;p8"/>
          <p:cNvSpPr txBox="1"/>
          <p:nvPr/>
        </p:nvSpPr>
        <p:spPr>
          <a:xfrm>
            <a:off x="6021814" y="4647959"/>
            <a:ext cx="1600845" cy="2621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200" b="1" u="sng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Срок</a:t>
            </a:r>
            <a:endParaRPr/>
          </a:p>
        </p:txBody>
      </p:sp>
      <p:sp>
        <p:nvSpPr>
          <p:cNvPr id="261" name="Google Shape;261;p8"/>
          <p:cNvSpPr/>
          <p:nvPr/>
        </p:nvSpPr>
        <p:spPr>
          <a:xfrm>
            <a:off x="1349355" y="3896046"/>
            <a:ext cx="8896589" cy="337406"/>
          </a:xfrm>
          <a:prstGeom prst="rect">
            <a:avLst/>
          </a:prstGeom>
          <a:solidFill>
            <a:srgbClr val="D8D8D8"/>
          </a:solidFill>
          <a:ln w="9525" cap="flat" cmpd="sng">
            <a:solidFill>
              <a:srgbClr val="525252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4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   </a:t>
            </a:r>
            <a:r>
              <a:rPr lang="ru-RU" sz="15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Инвестор</a:t>
            </a:r>
            <a:endParaRPr/>
          </a:p>
        </p:txBody>
      </p:sp>
      <p:pic>
        <p:nvPicPr>
          <p:cNvPr id="262" name="Google Shape;262;p8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1324874" y="3914250"/>
            <a:ext cx="291271" cy="317161"/>
          </a:xfrm>
          <a:prstGeom prst="rect">
            <a:avLst/>
          </a:prstGeom>
          <a:noFill/>
          <a:ln>
            <a:noFill/>
          </a:ln>
        </p:spPr>
      </p:pic>
      <p:sp>
        <p:nvSpPr>
          <p:cNvPr id="263" name="Google Shape;263;p8"/>
          <p:cNvSpPr/>
          <p:nvPr/>
        </p:nvSpPr>
        <p:spPr>
          <a:xfrm>
            <a:off x="7834736" y="5355948"/>
            <a:ext cx="1534181" cy="253839"/>
          </a:xfrm>
          <a:prstGeom prst="rect">
            <a:avLst/>
          </a:prstGeom>
          <a:solidFill>
            <a:srgbClr val="D9D9D9"/>
          </a:solidFill>
          <a:ln w="9525" cap="flat" cmpd="sng">
            <a:solidFill>
              <a:srgbClr val="BFBFB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4" name="Google Shape;264;p8"/>
          <p:cNvSpPr/>
          <p:nvPr/>
        </p:nvSpPr>
        <p:spPr>
          <a:xfrm>
            <a:off x="9364451" y="5224769"/>
            <a:ext cx="1214355" cy="520388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F2F2F2"/>
          </a:solidFill>
          <a:ln w="9525" cap="flat" cmpd="sng">
            <a:solidFill>
              <a:srgbClr val="BFBFB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265" name="Google Shape;265;p8"/>
          <p:cNvCxnSpPr/>
          <p:nvPr/>
        </p:nvCxnSpPr>
        <p:spPr>
          <a:xfrm>
            <a:off x="3801768" y="4392474"/>
            <a:ext cx="299104" cy="738246"/>
          </a:xfrm>
          <a:prstGeom prst="straightConnector1">
            <a:avLst/>
          </a:prstGeom>
          <a:noFill/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triangle" w="med" len="med"/>
          </a:ln>
        </p:spPr>
      </p:cxnSp>
      <p:sp>
        <p:nvSpPr>
          <p:cNvPr id="266" name="Google Shape;266;p8"/>
          <p:cNvSpPr txBox="1"/>
          <p:nvPr/>
        </p:nvSpPr>
        <p:spPr>
          <a:xfrm rot="16200000">
            <a:off x="-990193" y="1472829"/>
            <a:ext cx="3502316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00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Основные условия</a:t>
            </a:r>
            <a:endParaRPr dirty="0"/>
          </a:p>
        </p:txBody>
      </p:sp>
      <p:sp>
        <p:nvSpPr>
          <p:cNvPr id="267" name="Google Shape;267;p8"/>
          <p:cNvSpPr txBox="1"/>
          <p:nvPr/>
        </p:nvSpPr>
        <p:spPr>
          <a:xfrm>
            <a:off x="5225122" y="3467651"/>
            <a:ext cx="1284329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Механизм</a:t>
            </a:r>
            <a:endParaRPr/>
          </a:p>
        </p:txBody>
      </p:sp>
      <p:pic>
        <p:nvPicPr>
          <p:cNvPr id="268" name="Google Shape;268;p8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1173539" y="1114597"/>
            <a:ext cx="391190" cy="385018"/>
          </a:xfrm>
          <a:prstGeom prst="rect">
            <a:avLst/>
          </a:prstGeom>
          <a:noFill/>
          <a:ln>
            <a:noFill/>
          </a:ln>
        </p:spPr>
      </p:pic>
      <p:sp>
        <p:nvSpPr>
          <p:cNvPr id="269" name="Google Shape;269;p8"/>
          <p:cNvSpPr txBox="1"/>
          <p:nvPr/>
        </p:nvSpPr>
        <p:spPr>
          <a:xfrm>
            <a:off x="1886991" y="1059980"/>
            <a:ext cx="9355388" cy="3877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400" dirty="0">
                <a:solidFill>
                  <a:srgbClr val="0033CC"/>
                </a:solidFill>
                <a:latin typeface="Arial"/>
                <a:ea typeface="Arial"/>
                <a:cs typeface="Arial"/>
                <a:sym typeface="Arial"/>
              </a:rPr>
              <a:t>Объем компенсации затрат на инфраструктуру не может превышать сумму налоговых поступлений от проекта за время его реализации</a:t>
            </a:r>
            <a:endParaRPr dirty="0"/>
          </a:p>
        </p:txBody>
      </p:sp>
      <p:pic>
        <p:nvPicPr>
          <p:cNvPr id="270" name="Google Shape;270;p8"/>
          <p:cNvPicPr preferRelativeResize="0"/>
          <p:nvPr/>
        </p:nvPicPr>
        <p:blipFill rotWithShape="1">
          <a:blip r:embed="rId11">
            <a:alphaModFix/>
          </a:blip>
          <a:srcRect/>
          <a:stretch/>
        </p:blipFill>
        <p:spPr>
          <a:xfrm>
            <a:off x="1143729" y="1611329"/>
            <a:ext cx="450810" cy="465044"/>
          </a:xfrm>
          <a:prstGeom prst="rect">
            <a:avLst/>
          </a:prstGeom>
          <a:noFill/>
          <a:ln>
            <a:noFill/>
          </a:ln>
        </p:spPr>
      </p:pic>
      <p:sp>
        <p:nvSpPr>
          <p:cNvPr id="271" name="Google Shape;271;p8"/>
          <p:cNvSpPr txBox="1"/>
          <p:nvPr/>
        </p:nvSpPr>
        <p:spPr>
          <a:xfrm>
            <a:off x="1899737" y="1600792"/>
            <a:ext cx="9342642" cy="5816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400">
                <a:solidFill>
                  <a:srgbClr val="0033CC"/>
                </a:solidFill>
                <a:latin typeface="Arial"/>
                <a:ea typeface="Arial"/>
                <a:cs typeface="Arial"/>
                <a:sym typeface="Arial"/>
              </a:rPr>
              <a:t>Компенсируется до 50% затрат на обеспечивающую инфраструктуру (используется только инвестиционным проектом) в течение 5 лет после сдачи объектов в эксплуатацию и 100% затрат на сопутствующую инфраструктуру (общего пользования) в течение 10 лет</a:t>
            </a:r>
            <a:endParaRPr/>
          </a:p>
        </p:txBody>
      </p:sp>
      <p:pic>
        <p:nvPicPr>
          <p:cNvPr id="272" name="Google Shape;272;p8"/>
          <p:cNvPicPr preferRelativeResize="0"/>
          <p:nvPr/>
        </p:nvPicPr>
        <p:blipFill rotWithShape="1">
          <a:blip r:embed="rId12">
            <a:alphaModFix/>
          </a:blip>
          <a:srcRect/>
          <a:stretch/>
        </p:blipFill>
        <p:spPr>
          <a:xfrm>
            <a:off x="1170056" y="2274187"/>
            <a:ext cx="452749" cy="452749"/>
          </a:xfrm>
          <a:prstGeom prst="rect">
            <a:avLst/>
          </a:prstGeom>
          <a:noFill/>
          <a:ln>
            <a:noFill/>
          </a:ln>
        </p:spPr>
      </p:pic>
      <p:sp>
        <p:nvSpPr>
          <p:cNvPr id="273" name="Google Shape;273;p8"/>
          <p:cNvSpPr txBox="1"/>
          <p:nvPr/>
        </p:nvSpPr>
        <p:spPr>
          <a:xfrm>
            <a:off x="1886990" y="2287487"/>
            <a:ext cx="9355389" cy="3877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400">
                <a:solidFill>
                  <a:srgbClr val="0033CC"/>
                </a:solidFill>
                <a:latin typeface="Arial"/>
                <a:ea typeface="Arial"/>
                <a:cs typeface="Arial"/>
                <a:sym typeface="Arial"/>
              </a:rPr>
              <a:t>Отсутствие задолженности по уплате обязательных платежей в федеральный бюджет, а также в бюджеты субъектов Российской Федерации</a:t>
            </a:r>
            <a:endParaRPr/>
          </a:p>
        </p:txBody>
      </p:sp>
      <p:pic>
        <p:nvPicPr>
          <p:cNvPr id="274" name="Google Shape;274;p8"/>
          <p:cNvPicPr preferRelativeResize="0"/>
          <p:nvPr/>
        </p:nvPicPr>
        <p:blipFill rotWithShape="1">
          <a:blip r:embed="rId13">
            <a:alphaModFix/>
          </a:blip>
          <a:srcRect/>
          <a:stretch/>
        </p:blipFill>
        <p:spPr>
          <a:xfrm>
            <a:off x="1155636" y="2918330"/>
            <a:ext cx="481587" cy="481587"/>
          </a:xfrm>
          <a:prstGeom prst="rect">
            <a:avLst/>
          </a:prstGeom>
          <a:noFill/>
          <a:ln>
            <a:noFill/>
          </a:ln>
        </p:spPr>
      </p:pic>
      <p:sp>
        <p:nvSpPr>
          <p:cNvPr id="275" name="Google Shape;275;p8"/>
          <p:cNvSpPr txBox="1"/>
          <p:nvPr/>
        </p:nvSpPr>
        <p:spPr>
          <a:xfrm>
            <a:off x="1899738" y="2771326"/>
            <a:ext cx="9435773" cy="5816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400">
                <a:solidFill>
                  <a:srgbClr val="0033CC"/>
                </a:solidFill>
                <a:latin typeface="Arial"/>
                <a:ea typeface="Arial"/>
                <a:cs typeface="Arial"/>
                <a:sym typeface="Arial"/>
              </a:rPr>
              <a:t>Cоздаваемые в рамках инвестиционного проекта объекты недвижимого имущества введены в эксплуатацию, имущественные права зарегистрированы. Начало компенсации затрат устанавливается инвестором (по выбору, но не позднее трех лет после ввода в эксплуатацию и регистрации имущественных прав)</a:t>
            </a:r>
            <a:endParaRPr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1064194" y="107952"/>
            <a:ext cx="1036410" cy="1036410"/>
          </a:xfrm>
          <a:prstGeom prst="rect">
            <a:avLst/>
          </a:prstGeom>
        </p:spPr>
      </p:pic>
      <p:sp>
        <p:nvSpPr>
          <p:cNvPr id="40" name="Номер слайда 11">
            <a:extLst>
              <a:ext uri="{FF2B5EF4-FFF2-40B4-BE49-F238E27FC236}">
                <a16:creationId xmlns:a16="http://schemas.microsoft.com/office/drawing/2014/main" id="{8C33BA29-577D-4020-9C2A-302954877A5D}"/>
              </a:ext>
            </a:extLst>
          </p:cNvPr>
          <p:cNvSpPr txBox="1">
            <a:spLocks/>
          </p:cNvSpPr>
          <p:nvPr/>
        </p:nvSpPr>
        <p:spPr>
          <a:xfrm>
            <a:off x="9241378" y="6347742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ABB51524-3420-4E9B-A4E2-70C4CD999A44}" type="slidenum">
              <a:rPr lang="ru-RU" sz="160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r"/>
              <a:t>8</a:t>
            </a:fld>
            <a:endParaRPr lang="ru-RU" sz="1600" dirty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41" name="Прямая соединительная линия 40"/>
          <p:cNvCxnSpPr/>
          <p:nvPr/>
        </p:nvCxnSpPr>
        <p:spPr>
          <a:xfrm>
            <a:off x="533234" y="914980"/>
            <a:ext cx="10485664" cy="22595"/>
          </a:xfrm>
          <a:prstGeom prst="line">
            <a:avLst/>
          </a:prstGeom>
          <a:ln w="28575">
            <a:solidFill>
              <a:schemeClr val="accent5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192100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5"/>
          <p:cNvSpPr/>
          <p:nvPr/>
        </p:nvSpPr>
        <p:spPr>
          <a:xfrm>
            <a:off x="1518941" y="2028143"/>
            <a:ext cx="4057280" cy="24776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rgbClr val="0033CC"/>
              </a:buClr>
              <a:buSzPts val="1400"/>
              <a:buFont typeface="Noto Sans Symbols"/>
              <a:buChar char="✔"/>
            </a:pPr>
            <a:r>
              <a:rPr lang="ru-RU" sz="1400">
                <a:solidFill>
                  <a:srgbClr val="0033CC"/>
                </a:solidFill>
                <a:latin typeface="Arial"/>
                <a:ea typeface="Arial"/>
                <a:cs typeface="Arial"/>
                <a:sym typeface="Arial"/>
              </a:rPr>
              <a:t>Наличие полномочий действовать от имени и в интересах реализующей проект организации;</a:t>
            </a:r>
            <a:endParaRPr sz="1400">
              <a:solidFill>
                <a:srgbClr val="0033CC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marR="0" lvl="0" indent="-285750" algn="l" rtl="0">
              <a:spcBef>
                <a:spcPts val="600"/>
              </a:spcBef>
              <a:spcAft>
                <a:spcPts val="0"/>
              </a:spcAft>
              <a:buClr>
                <a:srgbClr val="0033CC"/>
              </a:buClr>
              <a:buSzPts val="1400"/>
              <a:buFont typeface="Noto Sans Symbols"/>
              <a:buChar char="✔"/>
            </a:pPr>
            <a:r>
              <a:rPr lang="ru-RU" sz="1400">
                <a:solidFill>
                  <a:srgbClr val="0033CC"/>
                </a:solidFill>
                <a:latin typeface="Arial"/>
                <a:ea typeface="Arial"/>
                <a:cs typeface="Arial"/>
                <a:sym typeface="Arial"/>
              </a:rPr>
              <a:t>Соответствие заявителя требованиям Закона о ЗПК;</a:t>
            </a:r>
            <a:endParaRPr sz="1400">
              <a:solidFill>
                <a:srgbClr val="0033CC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marR="0" lvl="0" indent="-285750" algn="l" rtl="0">
              <a:spcBef>
                <a:spcPts val="600"/>
              </a:spcBef>
              <a:spcAft>
                <a:spcPts val="0"/>
              </a:spcAft>
              <a:buClr>
                <a:srgbClr val="0033CC"/>
              </a:buClr>
              <a:buSzPts val="1400"/>
              <a:buFont typeface="Noto Sans Symbols"/>
              <a:buChar char="✔"/>
            </a:pPr>
            <a:r>
              <a:rPr lang="ru-RU" sz="1400">
                <a:solidFill>
                  <a:srgbClr val="0033CC"/>
                </a:solidFill>
                <a:latin typeface="Arial"/>
                <a:ea typeface="Arial"/>
                <a:cs typeface="Arial"/>
                <a:sym typeface="Arial"/>
              </a:rPr>
              <a:t>Соответствие проекта требованиям Закона о ЗПК;</a:t>
            </a:r>
            <a:endParaRPr sz="1400">
              <a:solidFill>
                <a:srgbClr val="0033CC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marR="0" lvl="0" indent="-285750" algn="l" rtl="0">
              <a:spcBef>
                <a:spcPts val="600"/>
              </a:spcBef>
              <a:spcAft>
                <a:spcPts val="0"/>
              </a:spcAft>
              <a:buClr>
                <a:srgbClr val="0033CC"/>
              </a:buClr>
              <a:buSzPts val="1400"/>
              <a:buFont typeface="Noto Sans Symbols"/>
              <a:buChar char="✔"/>
            </a:pPr>
            <a:r>
              <a:rPr lang="ru-RU" sz="1400">
                <a:solidFill>
                  <a:srgbClr val="0033CC"/>
                </a:solidFill>
                <a:latin typeface="Arial"/>
                <a:ea typeface="Arial"/>
                <a:cs typeface="Arial"/>
                <a:sym typeface="Arial"/>
              </a:rPr>
              <a:t>Соответствие состава стабилизационной оговорки планируемому объему капиталовложений.</a:t>
            </a:r>
            <a:endParaRPr sz="1400">
              <a:solidFill>
                <a:srgbClr val="0033CC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3" name="Google Shape;173;p5"/>
          <p:cNvSpPr txBox="1"/>
          <p:nvPr/>
        </p:nvSpPr>
        <p:spPr>
          <a:xfrm>
            <a:off x="6497939" y="1474145"/>
            <a:ext cx="4696456" cy="5539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Минимальный объем необходимых документов:</a:t>
            </a:r>
            <a:endParaRPr sz="2000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4" name="Google Shape;174;p5"/>
          <p:cNvSpPr txBox="1"/>
          <p:nvPr/>
        </p:nvSpPr>
        <p:spPr>
          <a:xfrm>
            <a:off x="1625853" y="1517681"/>
            <a:ext cx="4155466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Параметры проверки заявления:</a:t>
            </a:r>
            <a:endParaRPr sz="2000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5" name="Google Shape;175;p5"/>
          <p:cNvSpPr/>
          <p:nvPr/>
        </p:nvSpPr>
        <p:spPr>
          <a:xfrm>
            <a:off x="6416211" y="2167490"/>
            <a:ext cx="4299139" cy="19082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400" b="1">
                <a:solidFill>
                  <a:srgbClr val="0033CC"/>
                </a:solidFill>
                <a:latin typeface="Arial"/>
                <a:ea typeface="Arial"/>
                <a:cs typeface="Arial"/>
                <a:sym typeface="Arial"/>
              </a:rPr>
              <a:t>Обязательные документы:</a:t>
            </a:r>
            <a:endParaRPr sz="1400" b="1">
              <a:solidFill>
                <a:srgbClr val="0033CC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marR="0" lvl="0" indent="-285750" algn="just" rtl="0">
              <a:spcBef>
                <a:spcPts val="600"/>
              </a:spcBef>
              <a:spcAft>
                <a:spcPts val="0"/>
              </a:spcAft>
              <a:buClr>
                <a:srgbClr val="0033CC"/>
              </a:buClr>
              <a:buSzPts val="1400"/>
              <a:buFont typeface="Noto Sans Symbols"/>
              <a:buChar char="✔"/>
            </a:pPr>
            <a:r>
              <a:rPr lang="ru-RU" sz="1400">
                <a:solidFill>
                  <a:srgbClr val="0033CC"/>
                </a:solidFill>
                <a:latin typeface="Arial"/>
                <a:ea typeface="Arial"/>
                <a:cs typeface="Arial"/>
                <a:sym typeface="Arial"/>
              </a:rPr>
              <a:t>Проект соглашения;</a:t>
            </a:r>
            <a:endParaRPr sz="1400">
              <a:solidFill>
                <a:srgbClr val="0033CC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marR="0" lvl="0" indent="-285750" algn="just" rtl="0">
              <a:spcBef>
                <a:spcPts val="600"/>
              </a:spcBef>
              <a:spcAft>
                <a:spcPts val="0"/>
              </a:spcAft>
              <a:buClr>
                <a:srgbClr val="0033CC"/>
              </a:buClr>
              <a:buSzPts val="1400"/>
              <a:buFont typeface="Noto Sans Symbols"/>
              <a:buChar char="✔"/>
            </a:pPr>
            <a:r>
              <a:rPr lang="ru-RU" sz="1400">
                <a:solidFill>
                  <a:srgbClr val="0033CC"/>
                </a:solidFill>
                <a:latin typeface="Arial"/>
                <a:ea typeface="Arial"/>
                <a:cs typeface="Arial"/>
                <a:sym typeface="Arial"/>
              </a:rPr>
              <a:t>Копии учредительных документов.</a:t>
            </a:r>
            <a:endParaRPr sz="1400">
              <a:solidFill>
                <a:srgbClr val="0033CC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just" rtl="0">
              <a:spcBef>
                <a:spcPts val="600"/>
              </a:spcBef>
              <a:spcAft>
                <a:spcPts val="0"/>
              </a:spcAft>
              <a:buNone/>
            </a:pPr>
            <a:endParaRPr sz="1400">
              <a:solidFill>
                <a:srgbClr val="0033CC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just" rtl="0">
              <a:spcBef>
                <a:spcPts val="600"/>
              </a:spcBef>
              <a:spcAft>
                <a:spcPts val="0"/>
              </a:spcAft>
              <a:buNone/>
            </a:pPr>
            <a:r>
              <a:rPr lang="ru-RU" sz="1400">
                <a:solidFill>
                  <a:srgbClr val="0033CC"/>
                </a:solidFill>
                <a:latin typeface="Arial"/>
                <a:ea typeface="Arial"/>
                <a:cs typeface="Arial"/>
                <a:sym typeface="Arial"/>
              </a:rPr>
              <a:t>Все прочие документы, включая бизнес-план и финансовую модель, предоставляются опционально*.</a:t>
            </a:r>
            <a:endParaRPr/>
          </a:p>
        </p:txBody>
      </p:sp>
      <p:sp>
        <p:nvSpPr>
          <p:cNvPr id="176" name="Google Shape;176;p5"/>
          <p:cNvSpPr txBox="1">
            <a:spLocks noGrp="1"/>
          </p:cNvSpPr>
          <p:nvPr>
            <p:ph type="ftr" idx="4294967295"/>
          </p:nvPr>
        </p:nvSpPr>
        <p:spPr>
          <a:xfrm>
            <a:off x="12273231" y="228649"/>
            <a:ext cx="841577" cy="307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>
                <a:latin typeface="Calibri"/>
                <a:ea typeface="Calibri"/>
                <a:cs typeface="Calibri"/>
                <a:sym typeface="Calibri"/>
              </a:rPr>
              <a:t>*в случае отсутствия необходимости возмещения затрат на инфраструктуру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7" name="Google Shape;177;p5"/>
          <p:cNvSpPr txBox="1"/>
          <p:nvPr/>
        </p:nvSpPr>
        <p:spPr>
          <a:xfrm>
            <a:off x="6416211" y="4302258"/>
            <a:ext cx="8838897" cy="1477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500" baseline="30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* </a:t>
            </a:r>
            <a:r>
              <a:rPr lang="ru-RU" sz="1600" baseline="30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в случае отсутствия необходимости возмещения затрат на инфраструктуру</a:t>
            </a:r>
            <a:endParaRPr/>
          </a:p>
        </p:txBody>
      </p:sp>
      <p:sp>
        <p:nvSpPr>
          <p:cNvPr id="178" name="Google Shape;178;p5"/>
          <p:cNvSpPr txBox="1">
            <a:spLocks noGrp="1"/>
          </p:cNvSpPr>
          <p:nvPr>
            <p:ph type="title"/>
          </p:nvPr>
        </p:nvSpPr>
        <p:spPr>
          <a:xfrm>
            <a:off x="1352389" y="303614"/>
            <a:ext cx="10431175" cy="7478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33CC"/>
              </a:buClr>
              <a:buSzPts val="3200"/>
              <a:buFont typeface="Arial"/>
              <a:buNone/>
            </a:pPr>
            <a:r>
              <a:rPr lang="ru-RU" sz="3200" b="1">
                <a:solidFill>
                  <a:srgbClr val="0033CC"/>
                </a:solidFill>
                <a:latin typeface="Arial"/>
                <a:ea typeface="Arial"/>
                <a:cs typeface="Arial"/>
                <a:sym typeface="Arial"/>
              </a:rPr>
              <a:t>Процедура заключения</a:t>
            </a:r>
            <a:endParaRPr sz="3200" b="1">
              <a:solidFill>
                <a:srgbClr val="0033CC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79" name="Google Shape;179;p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005661" y="2519963"/>
            <a:ext cx="410550" cy="428565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046265" y="159357"/>
            <a:ext cx="1036410" cy="1036410"/>
          </a:xfrm>
          <a:prstGeom prst="rect">
            <a:avLst/>
          </a:prstGeom>
        </p:spPr>
      </p:pic>
      <p:sp>
        <p:nvSpPr>
          <p:cNvPr id="11" name="Номер слайда 11">
            <a:extLst>
              <a:ext uri="{FF2B5EF4-FFF2-40B4-BE49-F238E27FC236}">
                <a16:creationId xmlns:a16="http://schemas.microsoft.com/office/drawing/2014/main" id="{8C33BA29-577D-4020-9C2A-302954877A5D}"/>
              </a:ext>
            </a:extLst>
          </p:cNvPr>
          <p:cNvSpPr txBox="1">
            <a:spLocks/>
          </p:cNvSpPr>
          <p:nvPr/>
        </p:nvSpPr>
        <p:spPr>
          <a:xfrm>
            <a:off x="9241378" y="6347742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ABB51524-3420-4E9B-A4E2-70C4CD999A44}" type="slidenum">
              <a:rPr lang="ru-RU" sz="160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r"/>
              <a:t>9</a:t>
            </a:fld>
            <a:endParaRPr lang="ru-RU" sz="1600" dirty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2" name="Прямая соединительная линия 11"/>
          <p:cNvCxnSpPr/>
          <p:nvPr/>
        </p:nvCxnSpPr>
        <p:spPr>
          <a:xfrm>
            <a:off x="780122" y="997276"/>
            <a:ext cx="10485664" cy="22595"/>
          </a:xfrm>
          <a:prstGeom prst="line">
            <a:avLst/>
          </a:prstGeom>
          <a:ln w="28575">
            <a:solidFill>
              <a:schemeClr val="accent5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449982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12507</TotalTime>
  <Words>1969</Words>
  <Application>Microsoft Office PowerPoint</Application>
  <PresentationFormat>Широкоэкранный</PresentationFormat>
  <Paragraphs>346</Paragraphs>
  <Slides>22</Slides>
  <Notes>17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31" baseType="lpstr">
      <vt:lpstr>宋体</vt:lpstr>
      <vt:lpstr>Arial</vt:lpstr>
      <vt:lpstr>Calibri</vt:lpstr>
      <vt:lpstr>Calibri Light</vt:lpstr>
      <vt:lpstr>等线</vt:lpstr>
      <vt:lpstr>Noto Sans Symbols</vt:lpstr>
      <vt:lpstr>Open Sans</vt:lpstr>
      <vt:lpstr>Tahoma</vt:lpstr>
      <vt:lpstr>Тема Office</vt:lpstr>
      <vt:lpstr>Презентация PowerPoint</vt:lpstr>
      <vt:lpstr>Презентация PowerPoint</vt:lpstr>
      <vt:lpstr>Презентация PowerPoint</vt:lpstr>
      <vt:lpstr>Запуск нового инвестиционного цикла</vt:lpstr>
      <vt:lpstr>Инициативы на федеральном уровне</vt:lpstr>
      <vt:lpstr>Соглашения о защите и поощрении капиталовложений (СЗПК)</vt:lpstr>
      <vt:lpstr>Стабилизационная оговорка</vt:lpstr>
      <vt:lpstr>Возмещение затрат на инфраструктуру</vt:lpstr>
      <vt:lpstr>Процедура заключения</vt:lpstr>
      <vt:lpstr>Текущий статус по проектам республики</vt:lpstr>
      <vt:lpstr>Меры государственной поддержки </vt:lpstr>
      <vt:lpstr>ОЭЗ и ТОСЭР</vt:lpstr>
      <vt:lpstr>Промышленные парки</vt:lpstr>
      <vt:lpstr>Закупки</vt:lpstr>
      <vt:lpstr>Налоговые льготы</vt:lpstr>
      <vt:lpstr>Выпуск облигаций</vt:lpstr>
      <vt:lpstr>Постановление Правительства РФ  № 1704 от 19.10.2020 </vt:lpstr>
      <vt:lpstr>Презентация PowerPoint</vt:lpstr>
      <vt:lpstr>Контакты</vt:lpstr>
      <vt:lpstr>Презентация PowerPoint</vt:lpstr>
      <vt:lpstr>Уровень рентабельности (убыточности)  проданных товаров, продукции, %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Шарифуллин Ислам Наилевич</cp:lastModifiedBy>
  <cp:revision>672</cp:revision>
  <cp:lastPrinted>2021-02-03T11:09:09Z</cp:lastPrinted>
  <dcterms:created xsi:type="dcterms:W3CDTF">2020-07-08T08:34:25Z</dcterms:created>
  <dcterms:modified xsi:type="dcterms:W3CDTF">2021-02-03T11:09:47Z</dcterms:modified>
</cp:coreProperties>
</file>