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5"/>
  </p:notesMasterIdLst>
  <p:sldIdLst>
    <p:sldId id="264" r:id="rId3"/>
    <p:sldId id="308" r:id="rId4"/>
    <p:sldId id="261" r:id="rId5"/>
    <p:sldId id="315" r:id="rId6"/>
    <p:sldId id="313" r:id="rId7"/>
    <p:sldId id="314" r:id="rId8"/>
    <p:sldId id="266" r:id="rId9"/>
    <p:sldId id="310" r:id="rId10"/>
    <p:sldId id="274" r:id="rId11"/>
    <p:sldId id="316" r:id="rId12"/>
    <p:sldId id="294" r:id="rId13"/>
    <p:sldId id="307" r:id="rId14"/>
    <p:sldId id="292" r:id="rId15"/>
    <p:sldId id="302" r:id="rId16"/>
    <p:sldId id="303" r:id="rId17"/>
    <p:sldId id="304" r:id="rId18"/>
    <p:sldId id="305" r:id="rId19"/>
    <p:sldId id="311" r:id="rId20"/>
    <p:sldId id="306" r:id="rId21"/>
    <p:sldId id="275" r:id="rId22"/>
    <p:sldId id="312" r:id="rId23"/>
    <p:sldId id="301" r:id="rId24"/>
  </p:sldIdLst>
  <p:sldSz cx="12192000" cy="6858000"/>
  <p:notesSz cx="6858000" cy="9144000"/>
  <p:custDataLst>
    <p:tags r:id="rId2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663043478260868E-2"/>
          <c:y val="2.9428409734012451E-2"/>
          <c:w val="0.96467391304347827"/>
          <c:h val="0.9411431805319751"/>
        </c:manualLayout>
      </c:layout>
      <c:barChart>
        <c:barDir val="col"/>
        <c:grouping val="stacked"/>
        <c:varyColors val="0"/>
        <c:ser>
          <c:idx val="0"/>
          <c:order val="0"/>
          <c:spPr>
            <a:solidFill>
              <a:srgbClr val="969696"/>
            </a:solidFill>
            <a:ln w="3175" algn="ctr">
              <a:solidFill>
                <a:schemeClr val="tx1"/>
              </a:solidFill>
              <a:prstDash val="solid"/>
            </a:ln>
          </c:spPr>
          <c:invertIfNegative val="0"/>
          <c:val>
            <c:numRef>
              <c:f>Sheet1!$A$1:$E$1</c:f>
              <c:numCache>
                <c:formatCode>General</c:formatCode>
                <c:ptCount val="5"/>
                <c:pt idx="0">
                  <c:v>89</c:v>
                </c:pt>
                <c:pt idx="1">
                  <c:v>301</c:v>
                </c:pt>
                <c:pt idx="2">
                  <c:v>597</c:v>
                </c:pt>
                <c:pt idx="3">
                  <c:v>1646</c:v>
                </c:pt>
                <c:pt idx="4">
                  <c:v>2414.1959999999999</c:v>
                </c:pt>
              </c:numCache>
            </c:numRef>
          </c:val>
          <c:extLst>
            <c:ext xmlns:c16="http://schemas.microsoft.com/office/drawing/2014/chart" uri="{C3380CC4-5D6E-409C-BE32-E72D297353CC}">
              <c16:uniqueId val="{00000000-C94D-4CBF-BB77-57CB09EF6C9A}"/>
            </c:ext>
          </c:extLst>
        </c:ser>
        <c:dLbls>
          <c:showLegendKey val="0"/>
          <c:showVal val="0"/>
          <c:showCatName val="0"/>
          <c:showSerName val="0"/>
          <c:showPercent val="0"/>
          <c:showBubbleSize val="0"/>
        </c:dLbls>
        <c:gapWidth val="80"/>
        <c:overlap val="100"/>
        <c:axId val="946781352"/>
        <c:axId val="1"/>
      </c:barChart>
      <c:catAx>
        <c:axId val="9467813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2414.1959999999999"/>
          <c:min val="0"/>
        </c:scaling>
        <c:delete val="1"/>
        <c:axPos val="l"/>
        <c:numFmt formatCode="General" sourceLinked="1"/>
        <c:majorTickMark val="out"/>
        <c:minorTickMark val="none"/>
        <c:tickLblPos val="nextTo"/>
        <c:crossAx val="94678135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C8D22-4462-40E5-8E70-88676335960A}" type="datetimeFigureOut">
              <a:rPr lang="ru-RU" smtClean="0"/>
              <a:t>03.02.2021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52864-F71E-439E-AB36-53224957A159}" type="slidenum">
              <a:rPr lang="ru-RU" smtClean="0"/>
              <a:t>‹#›</a:t>
            </a:fld>
            <a:endParaRPr lang="ru-RU"/>
          </a:p>
        </p:txBody>
      </p:sp>
    </p:spTree>
    <p:extLst>
      <p:ext uri="{BB962C8B-B14F-4D97-AF65-F5344CB8AC3E}">
        <p14:creationId xmlns:p14="http://schemas.microsoft.com/office/powerpoint/2010/main" val="167237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defTabSz="495311">
              <a:defRPr/>
            </a:pPr>
            <a:fld id="{641D2D7D-7027-4041-B9B4-465B66E57B81}" type="slidenum">
              <a:rPr lang="ru-RU">
                <a:solidFill>
                  <a:prstClr val="black"/>
                </a:solidFill>
                <a:latin typeface="Calibri" panose="020F0502020204030204"/>
              </a:rPr>
              <a:pPr defTabSz="495311">
                <a:defRPr/>
              </a:pPr>
              <a:t>1</a:t>
            </a:fld>
            <a:endParaRPr lang="ru-RU">
              <a:solidFill>
                <a:prstClr val="black"/>
              </a:solidFill>
              <a:latin typeface="Calibri" panose="020F0502020204030204"/>
            </a:endParaRPr>
          </a:p>
        </p:txBody>
      </p:sp>
    </p:spTree>
    <p:extLst>
      <p:ext uri="{BB962C8B-B14F-4D97-AF65-F5344CB8AC3E}">
        <p14:creationId xmlns:p14="http://schemas.microsoft.com/office/powerpoint/2010/main" val="222357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a:xfrm>
            <a:off x="482600" y="4918318"/>
            <a:ext cx="6446520" cy="5099442"/>
          </a:xfrm>
        </p:spPr>
        <p:txBody>
          <a:bodyPr/>
          <a:lstStyle/>
          <a:p>
            <a:pPr defTabSz="1112624">
              <a:defRPr/>
            </a:pPr>
            <a:r>
              <a:rPr lang="ru-RU" sz="1100" dirty="0"/>
              <a:t>Еще 4-5 лет назад на Московскую биржу приходило по 50-100 тыс. новых розничных инвесторов в год. Но в 2017 году приток ускорился до 250 тыс. человек, а в 2018-м произошел резкий рост до 700 тыс. </a:t>
            </a:r>
            <a:r>
              <a:rPr lang="ru-RU" sz="1100" b="1" dirty="0"/>
              <a:t>В 2019 году биржа регистрировала уже по </a:t>
            </a:r>
            <a:r>
              <a:rPr lang="en-US" sz="1100" b="1" dirty="0"/>
              <a:t>~</a:t>
            </a:r>
            <a:r>
              <a:rPr lang="ru-RU" sz="1100" b="1" dirty="0"/>
              <a:t>150 тыс. новых счетов в месяц</a:t>
            </a:r>
            <a:r>
              <a:rPr lang="ru-RU" sz="1100" dirty="0"/>
              <a:t>. За 2019 было открыто </a:t>
            </a:r>
            <a:r>
              <a:rPr lang="en-US" sz="1100" dirty="0"/>
              <a:t>1</a:t>
            </a:r>
            <a:r>
              <a:rPr lang="ru-RU" sz="1100" dirty="0"/>
              <a:t>,</a:t>
            </a:r>
            <a:r>
              <a:rPr lang="en-US" sz="1100" dirty="0"/>
              <a:t>9</a:t>
            </a:r>
            <a:r>
              <a:rPr lang="ru-RU" sz="1100" dirty="0"/>
              <a:t> </a:t>
            </a:r>
            <a:r>
              <a:rPr lang="ru-RU" sz="1100" baseline="0" dirty="0"/>
              <a:t>млн</a:t>
            </a:r>
            <a:r>
              <a:rPr lang="ru-RU" sz="1100" dirty="0"/>
              <a:t> новых счетов. Это </a:t>
            </a:r>
            <a:r>
              <a:rPr lang="ru-RU" sz="1100" b="1" dirty="0"/>
              <a:t>рекордный показатель среди мировых бирж</a:t>
            </a:r>
            <a:r>
              <a:rPr lang="ru-RU" sz="1100" dirty="0"/>
              <a:t>, за исключением Китая.</a:t>
            </a:r>
          </a:p>
          <a:p>
            <a:pPr defTabSz="1112624">
              <a:defRPr/>
            </a:pPr>
            <a:endParaRPr lang="ru-RU" sz="1100" dirty="0"/>
          </a:p>
          <a:p>
            <a:pPr defTabSz="1026880">
              <a:defRPr/>
            </a:pPr>
            <a:r>
              <a:rPr lang="ru-RU" sz="1100" b="1" dirty="0"/>
              <a:t>С начала 2020 года приток розничных инвесторов ускорился: на рынок пришел 1,1 млн новых клиентов, из них в марте – 329 тыс. клиентов, в апреле – 325 тыс.</a:t>
            </a:r>
          </a:p>
          <a:p>
            <a:pPr defTabSz="1026880">
              <a:defRPr/>
            </a:pPr>
            <a:endParaRPr lang="ru-RU" sz="1100" dirty="0"/>
          </a:p>
          <a:p>
            <a:pPr defTabSz="1026880">
              <a:defRPr/>
            </a:pPr>
            <a:r>
              <a:rPr lang="ru-RU" sz="1100" dirty="0"/>
              <a:t>Общее число </a:t>
            </a:r>
            <a:r>
              <a:rPr lang="ru-RU" sz="1100" b="1" dirty="0"/>
              <a:t>уникальных физических лиц </a:t>
            </a:r>
            <a:r>
              <a:rPr lang="ru-RU" sz="1100" dirty="0"/>
              <a:t>на фондовом рынке достигло </a:t>
            </a:r>
            <a:r>
              <a:rPr lang="ru-RU" sz="1100" b="1" dirty="0"/>
              <a:t>5 млн </a:t>
            </a:r>
            <a:r>
              <a:rPr lang="ru-RU" sz="1100" dirty="0"/>
              <a:t>(на середину мая 2020).</a:t>
            </a:r>
          </a:p>
          <a:p>
            <a:pPr defTabSz="1026880">
              <a:defRPr/>
            </a:pPr>
            <a:r>
              <a:rPr lang="ru-RU" sz="1100" b="0" i="0" kern="1200" dirty="0">
                <a:solidFill>
                  <a:schemeClr val="tx1"/>
                </a:solidFill>
                <a:effectLst/>
              </a:rPr>
              <a:t>Количество индивидуальных инвестиционных счетов (ИИС), открытых физическими лицами на Московской бирже, превысило 2,2 миллиона. С начала года открыто 583 тыс. новых счетов ИИС.</a:t>
            </a:r>
            <a:endParaRPr lang="ru-RU" sz="1100" dirty="0"/>
          </a:p>
          <a:p>
            <a:pPr defTabSz="1112624">
              <a:defRPr/>
            </a:pPr>
            <a:endParaRPr lang="ru-RU" sz="1100" dirty="0"/>
          </a:p>
          <a:p>
            <a:pPr defTabSz="1112624">
              <a:defRPr/>
            </a:pPr>
            <a:r>
              <a:rPr lang="ru-RU" sz="1100" dirty="0"/>
              <a:t>Такая позитивная динамика объясняется рядом</a:t>
            </a:r>
            <a:r>
              <a:rPr lang="ru-RU" sz="1100" baseline="0" dirty="0"/>
              <a:t> факторов:</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Повышение качества корпоративного управления и дивидендных политик привело к высокой дивидендной доходности</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Налоговые льготы, вкл. ИИС</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Удаленные каналы продаж</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Снижение процентных ставок</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Работа по повышению финансовой грамотности</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Расширение биржевой продуктовой линейки (</a:t>
            </a:r>
            <a:r>
              <a:rPr kumimoji="0" lang="en-US" sz="1100" b="0" i="0" u="none" strike="noStrike" kern="1200" cap="none" spc="0" normalizeH="0" baseline="0" noProof="0" dirty="0">
                <a:ln>
                  <a:noFill/>
                </a:ln>
                <a:solidFill>
                  <a:srgbClr val="000000"/>
                </a:solidFill>
                <a:effectLst/>
                <a:uLnTx/>
                <a:uFillTx/>
                <a:cs typeface="Tahoma" panose="020B0604030504040204" pitchFamily="34" charset="0"/>
              </a:rPr>
              <a:t>ETF, </a:t>
            </a: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БПИФ, новые типы облигаций и </a:t>
            </a:r>
            <a:r>
              <a:rPr kumimoji="0" lang="ru-RU" sz="1100" b="0" i="0" u="none" strike="noStrike" kern="1200" cap="none" spc="0" normalizeH="0" baseline="0" noProof="0" dirty="0" err="1">
                <a:ln>
                  <a:noFill/>
                </a:ln>
                <a:solidFill>
                  <a:srgbClr val="000000"/>
                </a:solidFill>
                <a:effectLst/>
                <a:uLnTx/>
                <a:uFillTx/>
                <a:cs typeface="Tahoma" panose="020B0604030504040204" pitchFamily="34" charset="0"/>
              </a:rPr>
              <a:t>деривативов</a:t>
            </a: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Кросс-продажи банков</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r>
              <a:rPr kumimoji="0" lang="ru-RU" sz="1100" b="0" i="0" u="none" strike="noStrike" kern="1200" cap="none" spc="0" normalizeH="0" baseline="0" noProof="0" dirty="0">
                <a:ln>
                  <a:noFill/>
                </a:ln>
                <a:solidFill>
                  <a:srgbClr val="000000"/>
                </a:solidFill>
                <a:effectLst/>
                <a:uLnTx/>
                <a:uFillTx/>
                <a:cs typeface="Tahoma" panose="020B0604030504040204" pitchFamily="34" charset="0"/>
              </a:rPr>
              <a:t>Рост фондовых индексов в 2019</a:t>
            </a:r>
          </a:p>
          <a:p>
            <a:pPr marL="450850" marR="0" lvl="0" indent="-269875" algn="l" defTabSz="914400" rtl="0" eaLnBrk="1" fontAlgn="auto" latinLnBrk="0" hangingPunct="1">
              <a:lnSpc>
                <a:spcPct val="100000"/>
              </a:lnSpc>
              <a:spcBef>
                <a:spcPct val="0"/>
              </a:spcBef>
              <a:spcAft>
                <a:spcPts val="200"/>
              </a:spcAft>
              <a:buClrTx/>
              <a:buSzTx/>
              <a:buFont typeface="Wingdings" panose="05000000000000000000" pitchFamily="2" charset="2"/>
              <a:buChar char="§"/>
              <a:tabLst>
                <a:tab pos="177800" algn="l"/>
                <a:tab pos="442913" algn="l"/>
              </a:tabLst>
              <a:defRPr/>
            </a:pPr>
            <a:endParaRPr kumimoji="0" lang="ru-RU" sz="1100" b="0" i="0" u="none" strike="noStrike" kern="1200" cap="none" spc="0" normalizeH="0" baseline="0" noProof="0" dirty="0">
              <a:ln>
                <a:noFill/>
              </a:ln>
              <a:solidFill>
                <a:srgbClr val="000000"/>
              </a:solidFill>
              <a:effectLst/>
              <a:uLnTx/>
              <a:uFillTx/>
              <a:cs typeface="Tahoma" panose="020B0604030504040204" pitchFamily="34" charset="0"/>
            </a:endParaRPr>
          </a:p>
          <a:p>
            <a:pPr defTabSz="1112624">
              <a:defRPr/>
            </a:pPr>
            <a:r>
              <a:rPr lang="ru-RU" sz="1100" dirty="0"/>
              <a:t>Растет </a:t>
            </a:r>
            <a:r>
              <a:rPr lang="ru-RU" sz="1100" b="1" dirty="0"/>
              <a:t>число физических лиц-акционеров</a:t>
            </a:r>
            <a:r>
              <a:rPr lang="ru-RU" sz="1100" b="1" baseline="0" dirty="0"/>
              <a:t> Московской биржи </a:t>
            </a:r>
            <a:r>
              <a:rPr lang="ru-RU" sz="1100" baseline="0" dirty="0"/>
              <a:t>– в апреле 2020 их уже </a:t>
            </a:r>
            <a:r>
              <a:rPr lang="ru-RU" sz="1100" b="1" baseline="0" dirty="0"/>
              <a:t>более 115 тысяч </a:t>
            </a:r>
            <a:r>
              <a:rPr lang="ru-RU" sz="1100" baseline="0" dirty="0"/>
              <a:t>(рост на 81% к 2019 году),</a:t>
            </a:r>
            <a:r>
              <a:rPr lang="en-US" sz="1100" baseline="0" dirty="0"/>
              <a:t> </a:t>
            </a:r>
            <a:r>
              <a:rPr lang="ru-RU" sz="1100" baseline="0" dirty="0"/>
              <a:t>их доля составляет 3,7%.</a:t>
            </a:r>
            <a:endParaRPr lang="ru-RU" sz="1100" dirty="0"/>
          </a:p>
        </p:txBody>
      </p:sp>
      <p:sp>
        <p:nvSpPr>
          <p:cNvPr id="4" name="Номер слайда 3"/>
          <p:cNvSpPr>
            <a:spLocks noGrp="1"/>
          </p:cNvSpPr>
          <p:nvPr>
            <p:ph type="sldNum" sz="quarter" idx="10"/>
          </p:nvPr>
        </p:nvSpPr>
        <p:spPr/>
        <p:txBody>
          <a:bodyPr/>
          <a:lstStyle/>
          <a:p>
            <a:pPr defTabSz="536669">
              <a:defRPr/>
            </a:pPr>
            <a:fld id="{DCEA04D5-84AB-4D40-B6B1-0017C840682D}" type="slidenum">
              <a:rPr lang="ru-RU" sz="1400">
                <a:solidFill>
                  <a:prstClr val="black"/>
                </a:solidFill>
                <a:latin typeface="Calibri" panose="020F0502020204030204"/>
              </a:rPr>
              <a:pPr defTabSz="536669">
                <a:defRPr/>
              </a:pPr>
              <a:t>3</a:t>
            </a:fld>
            <a:endParaRPr lang="ru-RU" sz="1400">
              <a:solidFill>
                <a:prstClr val="black"/>
              </a:solidFill>
              <a:latin typeface="Calibri" panose="020F0502020204030204"/>
            </a:endParaRPr>
          </a:p>
        </p:txBody>
      </p:sp>
    </p:spTree>
    <p:extLst>
      <p:ext uri="{BB962C8B-B14F-4D97-AF65-F5344CB8AC3E}">
        <p14:creationId xmlns:p14="http://schemas.microsoft.com/office/powerpoint/2010/main" val="2563040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 Титульный слайд_">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8" name="Слайд think-cell" r:id="rId4" imgW="324" imgH="324" progId="TCLayout.ActiveDocument.1">
                  <p:embed/>
                </p:oleObj>
              </mc:Choice>
              <mc:Fallback>
                <p:oleObj name="Слайд think-cell" r:id="rId4" imgW="324" imgH="324" progId="TCLayout.ActiveDocument.1">
                  <p:embed/>
                  <p:pic>
                    <p:nvPicPr>
                      <p:cNvPr id="2" name="Объект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11743" r="185"/>
          <a:stretch/>
        </p:blipFill>
        <p:spPr bwMode="auto">
          <a:xfrm>
            <a:off x="335360" y="252000"/>
            <a:ext cx="5760000" cy="6372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hasCustomPrompt="1"/>
          </p:nvPr>
        </p:nvSpPr>
        <p:spPr>
          <a:xfrm>
            <a:off x="6336000" y="4291200"/>
            <a:ext cx="5424000" cy="648000"/>
          </a:xfrm>
          <a:prstGeom prst="rect">
            <a:avLst/>
          </a:prstGeom>
        </p:spPr>
        <p:txBody>
          <a:bodyPr anchor="t" anchorCtr="0">
            <a:noAutofit/>
          </a:bodyPr>
          <a:lstStyle>
            <a:lvl1pPr algn="l">
              <a:lnSpc>
                <a:spcPct val="100000"/>
              </a:lnSpc>
              <a:defRPr sz="1100" baseline="0">
                <a:latin typeface="+mj-lt"/>
                <a:ea typeface="Verdana" pitchFamily="34" charset="0"/>
                <a:cs typeface="Verdana" pitchFamily="34" charset="0"/>
              </a:defRPr>
            </a:lvl1pPr>
          </a:lstStyle>
          <a:p>
            <a:r>
              <a:rPr lang="en-US" dirty="0"/>
              <a:t>January 00, 2000, City</a:t>
            </a:r>
            <a:br>
              <a:rPr lang="en-US" dirty="0"/>
            </a:br>
            <a:r>
              <a:rPr lang="en-US" dirty="0"/>
              <a:t>Name Surname</a:t>
            </a:r>
            <a:br>
              <a:rPr lang="en-US" dirty="0"/>
            </a:br>
            <a:r>
              <a:rPr lang="en-US" dirty="0"/>
              <a:t>Speaker’s title</a:t>
            </a:r>
            <a:endParaRPr lang="ru-RU" dirty="0"/>
          </a:p>
        </p:txBody>
      </p:sp>
      <p:sp>
        <p:nvSpPr>
          <p:cNvPr id="7" name="Текст 3"/>
          <p:cNvSpPr>
            <a:spLocks noGrp="1"/>
          </p:cNvSpPr>
          <p:nvPr>
            <p:ph type="body" sz="half" idx="2" hasCustomPrompt="1"/>
          </p:nvPr>
        </p:nvSpPr>
        <p:spPr>
          <a:xfrm>
            <a:off x="6336000" y="5083200"/>
            <a:ext cx="5568619" cy="1368000"/>
          </a:xfrm>
          <a:prstGeom prst="rect">
            <a:avLst/>
          </a:prstGeom>
        </p:spPr>
        <p:txBody>
          <a:bodyPr>
            <a:normAutofit/>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TITLE GOES HERE </a:t>
            </a:r>
            <a:br>
              <a:rPr lang="en-US" dirty="0"/>
            </a:br>
            <a:r>
              <a:rPr lang="en-US" dirty="0"/>
              <a:t>IN TAHOMA</a:t>
            </a:r>
            <a:br>
              <a:rPr lang="en-US" dirty="0"/>
            </a:br>
            <a:r>
              <a:rPr lang="en-US" dirty="0"/>
              <a:t>(LIGHT+BOLD)</a:t>
            </a:r>
          </a:p>
        </p:txBody>
      </p:sp>
      <p:pic>
        <p:nvPicPr>
          <p:cNvPr id="8" name="Picture 209" descr="ÐÐ°ÑÑÐ¸Ð½ÐºÐ¸ Ð¿Ð¾ Ð·Ð°Ð¿ÑÐ¾ÑÑ Ð¼Ð¾ÑÐºÐ¾Ð²ÑÐºÐ°Ñ Ð±Ð¸ÑÐ¶Ð° Ð»Ð¾Ð³Ð¾"/>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851526" y="252000"/>
            <a:ext cx="2254250" cy="537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77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7_ Слайд с текстом">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3984000" y="6192000"/>
            <a:ext cx="7104000" cy="360000"/>
          </a:xfrm>
          <a:prstGeom prst="rect">
            <a:avLst/>
          </a:prstGeom>
        </p:spPr>
        <p:txBody>
          <a:bodyPr/>
          <a:lstStyle>
            <a:lvl1pPr algn="r">
              <a:defRPr sz="1100">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11184000" y="6192000"/>
            <a:ext cx="48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335360" y="6191251"/>
            <a:ext cx="2218267"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359834" y="269875"/>
            <a:ext cx="11592817"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a:t>SLIDE TITLE GOES HERE: TAHOMA 26 PT LIGHT + BOLD FOR THE TAIL!</a:t>
            </a:r>
            <a:endParaRPr lang="ru-RU" dirty="0"/>
          </a:p>
        </p:txBody>
      </p:sp>
    </p:spTree>
    <p:extLst>
      <p:ext uri="{BB962C8B-B14F-4D97-AF65-F5344CB8AC3E}">
        <p14:creationId xmlns:p14="http://schemas.microsoft.com/office/powerpoint/2010/main" val="31674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536000" y="269876"/>
            <a:ext cx="9888000" cy="638845"/>
          </a:xfrm>
          <a:prstGeom prst="rect">
            <a:avLst/>
          </a:prstGeom>
        </p:spPr>
        <p:txBody>
          <a:bodyPr anchor="t" anchorCtr="0">
            <a:noAutofit/>
          </a:bodyPr>
          <a:lstStyle>
            <a:lvl1pPr algn="l">
              <a:defRPr sz="1800" baseline="0">
                <a:latin typeface="+mj-lt"/>
                <a:ea typeface="Verdana" pitchFamily="34" charset="0"/>
                <a:cs typeface="Verdana" pitchFamily="34" charset="0"/>
              </a:defRPr>
            </a:lvl1pPr>
          </a:lstStyle>
          <a:p>
            <a:r>
              <a:rPr lang="ru-RU" dirty="0"/>
              <a:t>ЗАГОЛОВОК: </a:t>
            </a:r>
            <a:r>
              <a:rPr lang="en-US" dirty="0"/>
              <a:t>TAHOMA 18</a:t>
            </a:r>
            <a:r>
              <a:rPr lang="ru-RU" dirty="0"/>
              <a:t> ПТ ОБЫЧНЫЙ, ОКОНЧАНИЕ − ПОЛУЖИРНЫЙ!</a:t>
            </a:r>
          </a:p>
        </p:txBody>
      </p:sp>
      <p:sp>
        <p:nvSpPr>
          <p:cNvPr id="6" name="Номер слайда 5"/>
          <p:cNvSpPr>
            <a:spLocks noGrp="1"/>
          </p:cNvSpPr>
          <p:nvPr>
            <p:ph type="sldNum" sz="quarter" idx="12"/>
          </p:nvPr>
        </p:nvSpPr>
        <p:spPr>
          <a:xfrm>
            <a:off x="11184000" y="6192000"/>
            <a:ext cx="48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359833" y="269875"/>
            <a:ext cx="8636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ru-RU" sz="180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960967" y="6191251"/>
            <a:ext cx="2218267" cy="396875"/>
          </a:xfrm>
          <a:prstGeom prst="rect">
            <a:avLst/>
          </a:prstGeom>
          <a:noFill/>
          <a:ln w="9525">
            <a:noFill/>
            <a:miter lim="800000"/>
            <a:headEnd/>
            <a:tailEnd/>
          </a:ln>
        </p:spPr>
      </p:pic>
    </p:spTree>
    <p:extLst>
      <p:ext uri="{BB962C8B-B14F-4D97-AF65-F5344CB8AC3E}">
        <p14:creationId xmlns:p14="http://schemas.microsoft.com/office/powerpoint/2010/main" val="336861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536000" y="269876"/>
            <a:ext cx="9888000" cy="638845"/>
          </a:xfrm>
          <a:prstGeom prst="rect">
            <a:avLst/>
          </a:prstGeom>
        </p:spPr>
        <p:txBody>
          <a:bodyPr anchor="t" anchorCtr="0">
            <a:noAutofit/>
          </a:bodyPr>
          <a:lstStyle>
            <a:lvl1pPr algn="l">
              <a:defRPr sz="1800" baseline="0">
                <a:latin typeface="+mj-lt"/>
                <a:ea typeface="Verdana" pitchFamily="34" charset="0"/>
                <a:cs typeface="Verdana" pitchFamily="34" charset="0"/>
              </a:defRPr>
            </a:lvl1pPr>
          </a:lstStyle>
          <a:p>
            <a:r>
              <a:rPr lang="ru-RU" dirty="0"/>
              <a:t>ЗАГОЛОВОК: </a:t>
            </a:r>
            <a:r>
              <a:rPr lang="en-US" dirty="0"/>
              <a:t>TAHOMA 18</a:t>
            </a:r>
            <a:r>
              <a:rPr lang="ru-RU" dirty="0"/>
              <a:t> ПТ ОБЫЧНЫЙ, ОКОНЧАНИЕ − ПОЛУЖИРНЫЙ!</a:t>
            </a:r>
          </a:p>
        </p:txBody>
      </p:sp>
      <p:sp>
        <p:nvSpPr>
          <p:cNvPr id="6" name="Номер слайда 5"/>
          <p:cNvSpPr>
            <a:spLocks noGrp="1"/>
          </p:cNvSpPr>
          <p:nvPr>
            <p:ph type="sldNum" sz="quarter" idx="12"/>
          </p:nvPr>
        </p:nvSpPr>
        <p:spPr>
          <a:xfrm>
            <a:off x="11184000" y="6192000"/>
            <a:ext cx="48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359833" y="269875"/>
            <a:ext cx="8636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auto">
              <a:spcBef>
                <a:spcPts val="0"/>
              </a:spcBef>
              <a:spcAft>
                <a:spcPts val="0"/>
              </a:spcAft>
              <a:defRPr/>
            </a:pPr>
            <a:endParaRPr lang="ru-RU" sz="180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960967" y="6191251"/>
            <a:ext cx="2218267" cy="396875"/>
          </a:xfrm>
          <a:prstGeom prst="rect">
            <a:avLst/>
          </a:prstGeom>
          <a:noFill/>
          <a:ln w="9525">
            <a:noFill/>
            <a:miter lim="800000"/>
            <a:headEnd/>
            <a:tailEnd/>
          </a:ln>
        </p:spPr>
      </p:pic>
    </p:spTree>
    <p:extLst>
      <p:ext uri="{BB962C8B-B14F-4D97-AF65-F5344CB8AC3E}">
        <p14:creationId xmlns:p14="http://schemas.microsoft.com/office/powerpoint/2010/main" val="185118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2000">
                <a:latin typeface="Tahoma" panose="020B0604030504040204" pitchFamily="34" charset="0"/>
                <a:ea typeface="Tahoma" panose="020B0604030504040204" pitchFamily="34" charset="0"/>
                <a:cs typeface="Tahoma" panose="020B0604030504040204" pitchFamily="34" charset="0"/>
              </a:defRPr>
            </a:lvl1pPr>
          </a:lstStyle>
          <a:p>
            <a:r>
              <a:rPr lang="ru-RU" dirty="0"/>
              <a:t>Образец заголовка</a:t>
            </a:r>
          </a:p>
        </p:txBody>
      </p:sp>
      <p:sp>
        <p:nvSpPr>
          <p:cNvPr id="6" name="Номер слайда 5"/>
          <p:cNvSpPr>
            <a:spLocks noGrp="1"/>
          </p:cNvSpPr>
          <p:nvPr>
            <p:ph type="sldNum" sz="quarter" idx="12"/>
          </p:nvPr>
        </p:nvSpPr>
        <p:spPr/>
        <p:txBody>
          <a:bodyPr/>
          <a:lstStyle/>
          <a:p>
            <a:fld id="{B19B0651-EE4F-4900-A07F-96A6BFA9D0F0}" type="slidenum">
              <a:rPr lang="ru-RU">
                <a:solidFill>
                  <a:prstClr val="black">
                    <a:tint val="75000"/>
                  </a:prstClr>
                </a:solidFill>
              </a:rPr>
              <a:pPr/>
              <a:t>‹#›</a:t>
            </a:fld>
            <a:endParaRPr lang="ru-RU">
              <a:solidFill>
                <a:prstClr val="black">
                  <a:tint val="75000"/>
                </a:prstClr>
              </a:solidFill>
            </a:endParaRPr>
          </a:p>
        </p:txBody>
      </p:sp>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5940" y="6080202"/>
            <a:ext cx="2135668" cy="507923"/>
          </a:xfrm>
          <a:prstGeom prst="rect">
            <a:avLst/>
          </a:prstGeom>
        </p:spPr>
      </p:pic>
    </p:spTree>
    <p:extLst>
      <p:ext uri="{BB962C8B-B14F-4D97-AF65-F5344CB8AC3E}">
        <p14:creationId xmlns:p14="http://schemas.microsoft.com/office/powerpoint/2010/main" val="1998285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01_ Титульный слайд_">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70" y="247463"/>
            <a:ext cx="4888901" cy="6347609"/>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632" y="247463"/>
            <a:ext cx="3387861" cy="805730"/>
          </a:xfrm>
          <a:prstGeom prst="rect">
            <a:avLst/>
          </a:prstGeom>
        </p:spPr>
      </p:pic>
      <p:sp>
        <p:nvSpPr>
          <p:cNvPr id="7" name="Заголовок 1"/>
          <p:cNvSpPr>
            <a:spLocks noGrp="1"/>
          </p:cNvSpPr>
          <p:nvPr>
            <p:ph type="title" hasCustomPrompt="1"/>
          </p:nvPr>
        </p:nvSpPr>
        <p:spPr>
          <a:xfrm>
            <a:off x="6567691" y="5085187"/>
            <a:ext cx="5138189" cy="1509885"/>
          </a:xfrm>
          <a:prstGeom prst="rect">
            <a:avLst/>
          </a:prstGeom>
        </p:spPr>
        <p:txBody>
          <a:bodyPr anchor="t" anchorCtr="0">
            <a:noAutofit/>
          </a:bodyPr>
          <a:lstStyle>
            <a:lvl1pPr algn="r">
              <a:defRPr sz="2000" baseline="0">
                <a:latin typeface="+mj-lt"/>
                <a:ea typeface="Verdana" pitchFamily="34" charset="0"/>
                <a:cs typeface="Verdana" pitchFamily="34" charset="0"/>
              </a:defRPr>
            </a:lvl1pPr>
          </a:lstStyle>
          <a:p>
            <a:r>
              <a:rPr lang="ru-RU" dirty="0"/>
              <a:t>Заголовок</a:t>
            </a:r>
          </a:p>
        </p:txBody>
      </p:sp>
      <p:sp>
        <p:nvSpPr>
          <p:cNvPr id="14" name="Текст 13"/>
          <p:cNvSpPr>
            <a:spLocks noGrp="1"/>
          </p:cNvSpPr>
          <p:nvPr>
            <p:ph type="body" sz="quarter" idx="10" hasCustomPrompt="1"/>
          </p:nvPr>
        </p:nvSpPr>
        <p:spPr>
          <a:xfrm>
            <a:off x="7880465" y="980732"/>
            <a:ext cx="3825415" cy="266178"/>
          </a:xfrm>
        </p:spPr>
        <p:txBody>
          <a:bodyPr>
            <a:noAutofit/>
          </a:bodyPr>
          <a:lstStyle>
            <a:lvl1pPr marL="0" indent="0" algn="r">
              <a:buNone/>
              <a:defRPr sz="1200" baseline="0"/>
            </a:lvl1pPr>
          </a:lstStyle>
          <a:p>
            <a:pPr lvl="0"/>
            <a:r>
              <a:rPr lang="ru-RU" dirty="0"/>
              <a:t>Дата, Москва</a:t>
            </a:r>
          </a:p>
        </p:txBody>
      </p:sp>
    </p:spTree>
    <p:extLst>
      <p:ext uri="{BB962C8B-B14F-4D97-AF65-F5344CB8AC3E}">
        <p14:creationId xmlns:p14="http://schemas.microsoft.com/office/powerpoint/2010/main" val="1455541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 Титульный слайд_">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6567691" y="5085187"/>
            <a:ext cx="5138189" cy="1509885"/>
          </a:xfrm>
          <a:prstGeom prst="rect">
            <a:avLst/>
          </a:prstGeom>
        </p:spPr>
        <p:txBody>
          <a:bodyPr anchor="t" anchorCtr="0">
            <a:noAutofit/>
          </a:bodyPr>
          <a:lstStyle>
            <a:lvl1pPr algn="r">
              <a:defRPr sz="2000" baseline="0">
                <a:latin typeface="+mj-lt"/>
                <a:ea typeface="Verdana" pitchFamily="34" charset="0"/>
                <a:cs typeface="Verdana" pitchFamily="34" charset="0"/>
              </a:defRPr>
            </a:lvl1pPr>
          </a:lstStyle>
          <a:p>
            <a:r>
              <a:rPr lang="ru-RU" dirty="0"/>
              <a:t>Заголовок</a:t>
            </a:r>
          </a:p>
        </p:txBody>
      </p:sp>
      <p:sp>
        <p:nvSpPr>
          <p:cNvPr id="14" name="Текст 13"/>
          <p:cNvSpPr>
            <a:spLocks noGrp="1"/>
          </p:cNvSpPr>
          <p:nvPr>
            <p:ph type="body" sz="quarter" idx="10" hasCustomPrompt="1"/>
          </p:nvPr>
        </p:nvSpPr>
        <p:spPr>
          <a:xfrm>
            <a:off x="7880465" y="980732"/>
            <a:ext cx="3825415" cy="266178"/>
          </a:xfrm>
        </p:spPr>
        <p:txBody>
          <a:bodyPr>
            <a:noAutofit/>
          </a:bodyPr>
          <a:lstStyle>
            <a:lvl1pPr marL="0" indent="0" algn="r">
              <a:buNone/>
              <a:defRPr sz="1200" baseline="0"/>
            </a:lvl1pPr>
          </a:lstStyle>
          <a:p>
            <a:pPr lvl="0"/>
            <a:r>
              <a:rPr lang="ru-RU" dirty="0"/>
              <a:t>Дата, Москва</a:t>
            </a:r>
          </a:p>
        </p:txBody>
      </p:sp>
      <p:pic>
        <p:nvPicPr>
          <p:cNvPr id="2" name="Рисунок 1">
            <a:extLst>
              <a:ext uri="{FF2B5EF4-FFF2-40B4-BE49-F238E27FC236}">
                <a16:creationId xmlns:a16="http://schemas.microsoft.com/office/drawing/2014/main" id="{802C4DA4-396A-40E8-B3DF-644CDDC498C8}"/>
              </a:ext>
            </a:extLst>
          </p:cNvPr>
          <p:cNvPicPr>
            <a:picLocks noChangeAspect="1"/>
          </p:cNvPicPr>
          <p:nvPr userDrawn="1"/>
        </p:nvPicPr>
        <p:blipFill rotWithShape="1">
          <a:blip r:embed="rId2"/>
          <a:srcRect l="22592" t="370" b="1297"/>
          <a:stretch/>
        </p:blipFill>
        <p:spPr>
          <a:xfrm>
            <a:off x="0" y="0"/>
            <a:ext cx="5624310" cy="68580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632" y="247463"/>
            <a:ext cx="3387861" cy="805730"/>
          </a:xfrm>
          <a:prstGeom prst="rect">
            <a:avLst/>
          </a:prstGeom>
        </p:spPr>
      </p:pic>
    </p:spTree>
    <p:extLst>
      <p:ext uri="{BB962C8B-B14F-4D97-AF65-F5344CB8AC3E}">
        <p14:creationId xmlns:p14="http://schemas.microsoft.com/office/powerpoint/2010/main" val="413814019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223433" y="269875"/>
            <a:ext cx="9888000" cy="11232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a:t>ЗАГОЛОВОК</a:t>
            </a:r>
          </a:p>
        </p:txBody>
      </p:sp>
      <p:sp>
        <p:nvSpPr>
          <p:cNvPr id="6" name="Номер слайда 5"/>
          <p:cNvSpPr>
            <a:spLocks noGrp="1"/>
          </p:cNvSpPr>
          <p:nvPr>
            <p:ph type="sldNum" sz="quarter" idx="12"/>
          </p:nvPr>
        </p:nvSpPr>
        <p:spPr>
          <a:xfrm>
            <a:off x="11184000" y="6192000"/>
            <a:ext cx="480000" cy="360000"/>
          </a:xfrm>
          <a:prstGeom prst="rect">
            <a:avLst/>
          </a:prstGeom>
        </p:spPr>
        <p:txBody>
          <a:bodyPr rIns="0" bIns="0"/>
          <a:lstStyle>
            <a:lvl1pPr algn="r">
              <a:defRPr>
                <a:latin typeface="+mj-lt"/>
                <a:ea typeface="Verdana" pitchFamily="34" charset="0"/>
                <a:cs typeface="Verdana" pitchFamily="34" charset="0"/>
              </a:defRPr>
            </a:lvl1pPr>
          </a:lstStyle>
          <a:p>
            <a:fld id="{A7134F8B-F3D0-4228-82ED-917A9A6DE5BB}" type="slidenum">
              <a:rPr lang="ru-RU" smtClean="0"/>
              <a:t>‹#›</a:t>
            </a:fld>
            <a:endParaRPr lang="ru-RU"/>
          </a:p>
        </p:txBody>
      </p:sp>
      <p:sp>
        <p:nvSpPr>
          <p:cNvPr id="8" name="Прямоугольник 7"/>
          <p:cNvSpPr/>
          <p:nvPr/>
        </p:nvSpPr>
        <p:spPr>
          <a:xfrm>
            <a:off x="359833" y="269875"/>
            <a:ext cx="863600" cy="6318250"/>
          </a:xfrm>
          <a:prstGeom prst="rect">
            <a:avLst/>
          </a:prstGeom>
          <a:solidFill>
            <a:srgbClr val="CCCC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srgbClr val="FFFFFF"/>
              </a:solidFill>
              <a:sym typeface="Tahoma"/>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960969" y="6191253"/>
            <a:ext cx="1725082" cy="396875"/>
          </a:xfrm>
          <a:prstGeom prst="rect">
            <a:avLst/>
          </a:prstGeom>
          <a:noFill/>
          <a:ln w="9525">
            <a:noFill/>
            <a:miter lim="800000"/>
            <a:headEnd/>
            <a:tailEnd/>
          </a:ln>
        </p:spPr>
      </p:pic>
    </p:spTree>
    <p:extLst>
      <p:ext uri="{BB962C8B-B14F-4D97-AF65-F5344CB8AC3E}">
        <p14:creationId xmlns:p14="http://schemas.microsoft.com/office/powerpoint/2010/main" val="2352977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840000" y="612000"/>
            <a:ext cx="7200000" cy="2232000"/>
          </a:xfrm>
          <a:prstGeom prst="rect">
            <a:avLst/>
          </a:prstGeom>
        </p:spPr>
        <p:txBody>
          <a:bodyPr anchor="t" anchorCtr="0">
            <a:noAutofit/>
          </a:bodyPr>
          <a:lstStyle>
            <a:lvl1pPr algn="l">
              <a:lnSpc>
                <a:spcPct val="90000"/>
              </a:lnSpc>
              <a:defRPr sz="3000" baseline="0">
                <a:latin typeface="+mj-lt"/>
                <a:ea typeface="Verdana" pitchFamily="34" charset="0"/>
                <a:cs typeface="Verdana" pitchFamily="34" charset="0"/>
              </a:defRPr>
            </a:lvl1pPr>
          </a:lstStyle>
          <a:p>
            <a:r>
              <a:rPr lang="ru-RU" dirty="0"/>
              <a:t>1.0</a:t>
            </a:r>
            <a:br>
              <a:rPr lang="ru-RU" dirty="0"/>
            </a:br>
            <a:r>
              <a:rPr lang="ru-RU" dirty="0"/>
              <a:t>Заголовок (</a:t>
            </a:r>
            <a:r>
              <a:rPr lang="ru-RU" dirty="0" err="1"/>
              <a:t>обычн+жирн</a:t>
            </a:r>
            <a:r>
              <a:rPr lang="ru-RU" dirty="0"/>
              <a:t>)</a:t>
            </a:r>
          </a:p>
        </p:txBody>
      </p:sp>
      <p:sp>
        <p:nvSpPr>
          <p:cNvPr id="8" name="Прямоугольник 7"/>
          <p:cNvSpPr/>
          <p:nvPr/>
        </p:nvSpPr>
        <p:spPr>
          <a:xfrm>
            <a:off x="359833" y="269875"/>
            <a:ext cx="28800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prstClr val="white"/>
              </a:solidFill>
            </a:endParaRPr>
          </a:p>
        </p:txBody>
      </p:sp>
      <p:pic>
        <p:nvPicPr>
          <p:cNvPr id="6" name="Picture 4" descr="H:\Moscow Exchange (ex-Micex-RTS) brandbook\MSCW_XCHNG_Master_Logo_Folder\PNG\RUSSIAN\MSCW_XCHNG_RGB_RUS.png"/>
          <p:cNvPicPr>
            <a:picLocks noChangeAspect="1" noChangeArrowheads="1"/>
          </p:cNvPicPr>
          <p:nvPr userDrawn="1"/>
        </p:nvPicPr>
        <p:blipFill>
          <a:blip r:embed="rId2" cstate="print"/>
          <a:srcRect/>
          <a:stretch>
            <a:fillRect/>
          </a:stretch>
        </p:blipFill>
        <p:spPr bwMode="auto">
          <a:xfrm>
            <a:off x="3006373" y="6158738"/>
            <a:ext cx="1800000" cy="429387"/>
          </a:xfrm>
          <a:prstGeom prst="rect">
            <a:avLst/>
          </a:prstGeom>
          <a:noFill/>
          <a:ln w="9525">
            <a:noFill/>
            <a:miter lim="800000"/>
            <a:headEnd/>
            <a:tailEnd/>
          </a:ln>
        </p:spPr>
      </p:pic>
      <p:sp>
        <p:nvSpPr>
          <p:cNvPr id="10" name="Номер слайда 3"/>
          <p:cNvSpPr>
            <a:spLocks noGrp="1"/>
          </p:cNvSpPr>
          <p:nvPr>
            <p:ph type="sldNum" sz="quarter" idx="12"/>
          </p:nvPr>
        </p:nvSpPr>
        <p:spPr>
          <a:xfrm>
            <a:off x="9003825" y="6219551"/>
            <a:ext cx="28448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1018039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6_ Слайд с буллетированным текстом и изображением">
    <p:spTree>
      <p:nvGrpSpPr>
        <p:cNvPr id="1" name=""/>
        <p:cNvGrpSpPr/>
        <p:nvPr/>
      </p:nvGrpSpPr>
      <p:grpSpPr>
        <a:xfrm>
          <a:off x="0" y="0"/>
          <a:ext cx="0" cy="0"/>
          <a:chOff x="0" y="0"/>
          <a:chExt cx="0" cy="0"/>
        </a:xfrm>
      </p:grpSpPr>
      <p:sp>
        <p:nvSpPr>
          <p:cNvPr id="8" name="Прямоугольник 7"/>
          <p:cNvSpPr/>
          <p:nvPr/>
        </p:nvSpPr>
        <p:spPr>
          <a:xfrm>
            <a:off x="359833" y="269875"/>
            <a:ext cx="8636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960967" y="6191251"/>
            <a:ext cx="2218267" cy="396875"/>
          </a:xfrm>
          <a:prstGeom prst="rect">
            <a:avLst/>
          </a:prstGeom>
          <a:noFill/>
          <a:ln w="9525">
            <a:noFill/>
            <a:miter lim="800000"/>
            <a:headEnd/>
            <a:tailEnd/>
          </a:ln>
        </p:spPr>
      </p:pic>
      <p:sp>
        <p:nvSpPr>
          <p:cNvPr id="10" name="Вертикальный текст 2"/>
          <p:cNvSpPr>
            <a:spLocks noGrp="1"/>
          </p:cNvSpPr>
          <p:nvPr>
            <p:ph type="body" orient="vert" idx="1" hasCustomPrompt="1"/>
          </p:nvPr>
        </p:nvSpPr>
        <p:spPr>
          <a:xfrm>
            <a:off x="1536000" y="1196752"/>
            <a:ext cx="9888000" cy="4538048"/>
          </a:xfrm>
          <a:prstGeom prst="rect">
            <a:avLst/>
          </a:prstGeom>
        </p:spPr>
        <p:txBody>
          <a:bodyPr vert="horz">
            <a:noAutofit/>
          </a:bodyPr>
          <a:lstStyle>
            <a:lvl1pPr marL="174625" indent="-174625" defTabSz="1976438">
              <a:spcBef>
                <a:spcPts val="1800"/>
              </a:spcBef>
              <a:buFont typeface="Wingdings" pitchFamily="2" charset="2"/>
              <a:buChar char="§"/>
              <a:defRPr sz="1200" baseline="0">
                <a:latin typeface="+mn-lt"/>
                <a:ea typeface="Verdana" pitchFamily="34" charset="0"/>
                <a:cs typeface="Verdana" pitchFamily="34" charset="0"/>
              </a:defRPr>
            </a:lvl1pPr>
            <a:lvl2pPr defTabSz="1976438">
              <a:defRPr sz="1200">
                <a:latin typeface="+mn-lt"/>
                <a:ea typeface="Verdana" pitchFamily="34" charset="0"/>
                <a:cs typeface="Verdana" pitchFamily="34" charset="0"/>
              </a:defRPr>
            </a:lvl2pPr>
            <a:lvl3pPr>
              <a:defRPr sz="16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stStyle>
          <a:p>
            <a:pPr lvl="0"/>
            <a:r>
              <a:rPr lang="ru-RU" dirty="0"/>
              <a:t>Пункт номер один</a:t>
            </a:r>
          </a:p>
          <a:p>
            <a:pPr lvl="1"/>
            <a:r>
              <a:rPr lang="ru-RU" dirty="0"/>
              <a:t>Подпункт один</a:t>
            </a:r>
          </a:p>
          <a:p>
            <a:pPr lvl="1"/>
            <a:r>
              <a:rPr lang="ru-RU" dirty="0"/>
              <a:t>Подпункт два</a:t>
            </a:r>
          </a:p>
          <a:p>
            <a:pPr lvl="0"/>
            <a:r>
              <a:rPr lang="ru-RU" dirty="0"/>
              <a:t>Пункт номер два</a:t>
            </a:r>
          </a:p>
          <a:p>
            <a:pPr lvl="1"/>
            <a:r>
              <a:rPr lang="ru-RU" dirty="0"/>
              <a:t>Подпункт один</a:t>
            </a:r>
          </a:p>
          <a:p>
            <a:pPr lvl="1"/>
            <a:r>
              <a:rPr lang="ru-RU" dirty="0"/>
              <a:t>Подпункт два</a:t>
            </a:r>
          </a:p>
        </p:txBody>
      </p:sp>
      <p:sp>
        <p:nvSpPr>
          <p:cNvPr id="13" name="Заголовок 1"/>
          <p:cNvSpPr>
            <a:spLocks noGrp="1"/>
          </p:cNvSpPr>
          <p:nvPr>
            <p:ph type="title" hasCustomPrompt="1"/>
          </p:nvPr>
        </p:nvSpPr>
        <p:spPr>
          <a:xfrm>
            <a:off x="1536000" y="288000"/>
            <a:ext cx="9888000" cy="756000"/>
          </a:xfrm>
          <a:prstGeom prst="rect">
            <a:avLst/>
          </a:prstGeom>
        </p:spPr>
        <p:txBody>
          <a:bodyPr anchor="t" anchorCtr="0">
            <a:noAutofit/>
          </a:bodyPr>
          <a:lstStyle>
            <a:lvl1pPr algn="l">
              <a:defRPr sz="2200" baseline="0">
                <a:latin typeface="+mj-lt"/>
                <a:ea typeface="Verdana" pitchFamily="34" charset="0"/>
                <a:cs typeface="Verdana" pitchFamily="34" charset="0"/>
              </a:defRPr>
            </a:lvl1pPr>
          </a:lstStyle>
          <a:p>
            <a:r>
              <a:rPr lang="ru-RU" dirty="0"/>
              <a:t>ЗАГОЛОВОК: </a:t>
            </a:r>
            <a:r>
              <a:rPr lang="en-US" dirty="0"/>
              <a:t>TAHOMA </a:t>
            </a:r>
            <a:r>
              <a:rPr lang="ru-RU" dirty="0"/>
              <a:t>2</a:t>
            </a:r>
            <a:r>
              <a:rPr lang="en-US" dirty="0"/>
              <a:t>2</a:t>
            </a:r>
            <a:r>
              <a:rPr lang="ru-RU" dirty="0"/>
              <a:t> ПТ ОБЫЧНЫЙ, ОКОНЧАНИЕ − ПОЛУЖИРНЫЙ!</a:t>
            </a:r>
          </a:p>
        </p:txBody>
      </p:sp>
      <p:sp>
        <p:nvSpPr>
          <p:cNvPr id="4" name="Номер слайда 3"/>
          <p:cNvSpPr>
            <a:spLocks noGrp="1"/>
          </p:cNvSpPr>
          <p:nvPr>
            <p:ph type="sldNum" sz="quarter" idx="12"/>
          </p:nvPr>
        </p:nvSpPr>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17065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7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182" name="Слайд think-cell" r:id="rId5" imgW="270" imgH="270" progId="TCLayout.ActiveDocument.1">
                  <p:embed/>
                </p:oleObj>
              </mc:Choice>
              <mc:Fallback>
                <p:oleObj name="Слайд think-cell" r:id="rId5" imgW="270" imgH="270" progId="TCLayout.ActiveDocument.1">
                  <p:embed/>
                  <p:pic>
                    <p:nvPicPr>
                      <p:cNvPr id="2" name="Объект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Прямоугольник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0" i="0" baseline="0" dirty="0">
              <a:latin typeface="Tahoma" panose="020B0604030504040204" pitchFamily="34" charset="0"/>
              <a:ea typeface="Verdana" panose="020B0604030504040204" pitchFamily="34" charset="0"/>
              <a:sym typeface="Tahoma" panose="020B0604030504040204" pitchFamily="34" charset="0"/>
            </a:endParaRPr>
          </a:p>
        </p:txBody>
      </p:sp>
      <p:sp>
        <p:nvSpPr>
          <p:cNvPr id="8" name="Прямоугольник 7"/>
          <p:cNvSpPr/>
          <p:nvPr/>
        </p:nvSpPr>
        <p:spPr>
          <a:xfrm>
            <a:off x="359833" y="269875"/>
            <a:ext cx="8636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prstClr val="white"/>
              </a:solidFill>
            </a:endParaRPr>
          </a:p>
        </p:txBody>
      </p:sp>
      <p:sp>
        <p:nvSpPr>
          <p:cNvPr id="10" name="Заголовок 1"/>
          <p:cNvSpPr>
            <a:spLocks noGrp="1"/>
          </p:cNvSpPr>
          <p:nvPr>
            <p:ph type="title" hasCustomPrompt="1"/>
          </p:nvPr>
        </p:nvSpPr>
        <p:spPr>
          <a:xfrm>
            <a:off x="1536000" y="288000"/>
            <a:ext cx="10464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a:t>ЗАГОЛОВОК: </a:t>
            </a:r>
            <a:r>
              <a:rPr lang="en-US" dirty="0"/>
              <a:t>TAHOMA </a:t>
            </a:r>
            <a:r>
              <a:rPr lang="ru-RU" dirty="0"/>
              <a:t>20 ПТ ОБЫЧНЫЙ, ОКОНЧАНИЕ − ПОЛУЖИРНЫЙ!</a:t>
            </a:r>
          </a:p>
        </p:txBody>
      </p:sp>
      <p:sp>
        <p:nvSpPr>
          <p:cNvPr id="4" name="Номер слайда 3"/>
          <p:cNvSpPr>
            <a:spLocks noGrp="1"/>
          </p:cNvSpPr>
          <p:nvPr>
            <p:ph type="sldNum" sz="quarter" idx="12"/>
          </p:nvPr>
        </p:nvSpPr>
        <p:spPr>
          <a:xfrm>
            <a:off x="8880000" y="6264001"/>
            <a:ext cx="28448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pic>
        <p:nvPicPr>
          <p:cNvPr id="11" name="Picture 4" descr="H:\Moscow Exchange (ex-Micex-RTS) brandbook\MSCW_XCHNG_Master_Logo_Folder\PNG\RUSSIAN\MSCW_XCHNG_RGB_RUS.png"/>
          <p:cNvPicPr>
            <a:picLocks noChangeAspect="1" noChangeArrowheads="1"/>
          </p:cNvPicPr>
          <p:nvPr userDrawn="1"/>
        </p:nvPicPr>
        <p:blipFill>
          <a:blip r:embed="rId7" cstate="print"/>
          <a:srcRect/>
          <a:stretch>
            <a:fillRect/>
          </a:stretch>
        </p:blipFill>
        <p:spPr bwMode="auto">
          <a:xfrm>
            <a:off x="1006123" y="6158738"/>
            <a:ext cx="1800000" cy="429387"/>
          </a:xfrm>
          <a:prstGeom prst="rect">
            <a:avLst/>
          </a:prstGeom>
          <a:noFill/>
          <a:ln w="9525">
            <a:noFill/>
            <a:miter lim="800000"/>
            <a:headEnd/>
            <a:tailEnd/>
          </a:ln>
        </p:spPr>
      </p:pic>
    </p:spTree>
    <p:extLst>
      <p:ext uri="{BB962C8B-B14F-4D97-AF65-F5344CB8AC3E}">
        <p14:creationId xmlns:p14="http://schemas.microsoft.com/office/powerpoint/2010/main" val="313672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05_ Слайд с текстом и изображением">
    <p:spTree>
      <p:nvGrpSpPr>
        <p:cNvPr id="1" name=""/>
        <p:cNvGrpSpPr/>
        <p:nvPr/>
      </p:nvGrpSpPr>
      <p:grpSpPr>
        <a:xfrm>
          <a:off x="0" y="0"/>
          <a:ext cx="0" cy="0"/>
          <a:chOff x="0" y="0"/>
          <a:chExt cx="0" cy="0"/>
        </a:xfrm>
      </p:grpSpPr>
      <p:sp>
        <p:nvSpPr>
          <p:cNvPr id="4" name="Прямоугольник 3"/>
          <p:cNvSpPr/>
          <p:nvPr/>
        </p:nvSpPr>
        <p:spPr>
          <a:xfrm>
            <a:off x="359833" y="269875"/>
            <a:ext cx="8636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prstClr val="white"/>
              </a:solidFill>
            </a:endParaRPr>
          </a:p>
        </p:txBody>
      </p:sp>
      <p:pic>
        <p:nvPicPr>
          <p:cNvPr id="5" name="Picture 4" descr="H:\Moscow Exchange (ex-Micex-RTS) brandbook\MSCW_XCHNG_Master_Logo_Folder\PNG\RUSSIAN\MSCW_XCHNG_RGB_RU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0967" y="6191251"/>
            <a:ext cx="221826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p:nvPr>
        </p:nvSpPr>
        <p:spPr>
          <a:xfrm>
            <a:off x="1536000" y="332656"/>
            <a:ext cx="9888000" cy="620752"/>
          </a:xfrm>
          <a:prstGeom prst="rect">
            <a:avLst/>
          </a:prstGeom>
        </p:spPr>
        <p:txBody>
          <a:bodyPr anchor="t">
            <a:noAutofit/>
          </a:bodyPr>
          <a:lstStyle>
            <a:lvl1pPr algn="l">
              <a:defRPr sz="2600" baseline="0">
                <a:latin typeface="+mj-lt"/>
                <a:ea typeface="Verdana" pitchFamily="34" charset="0"/>
                <a:cs typeface="Verdana" pitchFamily="34" charset="0"/>
              </a:defRPr>
            </a:lvl1pPr>
          </a:lstStyle>
          <a:p>
            <a:r>
              <a:rPr lang="ru-RU"/>
              <a:t>Образец заголовка</a:t>
            </a:r>
            <a:endParaRPr lang="ru-RU" dirty="0"/>
          </a:p>
        </p:txBody>
      </p:sp>
      <p:sp>
        <p:nvSpPr>
          <p:cNvPr id="7" name="Текст 3"/>
          <p:cNvSpPr>
            <a:spLocks noGrp="1"/>
          </p:cNvSpPr>
          <p:nvPr>
            <p:ph type="body" sz="half" idx="2"/>
          </p:nvPr>
        </p:nvSpPr>
        <p:spPr>
          <a:xfrm>
            <a:off x="1535998" y="1097424"/>
            <a:ext cx="9936599" cy="4394032"/>
          </a:xfrm>
          <a:prstGeom prst="rect">
            <a:avLst/>
          </a:prstGeom>
        </p:spPr>
        <p:txBody>
          <a:bodyPr>
            <a:normAutofit/>
          </a:bodyPr>
          <a:lstStyle>
            <a:lvl1pPr marL="285750" indent="-285750">
              <a:lnSpc>
                <a:spcPct val="140000"/>
              </a:lnSpc>
              <a:spcBef>
                <a:spcPts val="0"/>
              </a:spcBef>
              <a:buFont typeface="Arial" panose="020B0604020202020204" pitchFamily="34" charset="0"/>
              <a:buChar char="•"/>
              <a:defRPr sz="1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a:p>
            <a:pPr lvl="0"/>
            <a:r>
              <a:rPr lang="ru-RU" dirty="0"/>
              <a:t> </a:t>
            </a:r>
          </a:p>
          <a:p>
            <a:pPr lvl="0"/>
            <a:r>
              <a:rPr lang="ru-RU" dirty="0"/>
              <a:t> </a:t>
            </a:r>
          </a:p>
          <a:p>
            <a:pPr lvl="0"/>
            <a:r>
              <a:rPr lang="ru-RU" dirty="0"/>
              <a:t> </a:t>
            </a:r>
          </a:p>
          <a:p>
            <a:pPr lvl="0"/>
            <a:r>
              <a:rPr lang="ru-RU" dirty="0"/>
              <a:t> </a:t>
            </a:r>
          </a:p>
          <a:p>
            <a:pPr lvl="0"/>
            <a:r>
              <a:rPr lang="ru-RU" dirty="0"/>
              <a:t> </a:t>
            </a:r>
          </a:p>
        </p:txBody>
      </p:sp>
      <p:sp>
        <p:nvSpPr>
          <p:cNvPr id="6" name="Нижний колонтитул 4"/>
          <p:cNvSpPr>
            <a:spLocks noGrp="1"/>
          </p:cNvSpPr>
          <p:nvPr>
            <p:ph type="ftr" sz="quarter" idx="10"/>
          </p:nvPr>
        </p:nvSpPr>
        <p:spPr>
          <a:xfrm>
            <a:off x="3983567" y="6191251"/>
            <a:ext cx="7103533" cy="360363"/>
          </a:xfrm>
        </p:spPr>
        <p:txBody>
          <a:bodyPr/>
          <a:lstStyle>
            <a:lvl1pPr algn="r" fontAlgn="base">
              <a:spcBef>
                <a:spcPct val="0"/>
              </a:spcBef>
              <a:spcAft>
                <a:spcPct val="0"/>
              </a:spcAft>
              <a:defRPr sz="1100">
                <a:latin typeface="+mj-lt"/>
                <a:ea typeface="Verdana" pitchFamily="34" charset="0"/>
                <a:cs typeface="Verdana" pitchFamily="34" charset="0"/>
              </a:defRPr>
            </a:lvl1pPr>
          </a:lstStyle>
          <a:p>
            <a:pPr>
              <a:defRPr/>
            </a:pPr>
            <a:endParaRPr lang="ru-RU">
              <a:solidFill>
                <a:srgbClr val="000000">
                  <a:tint val="75000"/>
                </a:srgbClr>
              </a:solidFill>
            </a:endParaRPr>
          </a:p>
        </p:txBody>
      </p:sp>
      <p:sp>
        <p:nvSpPr>
          <p:cNvPr id="8" name="Номер слайда 5"/>
          <p:cNvSpPr>
            <a:spLocks noGrp="1"/>
          </p:cNvSpPr>
          <p:nvPr>
            <p:ph type="sldNum" sz="quarter" idx="11"/>
          </p:nvPr>
        </p:nvSpPr>
        <p:spPr>
          <a:xfrm>
            <a:off x="11184467" y="6191251"/>
            <a:ext cx="480484" cy="360363"/>
          </a:xfrm>
        </p:spPr>
        <p:txBody>
          <a:bodyPr rIns="0" bIns="0"/>
          <a:lstStyle>
            <a:lvl1pPr algn="r" fontAlgn="base">
              <a:spcBef>
                <a:spcPct val="0"/>
              </a:spcBef>
              <a:spcAft>
                <a:spcPct val="0"/>
              </a:spcAft>
              <a:defRPr>
                <a:latin typeface="+mj-lt"/>
                <a:ea typeface="Verdana" pitchFamily="34" charset="0"/>
                <a:cs typeface="Verdana" pitchFamily="34" charset="0"/>
              </a:defRPr>
            </a:lvl1pPr>
          </a:lstStyle>
          <a:p>
            <a:pPr>
              <a:defRPr/>
            </a:pPr>
            <a:fld id="{81A71032-9433-4A1A-82BA-F3256F65274A}" type="slidenum">
              <a:rPr lang="ru-RU">
                <a:solidFill>
                  <a:srgbClr val="000000">
                    <a:tint val="75000"/>
                  </a:srgbClr>
                </a:solidFill>
              </a:rPr>
              <a:pPr>
                <a:defRPr/>
              </a:pPr>
              <a:t>‹#›</a:t>
            </a:fld>
            <a:endParaRPr lang="ru-RU">
              <a:solidFill>
                <a:srgbClr val="000000">
                  <a:tint val="75000"/>
                </a:srgbClr>
              </a:solidFill>
            </a:endParaRPr>
          </a:p>
        </p:txBody>
      </p:sp>
    </p:spTree>
    <p:extLst>
      <p:ext uri="{BB962C8B-B14F-4D97-AF65-F5344CB8AC3E}">
        <p14:creationId xmlns:p14="http://schemas.microsoft.com/office/powerpoint/2010/main" val="310845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223434" y="269875"/>
            <a:ext cx="10729217" cy="620752"/>
          </a:xfrm>
          <a:prstGeom prst="rect">
            <a:avLst/>
          </a:prstGeom>
        </p:spPr>
        <p:txBody>
          <a:bodyPr anchor="t" anchorCtr="0">
            <a:noAutofit/>
          </a:bodyPr>
          <a:lstStyle>
            <a:lvl1pPr algn="l">
              <a:defRPr sz="1800" b="1" baseline="0">
                <a:latin typeface="+mj-lt"/>
                <a:ea typeface="Verdana" pitchFamily="34" charset="0"/>
                <a:cs typeface="Verdana" pitchFamily="34" charset="0"/>
              </a:defRPr>
            </a:lvl1pPr>
          </a:lstStyle>
          <a:p>
            <a:r>
              <a:rPr lang="en-US" dirty="0"/>
              <a:t>SLIDE TITLE GOES HERE: TAHOMA 26 PT LIGHT + BOLD FOR THE TAIL!</a:t>
            </a:r>
            <a:endParaRPr lang="ru-RU" dirty="0"/>
          </a:p>
        </p:txBody>
      </p:sp>
      <p:sp>
        <p:nvSpPr>
          <p:cNvPr id="6" name="Номер слайда 5"/>
          <p:cNvSpPr>
            <a:spLocks noGrp="1"/>
          </p:cNvSpPr>
          <p:nvPr>
            <p:ph type="sldNum" sz="quarter" idx="12"/>
          </p:nvPr>
        </p:nvSpPr>
        <p:spPr>
          <a:xfrm>
            <a:off x="11184000" y="6192000"/>
            <a:ext cx="48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1223433" y="1197152"/>
            <a:ext cx="10729217" cy="3600000"/>
          </a:xfrm>
          <a:prstGeom prst="rect">
            <a:avLst/>
          </a:prstGeom>
        </p:spPr>
        <p:txBody>
          <a:bodyPr>
            <a:normAutofit/>
          </a:bodyPr>
          <a:lstStyle>
            <a:lvl1pPr marL="0" indent="0">
              <a:lnSpc>
                <a:spcPct val="140000"/>
              </a:lnSpc>
              <a:spcBef>
                <a:spcPts val="0"/>
              </a:spcBef>
              <a:buNone/>
              <a:defRPr sz="12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Simple text goes here in Tahoma regular Sentence Case 16 </a:t>
            </a:r>
            <a:r>
              <a:rPr lang="en-US" dirty="0" err="1"/>
              <a:t>pt</a:t>
            </a:r>
            <a:r>
              <a:rPr lang="en-US" dirty="0"/>
              <a:t> 1,4 lines. </a:t>
            </a:r>
          </a:p>
        </p:txBody>
      </p:sp>
      <p:sp>
        <p:nvSpPr>
          <p:cNvPr id="8" name="Прямоугольник 7"/>
          <p:cNvSpPr/>
          <p:nvPr/>
        </p:nvSpPr>
        <p:spPr>
          <a:xfrm>
            <a:off x="359833" y="269875"/>
            <a:ext cx="8636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prstClr val="white"/>
              </a:solidFill>
            </a:endParaRPr>
          </a:p>
        </p:txBody>
      </p:sp>
      <p:pic>
        <p:nvPicPr>
          <p:cNvPr id="10" name="Picture 2" descr="H:\Moscow Exchange (ex-Micex-RTS) brandbook\MSCW_XCHNG_Master_Logo_Folder\PNG\ENGLISH\MSCW_XCHNG_RGB_ENG.png"/>
          <p:cNvPicPr>
            <a:picLocks noChangeAspect="1" noChangeArrowheads="1"/>
          </p:cNvPicPr>
          <p:nvPr/>
        </p:nvPicPr>
        <p:blipFill>
          <a:blip r:embed="rId2" cstate="print"/>
          <a:srcRect/>
          <a:stretch>
            <a:fillRect/>
          </a:stretch>
        </p:blipFill>
        <p:spPr bwMode="auto">
          <a:xfrm>
            <a:off x="960967" y="6191251"/>
            <a:ext cx="2220384" cy="396875"/>
          </a:xfrm>
          <a:prstGeom prst="rect">
            <a:avLst/>
          </a:prstGeom>
          <a:noFill/>
          <a:ln w="9525">
            <a:noFill/>
            <a:miter lim="800000"/>
            <a:headEnd/>
            <a:tailEnd/>
          </a:ln>
        </p:spPr>
      </p:pic>
      <p:sp>
        <p:nvSpPr>
          <p:cNvPr id="11" name="Нижний колонтитул 4"/>
          <p:cNvSpPr>
            <a:spLocks noGrp="1"/>
          </p:cNvSpPr>
          <p:nvPr>
            <p:ph type="ftr" sz="quarter" idx="11"/>
          </p:nvPr>
        </p:nvSpPr>
        <p:spPr>
          <a:xfrm>
            <a:off x="5807968" y="6192000"/>
            <a:ext cx="5280032" cy="360000"/>
          </a:xfrm>
          <a:prstGeom prst="rect">
            <a:avLst/>
          </a:prstGeom>
        </p:spPr>
        <p:txBody>
          <a:bodyPr/>
          <a:lstStyle>
            <a:lvl1pPr algn="r">
              <a:defRPr sz="1100">
                <a:latin typeface="+mj-lt"/>
                <a:ea typeface="Verdana" pitchFamily="34" charset="0"/>
                <a:cs typeface="Verdana" pitchFamily="34" charset="0"/>
              </a:defRPr>
            </a:lvl1pPr>
          </a:lstStyle>
          <a:p>
            <a:endParaRPr lang="ru-RU">
              <a:solidFill>
                <a:srgbClr val="000000">
                  <a:tint val="75000"/>
                </a:srgbClr>
              </a:solidFill>
            </a:endParaRPr>
          </a:p>
        </p:txBody>
      </p:sp>
    </p:spTree>
    <p:extLst>
      <p:ext uri="{BB962C8B-B14F-4D97-AF65-F5344CB8AC3E}">
        <p14:creationId xmlns:p14="http://schemas.microsoft.com/office/powerpoint/2010/main" val="284788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9_ Слайд с текстом и таблицей">
    <p:spTree>
      <p:nvGrpSpPr>
        <p:cNvPr id="1" name=""/>
        <p:cNvGrpSpPr/>
        <p:nvPr/>
      </p:nvGrpSpPr>
      <p:grpSpPr>
        <a:xfrm>
          <a:off x="0" y="0"/>
          <a:ext cx="0" cy="0"/>
          <a:chOff x="0" y="0"/>
          <a:chExt cx="0" cy="0"/>
        </a:xfrm>
      </p:grpSpPr>
      <p:sp>
        <p:nvSpPr>
          <p:cNvPr id="8" name="Прямоугольник 7"/>
          <p:cNvSpPr/>
          <p:nvPr/>
        </p:nvSpPr>
        <p:spPr>
          <a:xfrm>
            <a:off x="359836" y="269875"/>
            <a:ext cx="8636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80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960967" y="6191255"/>
            <a:ext cx="2218267"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536000" y="288000"/>
            <a:ext cx="10320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a:t>ЗАГОЛОВОК: </a:t>
            </a:r>
            <a:r>
              <a:rPr lang="en-US" dirty="0"/>
              <a:t>TAHOMA </a:t>
            </a:r>
            <a:r>
              <a:rPr lang="ru-RU" dirty="0"/>
              <a:t>2</a:t>
            </a:r>
            <a:r>
              <a:rPr lang="en-US" dirty="0"/>
              <a:t>2</a:t>
            </a:r>
            <a:r>
              <a:rPr lang="ru-RU" dirty="0"/>
              <a:t> ПТ ОБЫЧНЫЙ, ОКОНЧАНИЕ − ПОЛУЖИРНЫЙ!</a:t>
            </a:r>
          </a:p>
        </p:txBody>
      </p:sp>
      <p:sp>
        <p:nvSpPr>
          <p:cNvPr id="4" name="Номер слайда 3"/>
          <p:cNvSpPr>
            <a:spLocks noGrp="1"/>
          </p:cNvSpPr>
          <p:nvPr>
            <p:ph type="sldNum" sz="quarter" idx="12"/>
          </p:nvPr>
        </p:nvSpPr>
        <p:spPr>
          <a:xfrm>
            <a:off x="8880000" y="6264005"/>
            <a:ext cx="28448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944591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 Слайд с текстом и таблиц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4206" name="Слайд think-cell" r:id="rId5" imgW="324" imgH="324" progId="TCLayout.ActiveDocument.1">
                  <p:embed/>
                </p:oleObj>
              </mc:Choice>
              <mc:Fallback>
                <p:oleObj name="Слайд think-cell" r:id="rId5" imgW="324" imgH="324" progId="TCLayout.ActiveDocument.1">
                  <p:embed/>
                  <p:pic>
                    <p:nvPicPr>
                      <p:cNvPr id="2" name="Объект 1" hidden="1"/>
                      <p:cNvPicPr/>
                      <p:nvPr/>
                    </p:nvPicPr>
                    <p:blipFill>
                      <a:blip r:embed="rId6"/>
                      <a:stretch>
                        <a:fillRect/>
                      </a:stretch>
                    </p:blipFill>
                    <p:spPr>
                      <a:xfrm>
                        <a:off x="2118" y="1589"/>
                        <a:ext cx="2116" cy="1587"/>
                      </a:xfrm>
                      <a:prstGeom prst="rect">
                        <a:avLst/>
                      </a:prstGeom>
                    </p:spPr>
                  </p:pic>
                </p:oleObj>
              </mc:Fallback>
            </mc:AlternateContent>
          </a:graphicData>
        </a:graphic>
      </p:graphicFrame>
      <p:sp>
        <p:nvSpPr>
          <p:cNvPr id="3" name="Прямоугольник 2" hidden="1"/>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2000" b="0" i="0" baseline="0" dirty="0">
              <a:latin typeface="Tahoma" panose="020B0604030504040204" pitchFamily="34" charset="0"/>
              <a:ea typeface="Verdana" panose="020B0604030504040204" pitchFamily="34" charset="0"/>
              <a:sym typeface="Tahoma" panose="020B0604030504040204" pitchFamily="34" charset="0"/>
            </a:endParaRPr>
          </a:p>
        </p:txBody>
      </p:sp>
      <p:sp>
        <p:nvSpPr>
          <p:cNvPr id="8" name="Прямоугольник 7"/>
          <p:cNvSpPr/>
          <p:nvPr/>
        </p:nvSpPr>
        <p:spPr>
          <a:xfrm>
            <a:off x="359833" y="269875"/>
            <a:ext cx="863600"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endParaRPr lang="ru-RU" sz="180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7" cstate="print"/>
          <a:srcRect/>
          <a:stretch>
            <a:fillRect/>
          </a:stretch>
        </p:blipFill>
        <p:spPr bwMode="auto">
          <a:xfrm>
            <a:off x="960967" y="6191251"/>
            <a:ext cx="2218267"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1536000" y="288000"/>
            <a:ext cx="10464000" cy="756000"/>
          </a:xfrm>
          <a:prstGeom prst="rect">
            <a:avLst/>
          </a:prstGeom>
        </p:spPr>
        <p:txBody>
          <a:bodyPr anchor="t" anchorCtr="0">
            <a:noAutofit/>
          </a:bodyPr>
          <a:lstStyle>
            <a:lvl1pPr algn="l">
              <a:defRPr sz="2000" baseline="0">
                <a:latin typeface="+mj-lt"/>
                <a:ea typeface="Verdana" pitchFamily="34" charset="0"/>
                <a:cs typeface="Verdana" pitchFamily="34" charset="0"/>
              </a:defRPr>
            </a:lvl1pPr>
          </a:lstStyle>
          <a:p>
            <a:r>
              <a:rPr lang="ru-RU" dirty="0"/>
              <a:t>ЗАГОЛОВОК: </a:t>
            </a:r>
            <a:r>
              <a:rPr lang="en-US" dirty="0"/>
              <a:t>TAHOMA </a:t>
            </a:r>
            <a:r>
              <a:rPr lang="ru-RU" dirty="0"/>
              <a:t>20 ПТ ОБЫЧНЫЙ, ОКОНЧАНИЕ − ПОЛУЖИРНЫЙ!</a:t>
            </a:r>
          </a:p>
        </p:txBody>
      </p:sp>
      <p:sp>
        <p:nvSpPr>
          <p:cNvPr id="4" name="Номер слайда 3"/>
          <p:cNvSpPr>
            <a:spLocks noGrp="1"/>
          </p:cNvSpPr>
          <p:nvPr>
            <p:ph type="sldNum" sz="quarter" idx="12"/>
          </p:nvPr>
        </p:nvSpPr>
        <p:spPr>
          <a:xfrm>
            <a:off x="8880000" y="6264001"/>
            <a:ext cx="2844800" cy="365125"/>
          </a:xfrm>
        </p:spPr>
        <p:txBody>
          <a:body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74961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3FC23F-6AF8-4C19-B898-40974662BB7C}" type="slidenum">
              <a:rPr lang="ru-RU" smtClean="0"/>
              <a:t>‹#›</a:t>
            </a:fld>
            <a:endParaRPr lang="ru-RU"/>
          </a:p>
        </p:txBody>
      </p:sp>
    </p:spTree>
    <p:extLst>
      <p:ext uri="{BB962C8B-B14F-4D97-AF65-F5344CB8AC3E}">
        <p14:creationId xmlns:p14="http://schemas.microsoft.com/office/powerpoint/2010/main" val="18085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6"/>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134" name="Слайд think-cell" r:id="rId18" imgW="270" imgH="270" progId="TCLayout.ActiveDocument.1">
                  <p:embed/>
                </p:oleObj>
              </mc:Choice>
              <mc:Fallback>
                <p:oleObj name="Слайд think-cell" r:id="rId18" imgW="270" imgH="270" progId="TCLayout.ActiveDocument.1">
                  <p:embed/>
                  <p:pic>
                    <p:nvPicPr>
                      <p:cNvPr id="6" name="Объект 5" hidden="1"/>
                      <p:cNvPicPr/>
                      <p:nvPr/>
                    </p:nvPicPr>
                    <p:blipFill>
                      <a:blip r:embed="rId19"/>
                      <a:stretch>
                        <a:fillRect/>
                      </a:stretch>
                    </p:blipFill>
                    <p:spPr>
                      <a:xfrm>
                        <a:off x="2118" y="1589"/>
                        <a:ext cx="2116" cy="1587"/>
                      </a:xfrm>
                      <a:prstGeom prst="rect">
                        <a:avLst/>
                      </a:prstGeom>
                    </p:spPr>
                  </p:pic>
                </p:oleObj>
              </mc:Fallback>
            </mc:AlternateContent>
          </a:graphicData>
        </a:graphic>
      </p:graphicFrame>
      <p:sp>
        <p:nvSpPr>
          <p:cNvPr id="8" name="Прямоугольник 7" hidden="1"/>
          <p:cNvSpPr/>
          <p:nvPr userDrawn="1">
            <p:custDataLst>
              <p:tags r:id="rId17"/>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ru-RU" sz="4400" b="0" i="0" baseline="0" dirty="0">
              <a:latin typeface="Tahoma" panose="020B0604030504040204" pitchFamily="34" charset="0"/>
              <a:ea typeface="+mj-ea"/>
              <a:cs typeface="+mj-cs"/>
              <a:sym typeface="Tahoma" panose="020B0604030504040204" pitchFamily="34" charset="0"/>
            </a:endParaRPr>
          </a:p>
        </p:txBody>
      </p:sp>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srgbClr val="000000">
                  <a:tint val="75000"/>
                </a:srgbClr>
              </a:solidFill>
            </a:endParaRPr>
          </a:p>
        </p:txBody>
      </p:sp>
      <p:sp>
        <p:nvSpPr>
          <p:cNvPr id="9" name="Номер слайда 8"/>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84216E-DF9B-440D-87FE-D1027DC01F67}"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391557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 id="2147483672" r:id="rId11"/>
    <p:sldLayoutId id="2147483673" r:id="rId12"/>
    <p:sldLayoutId id="214748367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34F8B-F3D0-4228-82ED-917A9A6DE5BB}" type="slidenum">
              <a:rPr lang="ru-RU" smtClean="0"/>
              <a:t>‹#›</a:t>
            </a:fld>
            <a:endParaRPr lang="ru-RU"/>
          </a:p>
        </p:txBody>
      </p:sp>
    </p:spTree>
    <p:extLst>
      <p:ext uri="{BB962C8B-B14F-4D97-AF65-F5344CB8AC3E}">
        <p14:creationId xmlns:p14="http://schemas.microsoft.com/office/powerpoint/2010/main" val="200410072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tel:+74953633232" TargetMode="External"/><Relationship Id="rId2" Type="http://schemas.openxmlformats.org/officeDocument/2006/relationships/hyperlink" Target="https://www.rusbonds.ru/" TargetMode="External"/><Relationship Id="rId1" Type="http://schemas.openxmlformats.org/officeDocument/2006/relationships/slideLayout" Target="../slideLayouts/slideLayout4.xml"/><Relationship Id="rId4" Type="http://schemas.openxmlformats.org/officeDocument/2006/relationships/hyperlink" Target="tel:+534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6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image" Target="../media/image15.png"/><Relationship Id="rId3" Type="http://schemas.openxmlformats.org/officeDocument/2006/relationships/tags" Target="../tags/tag11.xml"/><Relationship Id="rId21" Type="http://schemas.openxmlformats.org/officeDocument/2006/relationships/slideLayout" Target="../slideLayouts/slideLayout4.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chart" Target="../charts/chart1.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1" Type="http://schemas.openxmlformats.org/officeDocument/2006/relationships/vmlDrawing" Target="../drawings/vmlDrawing6.v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image" Target="../media/image2.emf"/><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oleObject" Target="../embeddings/oleObject6.bin"/><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71" name="Слайд think-cell" r:id="rId5" imgW="324" imgH="324" progId="TCLayout.ActiveDocument.1">
                  <p:embed/>
                </p:oleObj>
              </mc:Choice>
              <mc:Fallback>
                <p:oleObj name="Слайд think-cell" r:id="rId5" imgW="324" imgH="324" progId="TCLayout.ActiveDocument.1">
                  <p:embed/>
                  <p:pic>
                    <p:nvPicPr>
                      <p:cNvPr id="2" name="Объект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Текст 2"/>
          <p:cNvSpPr txBox="1">
            <a:spLocks/>
          </p:cNvSpPr>
          <p:nvPr/>
        </p:nvSpPr>
        <p:spPr>
          <a:xfrm>
            <a:off x="6348850" y="4119513"/>
            <a:ext cx="2795149" cy="365289"/>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600" kern="1200" baseline="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lang="ru-RU" sz="1600" dirty="0">
                <a:solidFill>
                  <a:srgbClr val="000000"/>
                </a:solidFill>
                <a:latin typeface="Tahoma"/>
              </a:rPr>
              <a:t>Февраль</a:t>
            </a:r>
            <a:r>
              <a:rPr kumimoji="0" lang="en-US" sz="1600" b="0" i="0" u="none" strike="noStrike" kern="1200" cap="none" spc="0" normalizeH="0" baseline="0" noProof="0" dirty="0">
                <a:ln>
                  <a:noFill/>
                </a:ln>
                <a:solidFill>
                  <a:srgbClr val="000000"/>
                </a:solidFill>
                <a:effectLst/>
                <a:uLnTx/>
                <a:uFillTx/>
                <a:latin typeface="Tahoma"/>
              </a:rPr>
              <a:t> 20</a:t>
            </a:r>
            <a:r>
              <a:rPr kumimoji="0" lang="ru-RU" sz="1600" b="0" i="0" u="none" strike="noStrike" kern="1200" cap="none" spc="0" normalizeH="0" baseline="0" noProof="0" dirty="0">
                <a:ln>
                  <a:noFill/>
                </a:ln>
                <a:solidFill>
                  <a:srgbClr val="000000"/>
                </a:solidFill>
                <a:effectLst/>
                <a:uLnTx/>
                <a:uFillTx/>
                <a:latin typeface="Tahoma"/>
              </a:rPr>
              <a:t>21, г. Казань</a:t>
            </a:r>
          </a:p>
        </p:txBody>
      </p:sp>
      <p:sp>
        <p:nvSpPr>
          <p:cNvPr id="4" name="Текст 4"/>
          <p:cNvSpPr txBox="1">
            <a:spLocks/>
          </p:cNvSpPr>
          <p:nvPr/>
        </p:nvSpPr>
        <p:spPr>
          <a:xfrm>
            <a:off x="6325397" y="5571018"/>
            <a:ext cx="5637203" cy="1368000"/>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buFont typeface="Arial" pitchFamily="34" charset="0"/>
              <a:buNone/>
              <a:defRPr sz="2600" kern="1200" baseline="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ru-RU" sz="2800" b="1" dirty="0"/>
              <a:t>Рынок облигаций Московской Биржи</a:t>
            </a:r>
            <a:r>
              <a:rPr lang="en-US" sz="2800" b="1" dirty="0"/>
              <a:t>.</a:t>
            </a:r>
            <a:endParaRPr lang="ru-RU" sz="2800" b="1" dirty="0"/>
          </a:p>
        </p:txBody>
      </p:sp>
      <p:sp>
        <p:nvSpPr>
          <p:cNvPr id="5" name="Текст 2">
            <a:extLst>
              <a:ext uri="{FF2B5EF4-FFF2-40B4-BE49-F238E27FC236}">
                <a16:creationId xmlns:a16="http://schemas.microsoft.com/office/drawing/2014/main" id="{4F1C6CB2-B43F-40DC-B210-9D9F9D6A73EB}"/>
              </a:ext>
            </a:extLst>
          </p:cNvPr>
          <p:cNvSpPr txBox="1">
            <a:spLocks/>
          </p:cNvSpPr>
          <p:nvPr/>
        </p:nvSpPr>
        <p:spPr>
          <a:xfrm>
            <a:off x="6348850" y="4631333"/>
            <a:ext cx="5066420" cy="1119017"/>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buFont typeface="Arial" pitchFamily="34" charset="0"/>
              <a:buNone/>
              <a:defRPr sz="2600" kern="1200" baseline="0">
                <a:solidFill>
                  <a:schemeClr val="tx1"/>
                </a:solidFill>
                <a:latin typeface="+mj-lt"/>
                <a:ea typeface="Verdana" pitchFamily="34" charset="0"/>
                <a:cs typeface="Verdana" pitchFamily="34" charset="0"/>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ru-RU" sz="2000" b="0" i="0" u="none" strike="noStrike" kern="1200" cap="none" spc="0" normalizeH="0" baseline="0" noProof="0" dirty="0">
                <a:ln>
                  <a:noFill/>
                </a:ln>
                <a:solidFill>
                  <a:srgbClr val="000000"/>
                </a:solidFill>
                <a:effectLst/>
                <a:uLnTx/>
                <a:uFillTx/>
                <a:latin typeface="Tahoma"/>
              </a:rPr>
              <a:t>Руслан Хасанович Фатыхов</a:t>
            </a:r>
          </a:p>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lang="ru-RU" sz="2000" dirty="0">
                <a:solidFill>
                  <a:srgbClr val="000000"/>
                </a:solidFill>
                <a:latin typeface="Tahoma"/>
              </a:rPr>
              <a:t>Директор Приволжского филиала ПАО Московская Биржа</a:t>
            </a:r>
            <a:endParaRPr kumimoji="0" lang="ru-RU" sz="2000" b="0" i="0" u="none" strike="noStrike" kern="1200" cap="none" spc="0" normalizeH="0" baseline="0" noProof="0" dirty="0">
              <a:ln>
                <a:noFill/>
              </a:ln>
              <a:solidFill>
                <a:srgbClr val="000000"/>
              </a:solidFill>
              <a:effectLst/>
              <a:uLnTx/>
              <a:uFillTx/>
              <a:latin typeface="Tahoma"/>
            </a:endParaRPr>
          </a:p>
        </p:txBody>
      </p:sp>
    </p:spTree>
    <p:extLst>
      <p:ext uri="{BB962C8B-B14F-4D97-AF65-F5344CB8AC3E}">
        <p14:creationId xmlns:p14="http://schemas.microsoft.com/office/powerpoint/2010/main" val="235182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D99A6-C8BC-45C6-AD0D-E6EE88134E64}"/>
              </a:ext>
            </a:extLst>
          </p:cNvPr>
          <p:cNvSpPr>
            <a:spLocks noGrp="1"/>
          </p:cNvSpPr>
          <p:nvPr>
            <p:ph type="title"/>
          </p:nvPr>
        </p:nvSpPr>
        <p:spPr>
          <a:xfrm>
            <a:off x="4168132" y="2380751"/>
            <a:ext cx="3855736" cy="756000"/>
          </a:xfrm>
        </p:spPr>
        <p:txBody>
          <a:bodyPr/>
          <a:lstStyle/>
          <a:p>
            <a:r>
              <a:rPr lang="ru-RU" dirty="0"/>
              <a:t>Приложения к презентации</a:t>
            </a:r>
          </a:p>
        </p:txBody>
      </p:sp>
      <p:sp>
        <p:nvSpPr>
          <p:cNvPr id="3" name="Номер слайда 2">
            <a:extLst>
              <a:ext uri="{FF2B5EF4-FFF2-40B4-BE49-F238E27FC236}">
                <a16:creationId xmlns:a16="http://schemas.microsoft.com/office/drawing/2014/main" id="{88094B9B-A43E-4D40-B247-43EEB8D19D45}"/>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10</a:t>
            </a:fld>
            <a:endParaRPr lang="ru-RU" dirty="0">
              <a:solidFill>
                <a:srgbClr val="000000">
                  <a:tint val="75000"/>
                </a:srgbClr>
              </a:solidFill>
            </a:endParaRPr>
          </a:p>
        </p:txBody>
      </p:sp>
    </p:spTree>
    <p:extLst>
      <p:ext uri="{BB962C8B-B14F-4D97-AF65-F5344CB8AC3E}">
        <p14:creationId xmlns:p14="http://schemas.microsoft.com/office/powerpoint/2010/main" val="1894543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D9CAB9-7119-4B62-A7E4-40E9B6918A5C}"/>
              </a:ext>
            </a:extLst>
          </p:cNvPr>
          <p:cNvSpPr>
            <a:spLocks noGrp="1"/>
          </p:cNvSpPr>
          <p:nvPr>
            <p:ph type="title"/>
          </p:nvPr>
        </p:nvSpPr>
        <p:spPr>
          <a:xfrm>
            <a:off x="1536000" y="288000"/>
            <a:ext cx="10464000" cy="484998"/>
          </a:xfrm>
        </p:spPr>
        <p:txBody>
          <a:bodyPr/>
          <a:lstStyle/>
          <a:p>
            <a:r>
              <a:rPr lang="ru-RU" sz="2400" b="1" dirty="0"/>
              <a:t>Преимущества выпуска </a:t>
            </a:r>
            <a:r>
              <a:rPr lang="ru-RU" sz="2400" dirty="0"/>
              <a:t>облигаций для субъекта МСП. </a:t>
            </a:r>
            <a:br>
              <a:rPr lang="ru-RU" sz="2400" b="1" dirty="0"/>
            </a:br>
            <a:endParaRPr lang="ru-RU" sz="2400" dirty="0"/>
          </a:p>
        </p:txBody>
      </p:sp>
      <p:sp>
        <p:nvSpPr>
          <p:cNvPr id="3" name="Номер слайда 2">
            <a:extLst>
              <a:ext uri="{FF2B5EF4-FFF2-40B4-BE49-F238E27FC236}">
                <a16:creationId xmlns:a16="http://schemas.microsoft.com/office/drawing/2014/main" id="{6DC0528F-2A74-4FAD-B3F3-69615C67F9F8}"/>
              </a:ext>
            </a:extLst>
          </p:cNvPr>
          <p:cNvSpPr>
            <a:spLocks noGrp="1"/>
          </p:cNvSpPr>
          <p:nvPr>
            <p:ph type="sldNum" sz="quarter" idx="12"/>
          </p:nvPr>
        </p:nvSpPr>
        <p:spPr>
          <a:xfrm>
            <a:off x="2081127" y="5571914"/>
            <a:ext cx="9883115" cy="369332"/>
          </a:xfrm>
        </p:spPr>
        <p:txBody>
          <a:bodyPr/>
          <a:lstStyle/>
          <a:p>
            <a:pPr algn="l"/>
            <a:r>
              <a:rPr lang="ru-RU" sz="1800" dirty="0">
                <a:solidFill>
                  <a:srgbClr val="C00000"/>
                </a:solidFill>
              </a:rPr>
              <a:t>Размещение облигаций – первый шаг компании к публичности. Успешный выход на </a:t>
            </a:r>
            <a:r>
              <a:rPr lang="en-US" sz="1800" dirty="0">
                <a:solidFill>
                  <a:srgbClr val="C00000"/>
                </a:solidFill>
              </a:rPr>
              <a:t>IPO</a:t>
            </a:r>
            <a:endParaRPr lang="ru-RU" sz="1800" dirty="0">
              <a:solidFill>
                <a:srgbClr val="C00000"/>
              </a:solidFill>
            </a:endParaRPr>
          </a:p>
        </p:txBody>
      </p:sp>
      <p:sp>
        <p:nvSpPr>
          <p:cNvPr id="5" name="Прямоугольник 4">
            <a:extLst>
              <a:ext uri="{FF2B5EF4-FFF2-40B4-BE49-F238E27FC236}">
                <a16:creationId xmlns:a16="http://schemas.microsoft.com/office/drawing/2014/main" id="{04407114-8609-421E-AA3A-50A46D27271F}"/>
              </a:ext>
            </a:extLst>
          </p:cNvPr>
          <p:cNvSpPr/>
          <p:nvPr/>
        </p:nvSpPr>
        <p:spPr>
          <a:xfrm>
            <a:off x="2081127" y="822117"/>
            <a:ext cx="10207729" cy="369332"/>
          </a:xfrm>
          <a:prstGeom prst="rect">
            <a:avLst/>
          </a:prstGeom>
        </p:spPr>
        <p:txBody>
          <a:bodyPr wrap="square">
            <a:spAutoFit/>
          </a:bodyPr>
          <a:lstStyle/>
          <a:p>
            <a:r>
              <a:rPr lang="ru-RU" dirty="0">
                <a:solidFill>
                  <a:schemeClr val="accent2">
                    <a:lumMod val="75000"/>
                  </a:schemeClr>
                </a:solidFill>
              </a:rPr>
              <a:t>Выход на фондовый рынок имеет </a:t>
            </a:r>
            <a:r>
              <a:rPr lang="ru-RU" b="1" dirty="0">
                <a:solidFill>
                  <a:schemeClr val="accent2">
                    <a:lumMod val="75000"/>
                  </a:schemeClr>
                </a:solidFill>
              </a:rPr>
              <a:t>ряд преимуществ </a:t>
            </a:r>
            <a:r>
              <a:rPr lang="ru-RU" dirty="0">
                <a:solidFill>
                  <a:schemeClr val="accent2">
                    <a:lumMod val="75000"/>
                  </a:schemeClr>
                </a:solidFill>
              </a:rPr>
              <a:t>(по сравнению с кредитом)</a:t>
            </a:r>
          </a:p>
        </p:txBody>
      </p:sp>
      <p:sp>
        <p:nvSpPr>
          <p:cNvPr id="7" name="Прямоугольник 6">
            <a:extLst>
              <a:ext uri="{FF2B5EF4-FFF2-40B4-BE49-F238E27FC236}">
                <a16:creationId xmlns:a16="http://schemas.microsoft.com/office/drawing/2014/main" id="{A7D62320-1988-47FF-8589-1C0C6C7DFBA1}"/>
              </a:ext>
            </a:extLst>
          </p:cNvPr>
          <p:cNvSpPr/>
          <p:nvPr/>
        </p:nvSpPr>
        <p:spPr>
          <a:xfrm>
            <a:off x="2067042" y="1337366"/>
            <a:ext cx="8833485" cy="369332"/>
          </a:xfrm>
          <a:prstGeom prst="rect">
            <a:avLst/>
          </a:prstGeom>
        </p:spPr>
        <p:txBody>
          <a:bodyPr wrap="square">
            <a:spAutoFit/>
          </a:bodyPr>
          <a:lstStyle/>
          <a:p>
            <a:r>
              <a:rPr lang="ru-RU" dirty="0">
                <a:solidFill>
                  <a:srgbClr val="000000"/>
                </a:solidFill>
              </a:rPr>
              <a:t>Возможность привлечения финансирования без залогового обеспечения</a:t>
            </a:r>
            <a:endParaRPr lang="ru-RU" dirty="0"/>
          </a:p>
        </p:txBody>
      </p:sp>
      <p:sp>
        <p:nvSpPr>
          <p:cNvPr id="8" name="Прямоугольник 7">
            <a:extLst>
              <a:ext uri="{FF2B5EF4-FFF2-40B4-BE49-F238E27FC236}">
                <a16:creationId xmlns:a16="http://schemas.microsoft.com/office/drawing/2014/main" id="{5CC3C9A0-731D-40B4-8AE7-521F3FAD2278}"/>
              </a:ext>
            </a:extLst>
          </p:cNvPr>
          <p:cNvSpPr/>
          <p:nvPr/>
        </p:nvSpPr>
        <p:spPr>
          <a:xfrm>
            <a:off x="2073216" y="1900609"/>
            <a:ext cx="9691324" cy="369332"/>
          </a:xfrm>
          <a:prstGeom prst="rect">
            <a:avLst/>
          </a:prstGeom>
        </p:spPr>
        <p:txBody>
          <a:bodyPr wrap="square">
            <a:spAutoFit/>
          </a:bodyPr>
          <a:lstStyle/>
          <a:p>
            <a:r>
              <a:rPr lang="ru-RU" dirty="0">
                <a:solidFill>
                  <a:srgbClr val="000000"/>
                </a:solidFill>
              </a:rPr>
              <a:t>Диверсификация источников финансирования (нет зависимости от одного кредитора)</a:t>
            </a:r>
            <a:endParaRPr lang="ru-RU" dirty="0"/>
          </a:p>
        </p:txBody>
      </p:sp>
      <p:sp>
        <p:nvSpPr>
          <p:cNvPr id="10" name="Прямоугольник 9">
            <a:extLst>
              <a:ext uri="{FF2B5EF4-FFF2-40B4-BE49-F238E27FC236}">
                <a16:creationId xmlns:a16="http://schemas.microsoft.com/office/drawing/2014/main" id="{7AEE9333-13D2-4CCD-95AC-65B1E2A3624A}"/>
              </a:ext>
            </a:extLst>
          </p:cNvPr>
          <p:cNvSpPr/>
          <p:nvPr/>
        </p:nvSpPr>
        <p:spPr>
          <a:xfrm>
            <a:off x="2067042" y="2578730"/>
            <a:ext cx="10124958" cy="369332"/>
          </a:xfrm>
          <a:prstGeom prst="rect">
            <a:avLst/>
          </a:prstGeom>
        </p:spPr>
        <p:txBody>
          <a:bodyPr wrap="square">
            <a:spAutoFit/>
          </a:bodyPr>
          <a:lstStyle/>
          <a:p>
            <a:r>
              <a:rPr lang="ru-RU" dirty="0">
                <a:solidFill>
                  <a:srgbClr val="000000"/>
                </a:solidFill>
              </a:rPr>
              <a:t>Формирование публичной истории, удешевление привлечения финансирования в будущем</a:t>
            </a:r>
            <a:endParaRPr lang="ru-RU" dirty="0"/>
          </a:p>
        </p:txBody>
      </p:sp>
      <p:sp>
        <p:nvSpPr>
          <p:cNvPr id="11" name="Прямоугольник 10">
            <a:extLst>
              <a:ext uri="{FF2B5EF4-FFF2-40B4-BE49-F238E27FC236}">
                <a16:creationId xmlns:a16="http://schemas.microsoft.com/office/drawing/2014/main" id="{1214F11B-F7B0-4DF3-98B6-180317D11F85}"/>
              </a:ext>
            </a:extLst>
          </p:cNvPr>
          <p:cNvSpPr/>
          <p:nvPr/>
        </p:nvSpPr>
        <p:spPr>
          <a:xfrm>
            <a:off x="2073216" y="3148231"/>
            <a:ext cx="10011836" cy="369332"/>
          </a:xfrm>
          <a:prstGeom prst="rect">
            <a:avLst/>
          </a:prstGeom>
        </p:spPr>
        <p:txBody>
          <a:bodyPr wrap="square">
            <a:spAutoFit/>
          </a:bodyPr>
          <a:lstStyle/>
          <a:p>
            <a:r>
              <a:rPr lang="ru-RU" dirty="0">
                <a:solidFill>
                  <a:srgbClr val="000000"/>
                </a:solidFill>
              </a:rPr>
              <a:t>Повышение узнаваемости бренда – стратегический маркетинг</a:t>
            </a:r>
            <a:endParaRPr lang="ru-RU" dirty="0"/>
          </a:p>
        </p:txBody>
      </p:sp>
      <p:sp>
        <p:nvSpPr>
          <p:cNvPr id="12" name="Прямоугольник 11">
            <a:extLst>
              <a:ext uri="{FF2B5EF4-FFF2-40B4-BE49-F238E27FC236}">
                <a16:creationId xmlns:a16="http://schemas.microsoft.com/office/drawing/2014/main" id="{B0B2E73D-B3B0-46A1-802C-05F12D4D6421}"/>
              </a:ext>
            </a:extLst>
          </p:cNvPr>
          <p:cNvSpPr/>
          <p:nvPr/>
        </p:nvSpPr>
        <p:spPr>
          <a:xfrm>
            <a:off x="2073216" y="3723843"/>
            <a:ext cx="10011836" cy="369332"/>
          </a:xfrm>
          <a:prstGeom prst="rect">
            <a:avLst/>
          </a:prstGeom>
        </p:spPr>
        <p:txBody>
          <a:bodyPr wrap="square">
            <a:spAutoFit/>
          </a:bodyPr>
          <a:lstStyle/>
          <a:p>
            <a:r>
              <a:rPr lang="ru-RU" dirty="0">
                <a:solidFill>
                  <a:srgbClr val="000000"/>
                </a:solidFill>
              </a:rPr>
              <a:t>Управление долгом – возможность досрочно погашать </a:t>
            </a:r>
            <a:r>
              <a:rPr lang="ru-RU" dirty="0" err="1">
                <a:solidFill>
                  <a:srgbClr val="000000"/>
                </a:solidFill>
              </a:rPr>
              <a:t>займ</a:t>
            </a:r>
            <a:r>
              <a:rPr lang="ru-RU" dirty="0">
                <a:solidFill>
                  <a:srgbClr val="000000"/>
                </a:solidFill>
              </a:rPr>
              <a:t> (механизм оферты)</a:t>
            </a:r>
          </a:p>
        </p:txBody>
      </p:sp>
      <p:sp>
        <p:nvSpPr>
          <p:cNvPr id="13" name="Прямоугольник 12">
            <a:extLst>
              <a:ext uri="{FF2B5EF4-FFF2-40B4-BE49-F238E27FC236}">
                <a16:creationId xmlns:a16="http://schemas.microsoft.com/office/drawing/2014/main" id="{C09097FB-1D2E-4C37-B010-B802D63AAA70}"/>
              </a:ext>
            </a:extLst>
          </p:cNvPr>
          <p:cNvSpPr/>
          <p:nvPr/>
        </p:nvSpPr>
        <p:spPr>
          <a:xfrm>
            <a:off x="2067042" y="4317295"/>
            <a:ext cx="9362797" cy="369332"/>
          </a:xfrm>
          <a:prstGeom prst="rect">
            <a:avLst/>
          </a:prstGeom>
        </p:spPr>
        <p:txBody>
          <a:bodyPr wrap="square">
            <a:spAutoFit/>
          </a:bodyPr>
          <a:lstStyle/>
          <a:p>
            <a:r>
              <a:rPr lang="ru-RU" dirty="0">
                <a:solidFill>
                  <a:srgbClr val="000000"/>
                </a:solidFill>
              </a:rPr>
              <a:t>Более длительный срок привлечения заемного финансирования, </a:t>
            </a:r>
            <a:r>
              <a:rPr lang="en-US" dirty="0">
                <a:solidFill>
                  <a:srgbClr val="000000"/>
                </a:solidFill>
              </a:rPr>
              <a:t>&gt; 3 </a:t>
            </a:r>
            <a:r>
              <a:rPr lang="ru-RU" dirty="0">
                <a:solidFill>
                  <a:srgbClr val="000000"/>
                </a:solidFill>
              </a:rPr>
              <a:t>лет.</a:t>
            </a:r>
            <a:endParaRPr lang="ru-RU" dirty="0"/>
          </a:p>
        </p:txBody>
      </p:sp>
      <p:sp>
        <p:nvSpPr>
          <p:cNvPr id="14" name="Прямоугольник 13">
            <a:extLst>
              <a:ext uri="{FF2B5EF4-FFF2-40B4-BE49-F238E27FC236}">
                <a16:creationId xmlns:a16="http://schemas.microsoft.com/office/drawing/2014/main" id="{F78E82BB-91AE-428E-8E86-21BBCBD5CBD6}"/>
              </a:ext>
            </a:extLst>
          </p:cNvPr>
          <p:cNvSpPr/>
          <p:nvPr/>
        </p:nvSpPr>
        <p:spPr>
          <a:xfrm>
            <a:off x="2073217" y="4910747"/>
            <a:ext cx="9691323" cy="369332"/>
          </a:xfrm>
          <a:prstGeom prst="rect">
            <a:avLst/>
          </a:prstGeom>
        </p:spPr>
        <p:txBody>
          <a:bodyPr wrap="square">
            <a:spAutoFit/>
          </a:bodyPr>
          <a:lstStyle/>
          <a:p>
            <a:r>
              <a:rPr lang="ru-RU" dirty="0">
                <a:solidFill>
                  <a:srgbClr val="000000"/>
                </a:solidFill>
              </a:rPr>
              <a:t>Отсутствие требования по целевому использованию привлеченных ресурсов</a:t>
            </a:r>
            <a:endParaRPr lang="ru-RU" dirty="0"/>
          </a:p>
        </p:txBody>
      </p:sp>
      <p:pic>
        <p:nvPicPr>
          <p:cNvPr id="16" name="Рисунок 15">
            <a:extLst>
              <a:ext uri="{FF2B5EF4-FFF2-40B4-BE49-F238E27FC236}">
                <a16:creationId xmlns:a16="http://schemas.microsoft.com/office/drawing/2014/main" id="{0DCFAC47-80C6-4DBE-8251-D1377F5206C0}"/>
              </a:ext>
            </a:extLst>
          </p:cNvPr>
          <p:cNvPicPr>
            <a:picLocks noChangeAspect="1"/>
          </p:cNvPicPr>
          <p:nvPr/>
        </p:nvPicPr>
        <p:blipFill>
          <a:blip r:embed="rId2"/>
          <a:stretch>
            <a:fillRect/>
          </a:stretch>
        </p:blipFill>
        <p:spPr>
          <a:xfrm>
            <a:off x="1322242" y="1233117"/>
            <a:ext cx="368448" cy="484998"/>
          </a:xfrm>
          <a:prstGeom prst="rect">
            <a:avLst/>
          </a:prstGeom>
        </p:spPr>
      </p:pic>
      <p:pic>
        <p:nvPicPr>
          <p:cNvPr id="17" name="Рисунок 16">
            <a:extLst>
              <a:ext uri="{FF2B5EF4-FFF2-40B4-BE49-F238E27FC236}">
                <a16:creationId xmlns:a16="http://schemas.microsoft.com/office/drawing/2014/main" id="{9313E535-C2F9-473D-AF8D-3D4F4C74434B}"/>
              </a:ext>
            </a:extLst>
          </p:cNvPr>
          <p:cNvPicPr>
            <a:picLocks noChangeAspect="1"/>
          </p:cNvPicPr>
          <p:nvPr/>
        </p:nvPicPr>
        <p:blipFill>
          <a:blip r:embed="rId3"/>
          <a:stretch>
            <a:fillRect/>
          </a:stretch>
        </p:blipFill>
        <p:spPr>
          <a:xfrm>
            <a:off x="1280598" y="1814731"/>
            <a:ext cx="616005" cy="582578"/>
          </a:xfrm>
          <a:prstGeom prst="rect">
            <a:avLst/>
          </a:prstGeom>
        </p:spPr>
      </p:pic>
      <p:pic>
        <p:nvPicPr>
          <p:cNvPr id="18" name="Рисунок 17">
            <a:extLst>
              <a:ext uri="{FF2B5EF4-FFF2-40B4-BE49-F238E27FC236}">
                <a16:creationId xmlns:a16="http://schemas.microsoft.com/office/drawing/2014/main" id="{F328C88D-AE1B-495D-A75C-3E2E6A8EC66F}"/>
              </a:ext>
            </a:extLst>
          </p:cNvPr>
          <p:cNvPicPr>
            <a:picLocks noChangeAspect="1"/>
          </p:cNvPicPr>
          <p:nvPr/>
        </p:nvPicPr>
        <p:blipFill>
          <a:blip r:embed="rId4"/>
          <a:stretch>
            <a:fillRect/>
          </a:stretch>
        </p:blipFill>
        <p:spPr>
          <a:xfrm>
            <a:off x="1280598" y="2493925"/>
            <a:ext cx="510801" cy="502693"/>
          </a:xfrm>
          <a:prstGeom prst="rect">
            <a:avLst/>
          </a:prstGeom>
        </p:spPr>
      </p:pic>
      <p:pic>
        <p:nvPicPr>
          <p:cNvPr id="19" name="Рисунок 18">
            <a:extLst>
              <a:ext uri="{FF2B5EF4-FFF2-40B4-BE49-F238E27FC236}">
                <a16:creationId xmlns:a16="http://schemas.microsoft.com/office/drawing/2014/main" id="{163B13E7-0076-461C-A22F-634E062D19C2}"/>
              </a:ext>
            </a:extLst>
          </p:cNvPr>
          <p:cNvPicPr>
            <a:picLocks noChangeAspect="1"/>
          </p:cNvPicPr>
          <p:nvPr/>
        </p:nvPicPr>
        <p:blipFill>
          <a:blip r:embed="rId5"/>
          <a:stretch>
            <a:fillRect/>
          </a:stretch>
        </p:blipFill>
        <p:spPr>
          <a:xfrm>
            <a:off x="1280598" y="3042913"/>
            <a:ext cx="506671" cy="523420"/>
          </a:xfrm>
          <a:prstGeom prst="rect">
            <a:avLst/>
          </a:prstGeom>
        </p:spPr>
      </p:pic>
      <p:pic>
        <p:nvPicPr>
          <p:cNvPr id="21" name="Рисунок 20">
            <a:extLst>
              <a:ext uri="{FF2B5EF4-FFF2-40B4-BE49-F238E27FC236}">
                <a16:creationId xmlns:a16="http://schemas.microsoft.com/office/drawing/2014/main" id="{A9DFFDEA-31A4-4382-86CA-809BD979E114}"/>
              </a:ext>
            </a:extLst>
          </p:cNvPr>
          <p:cNvPicPr>
            <a:picLocks noChangeAspect="1"/>
          </p:cNvPicPr>
          <p:nvPr/>
        </p:nvPicPr>
        <p:blipFill>
          <a:blip r:embed="rId6"/>
          <a:stretch>
            <a:fillRect/>
          </a:stretch>
        </p:blipFill>
        <p:spPr>
          <a:xfrm>
            <a:off x="1322242" y="4897351"/>
            <a:ext cx="482797" cy="524418"/>
          </a:xfrm>
          <a:prstGeom prst="rect">
            <a:avLst/>
          </a:prstGeom>
        </p:spPr>
      </p:pic>
      <p:pic>
        <p:nvPicPr>
          <p:cNvPr id="22" name="Рисунок 21">
            <a:extLst>
              <a:ext uri="{FF2B5EF4-FFF2-40B4-BE49-F238E27FC236}">
                <a16:creationId xmlns:a16="http://schemas.microsoft.com/office/drawing/2014/main" id="{012D9AFD-4CA0-4CAC-9C3C-83ACC53719E9}"/>
              </a:ext>
            </a:extLst>
          </p:cNvPr>
          <p:cNvPicPr>
            <a:picLocks noChangeAspect="1"/>
          </p:cNvPicPr>
          <p:nvPr/>
        </p:nvPicPr>
        <p:blipFill>
          <a:blip r:embed="rId7"/>
          <a:stretch>
            <a:fillRect/>
          </a:stretch>
        </p:blipFill>
        <p:spPr>
          <a:xfrm>
            <a:off x="1322242" y="4258815"/>
            <a:ext cx="516405" cy="530489"/>
          </a:xfrm>
          <a:prstGeom prst="rect">
            <a:avLst/>
          </a:prstGeom>
        </p:spPr>
      </p:pic>
      <p:pic>
        <p:nvPicPr>
          <p:cNvPr id="23" name="Рисунок 22">
            <a:extLst>
              <a:ext uri="{FF2B5EF4-FFF2-40B4-BE49-F238E27FC236}">
                <a16:creationId xmlns:a16="http://schemas.microsoft.com/office/drawing/2014/main" id="{058996BB-C821-4F0F-A51D-A87580542CD1}"/>
              </a:ext>
            </a:extLst>
          </p:cNvPr>
          <p:cNvPicPr>
            <a:picLocks noChangeAspect="1"/>
          </p:cNvPicPr>
          <p:nvPr/>
        </p:nvPicPr>
        <p:blipFill>
          <a:blip r:embed="rId8"/>
          <a:stretch>
            <a:fillRect/>
          </a:stretch>
        </p:blipFill>
        <p:spPr>
          <a:xfrm>
            <a:off x="1306704" y="3634677"/>
            <a:ext cx="616005" cy="555794"/>
          </a:xfrm>
          <a:prstGeom prst="rect">
            <a:avLst/>
          </a:prstGeom>
        </p:spPr>
      </p:pic>
      <p:pic>
        <p:nvPicPr>
          <p:cNvPr id="24" name="Рисунок 23">
            <a:extLst>
              <a:ext uri="{FF2B5EF4-FFF2-40B4-BE49-F238E27FC236}">
                <a16:creationId xmlns:a16="http://schemas.microsoft.com/office/drawing/2014/main" id="{F844B6CD-47B5-4BD8-BAAA-192BA8FE1778}"/>
              </a:ext>
            </a:extLst>
          </p:cNvPr>
          <p:cNvPicPr>
            <a:picLocks noChangeAspect="1"/>
          </p:cNvPicPr>
          <p:nvPr/>
        </p:nvPicPr>
        <p:blipFill>
          <a:blip r:embed="rId9"/>
          <a:stretch>
            <a:fillRect/>
          </a:stretch>
        </p:blipFill>
        <p:spPr>
          <a:xfrm>
            <a:off x="1330397" y="5507848"/>
            <a:ext cx="516405" cy="524418"/>
          </a:xfrm>
          <a:prstGeom prst="rect">
            <a:avLst/>
          </a:prstGeom>
          <a:ln/>
          <a:effectLst>
            <a:outerShdw blurRad="50800" dist="38100" algn="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224275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скругленные углы 21">
            <a:extLst>
              <a:ext uri="{FF2B5EF4-FFF2-40B4-BE49-F238E27FC236}">
                <a16:creationId xmlns:a16="http://schemas.microsoft.com/office/drawing/2014/main" id="{29A593AC-62A2-4731-A559-6BA4F48E7BFD}"/>
              </a:ext>
            </a:extLst>
          </p:cNvPr>
          <p:cNvSpPr/>
          <p:nvPr/>
        </p:nvSpPr>
        <p:spPr>
          <a:xfrm>
            <a:off x="1495777" y="4861433"/>
            <a:ext cx="10389810" cy="1219064"/>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 name="Рисунок 12">
            <a:extLst>
              <a:ext uri="{FF2B5EF4-FFF2-40B4-BE49-F238E27FC236}">
                <a16:creationId xmlns:a16="http://schemas.microsoft.com/office/drawing/2014/main" id="{95314741-1E73-444F-AED8-065028D7B2B6}"/>
              </a:ext>
            </a:extLst>
          </p:cNvPr>
          <p:cNvPicPr>
            <a:picLocks noChangeAspect="1"/>
          </p:cNvPicPr>
          <p:nvPr/>
        </p:nvPicPr>
        <p:blipFill>
          <a:blip r:embed="rId2"/>
          <a:stretch>
            <a:fillRect/>
          </a:stretch>
        </p:blipFill>
        <p:spPr>
          <a:xfrm>
            <a:off x="1459683" y="3235936"/>
            <a:ext cx="538123" cy="533402"/>
          </a:xfrm>
          <a:prstGeom prst="rect">
            <a:avLst/>
          </a:prstGeom>
        </p:spPr>
      </p:pic>
      <p:pic>
        <p:nvPicPr>
          <p:cNvPr id="14" name="Рисунок 13">
            <a:extLst>
              <a:ext uri="{FF2B5EF4-FFF2-40B4-BE49-F238E27FC236}">
                <a16:creationId xmlns:a16="http://schemas.microsoft.com/office/drawing/2014/main" id="{F412F112-A2E5-476C-A1F5-CBDB71C7F88A}"/>
              </a:ext>
            </a:extLst>
          </p:cNvPr>
          <p:cNvPicPr>
            <a:picLocks noChangeAspect="1"/>
          </p:cNvPicPr>
          <p:nvPr/>
        </p:nvPicPr>
        <p:blipFill>
          <a:blip r:embed="rId3"/>
          <a:stretch>
            <a:fillRect/>
          </a:stretch>
        </p:blipFill>
        <p:spPr>
          <a:xfrm>
            <a:off x="1398088" y="4143552"/>
            <a:ext cx="605285" cy="572389"/>
          </a:xfrm>
          <a:prstGeom prst="rect">
            <a:avLst/>
          </a:prstGeom>
        </p:spPr>
      </p:pic>
      <p:pic>
        <p:nvPicPr>
          <p:cNvPr id="12" name="Рисунок 11">
            <a:extLst>
              <a:ext uri="{FF2B5EF4-FFF2-40B4-BE49-F238E27FC236}">
                <a16:creationId xmlns:a16="http://schemas.microsoft.com/office/drawing/2014/main" id="{583A5C42-70BB-4897-A5FD-64AD028409B8}"/>
              </a:ext>
            </a:extLst>
          </p:cNvPr>
          <p:cNvPicPr>
            <a:picLocks noChangeAspect="1"/>
          </p:cNvPicPr>
          <p:nvPr/>
        </p:nvPicPr>
        <p:blipFill>
          <a:blip r:embed="rId4"/>
          <a:stretch>
            <a:fillRect/>
          </a:stretch>
        </p:blipFill>
        <p:spPr>
          <a:xfrm>
            <a:off x="1391134" y="2276158"/>
            <a:ext cx="592668" cy="533401"/>
          </a:xfrm>
          <a:prstGeom prst="rect">
            <a:avLst/>
          </a:prstGeom>
        </p:spPr>
      </p:pic>
      <p:pic>
        <p:nvPicPr>
          <p:cNvPr id="11" name="Рисунок 10">
            <a:extLst>
              <a:ext uri="{FF2B5EF4-FFF2-40B4-BE49-F238E27FC236}">
                <a16:creationId xmlns:a16="http://schemas.microsoft.com/office/drawing/2014/main" id="{D1E0E6E3-F666-4C20-BD38-C4D9F7794359}"/>
              </a:ext>
            </a:extLst>
          </p:cNvPr>
          <p:cNvPicPr>
            <a:picLocks noChangeAspect="1"/>
          </p:cNvPicPr>
          <p:nvPr/>
        </p:nvPicPr>
        <p:blipFill>
          <a:blip r:embed="rId5"/>
          <a:stretch>
            <a:fillRect/>
          </a:stretch>
        </p:blipFill>
        <p:spPr>
          <a:xfrm>
            <a:off x="1436350" y="1446929"/>
            <a:ext cx="584786" cy="402853"/>
          </a:xfrm>
          <a:prstGeom prst="rect">
            <a:avLst/>
          </a:prstGeom>
        </p:spPr>
      </p:pic>
      <p:pic>
        <p:nvPicPr>
          <p:cNvPr id="10" name="Рисунок 9">
            <a:extLst>
              <a:ext uri="{FF2B5EF4-FFF2-40B4-BE49-F238E27FC236}">
                <a16:creationId xmlns:a16="http://schemas.microsoft.com/office/drawing/2014/main" id="{BFC4BF86-F541-4CE6-9792-8E75C4ADF91C}"/>
              </a:ext>
            </a:extLst>
          </p:cNvPr>
          <p:cNvPicPr>
            <a:picLocks noChangeAspect="1"/>
          </p:cNvPicPr>
          <p:nvPr/>
        </p:nvPicPr>
        <p:blipFill>
          <a:blip r:embed="rId6"/>
          <a:stretch>
            <a:fillRect/>
          </a:stretch>
        </p:blipFill>
        <p:spPr>
          <a:xfrm>
            <a:off x="1381719" y="766752"/>
            <a:ext cx="659213" cy="402852"/>
          </a:xfrm>
          <a:prstGeom prst="rect">
            <a:avLst/>
          </a:prstGeom>
        </p:spPr>
      </p:pic>
      <p:sp>
        <p:nvSpPr>
          <p:cNvPr id="2" name="Заголовок 1">
            <a:extLst>
              <a:ext uri="{FF2B5EF4-FFF2-40B4-BE49-F238E27FC236}">
                <a16:creationId xmlns:a16="http://schemas.microsoft.com/office/drawing/2014/main" id="{507CC5AF-8055-4802-8736-D86A1BE599DA}"/>
              </a:ext>
            </a:extLst>
          </p:cNvPr>
          <p:cNvSpPr>
            <a:spLocks noGrp="1"/>
          </p:cNvSpPr>
          <p:nvPr>
            <p:ph type="title"/>
          </p:nvPr>
        </p:nvSpPr>
        <p:spPr/>
        <p:txBody>
          <a:bodyPr/>
          <a:lstStyle/>
          <a:p>
            <a:r>
              <a:rPr lang="ru-RU" b="1" dirty="0"/>
              <a:t>*Биржевые </a:t>
            </a:r>
            <a:r>
              <a:rPr lang="ru-RU" dirty="0"/>
              <a:t>облигации</a:t>
            </a:r>
          </a:p>
        </p:txBody>
      </p:sp>
      <p:sp>
        <p:nvSpPr>
          <p:cNvPr id="3" name="Номер слайда 2">
            <a:extLst>
              <a:ext uri="{FF2B5EF4-FFF2-40B4-BE49-F238E27FC236}">
                <a16:creationId xmlns:a16="http://schemas.microsoft.com/office/drawing/2014/main" id="{AF189D06-9368-4C39-91B7-948F92C0B48D}"/>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12</a:t>
            </a:fld>
            <a:endParaRPr lang="ru-RU" dirty="0">
              <a:solidFill>
                <a:srgbClr val="000000">
                  <a:tint val="75000"/>
                </a:srgbClr>
              </a:solidFill>
            </a:endParaRPr>
          </a:p>
        </p:txBody>
      </p:sp>
      <p:sp>
        <p:nvSpPr>
          <p:cNvPr id="15" name="Прямоугольник 14">
            <a:extLst>
              <a:ext uri="{FF2B5EF4-FFF2-40B4-BE49-F238E27FC236}">
                <a16:creationId xmlns:a16="http://schemas.microsoft.com/office/drawing/2014/main" id="{67EB517E-76D8-4973-8C47-0303A8DC5E35}"/>
              </a:ext>
            </a:extLst>
          </p:cNvPr>
          <p:cNvSpPr/>
          <p:nvPr/>
        </p:nvSpPr>
        <p:spPr>
          <a:xfrm>
            <a:off x="7954050" y="6254362"/>
            <a:ext cx="3405228" cy="369332"/>
          </a:xfrm>
          <a:prstGeom prst="rect">
            <a:avLst/>
          </a:prstGeom>
        </p:spPr>
        <p:txBody>
          <a:bodyPr wrap="none">
            <a:spAutoFit/>
          </a:bodyPr>
          <a:lstStyle/>
          <a:p>
            <a:r>
              <a:rPr lang="ru-RU" dirty="0">
                <a:solidFill>
                  <a:srgbClr val="C00000"/>
                </a:solidFill>
              </a:rPr>
              <a:t>*</a:t>
            </a:r>
            <a:r>
              <a:rPr lang="en-US" dirty="0">
                <a:solidFill>
                  <a:srgbClr val="C00000"/>
                </a:solidFill>
              </a:rPr>
              <a:t>https://www.moex.com/s1877</a:t>
            </a:r>
            <a:endParaRPr lang="ru-RU" dirty="0">
              <a:solidFill>
                <a:srgbClr val="C00000"/>
              </a:solidFill>
            </a:endParaRPr>
          </a:p>
        </p:txBody>
      </p:sp>
      <p:sp>
        <p:nvSpPr>
          <p:cNvPr id="16" name="Прямоугольник 15">
            <a:extLst>
              <a:ext uri="{FF2B5EF4-FFF2-40B4-BE49-F238E27FC236}">
                <a16:creationId xmlns:a16="http://schemas.microsoft.com/office/drawing/2014/main" id="{7BE0FE5A-B823-4D8E-9080-0C85C967D7A5}"/>
              </a:ext>
            </a:extLst>
          </p:cNvPr>
          <p:cNvSpPr/>
          <p:nvPr/>
        </p:nvSpPr>
        <p:spPr>
          <a:xfrm>
            <a:off x="2270212" y="4050875"/>
            <a:ext cx="9729787" cy="646331"/>
          </a:xfrm>
          <a:prstGeom prst="rect">
            <a:avLst/>
          </a:prstGeom>
        </p:spPr>
        <p:txBody>
          <a:bodyPr wrap="square">
            <a:spAutoFit/>
          </a:bodyPr>
          <a:lstStyle/>
          <a:p>
            <a:r>
              <a:rPr lang="ru-RU" dirty="0"/>
              <a:t>Программа биржевых облигаций - единый документ, закрепляющий общие условия размещения для различных выпусков биржевых облигаций.</a:t>
            </a:r>
          </a:p>
        </p:txBody>
      </p:sp>
      <p:sp>
        <p:nvSpPr>
          <p:cNvPr id="17" name="Прямоугольник 16">
            <a:extLst>
              <a:ext uri="{FF2B5EF4-FFF2-40B4-BE49-F238E27FC236}">
                <a16:creationId xmlns:a16="http://schemas.microsoft.com/office/drawing/2014/main" id="{3FE17805-91EB-45F0-9975-67E5A2F00D44}"/>
              </a:ext>
            </a:extLst>
          </p:cNvPr>
          <p:cNvSpPr/>
          <p:nvPr/>
        </p:nvSpPr>
        <p:spPr>
          <a:xfrm>
            <a:off x="2270214" y="3180093"/>
            <a:ext cx="9454581" cy="646331"/>
          </a:xfrm>
          <a:prstGeom prst="rect">
            <a:avLst/>
          </a:prstGeom>
        </p:spPr>
        <p:txBody>
          <a:bodyPr wrap="square">
            <a:spAutoFit/>
          </a:bodyPr>
          <a:lstStyle/>
          <a:p>
            <a:r>
              <a:rPr lang="ru-RU" dirty="0"/>
              <a:t>Биржевые облигации могут быть размещены в рамках Программы биржевых облигаций.</a:t>
            </a:r>
          </a:p>
        </p:txBody>
      </p:sp>
      <p:sp>
        <p:nvSpPr>
          <p:cNvPr id="18" name="Прямоугольник 17">
            <a:extLst>
              <a:ext uri="{FF2B5EF4-FFF2-40B4-BE49-F238E27FC236}">
                <a16:creationId xmlns:a16="http://schemas.microsoft.com/office/drawing/2014/main" id="{09337D80-6B3F-4749-B122-D9CEEA4E7523}"/>
              </a:ext>
            </a:extLst>
          </p:cNvPr>
          <p:cNvSpPr/>
          <p:nvPr/>
        </p:nvSpPr>
        <p:spPr>
          <a:xfrm>
            <a:off x="2212578" y="2143110"/>
            <a:ext cx="9787421" cy="923330"/>
          </a:xfrm>
          <a:prstGeom prst="rect">
            <a:avLst/>
          </a:prstGeom>
        </p:spPr>
        <p:txBody>
          <a:bodyPr wrap="square">
            <a:spAutoFit/>
          </a:bodyPr>
          <a:lstStyle/>
          <a:p>
            <a:r>
              <a:rPr lang="ru-RU" dirty="0"/>
              <a:t>Выпуски биржевых облигаций могут быть как с представлением Бирже Проспекта биржевых облигаций, так и без Проспекта. Облигации без Проспекта могут быть включены только в Третий уровень листинга.</a:t>
            </a:r>
          </a:p>
        </p:txBody>
      </p:sp>
      <p:sp>
        <p:nvSpPr>
          <p:cNvPr id="19" name="Прямоугольник 18">
            <a:extLst>
              <a:ext uri="{FF2B5EF4-FFF2-40B4-BE49-F238E27FC236}">
                <a16:creationId xmlns:a16="http://schemas.microsoft.com/office/drawing/2014/main" id="{DBC51B88-245C-4CB0-B99A-59DF51E733BB}"/>
              </a:ext>
            </a:extLst>
          </p:cNvPr>
          <p:cNvSpPr/>
          <p:nvPr/>
        </p:nvSpPr>
        <p:spPr>
          <a:xfrm>
            <a:off x="2208639" y="1303928"/>
            <a:ext cx="9640854" cy="646331"/>
          </a:xfrm>
          <a:prstGeom prst="rect">
            <a:avLst/>
          </a:prstGeom>
        </p:spPr>
        <p:txBody>
          <a:bodyPr wrap="square">
            <a:spAutoFit/>
          </a:bodyPr>
          <a:lstStyle/>
          <a:p>
            <a:r>
              <a:rPr lang="ru-RU" dirty="0"/>
              <a:t>Отдельный выпуск биржевых облигаций оформляется составление одного документа-Решение о выпуске ценных бумаг.</a:t>
            </a:r>
          </a:p>
        </p:txBody>
      </p:sp>
      <p:sp>
        <p:nvSpPr>
          <p:cNvPr id="20" name="Прямоугольник 19">
            <a:extLst>
              <a:ext uri="{FF2B5EF4-FFF2-40B4-BE49-F238E27FC236}">
                <a16:creationId xmlns:a16="http://schemas.microsoft.com/office/drawing/2014/main" id="{40DF50F4-A511-4877-AE5A-42653C2EC650}"/>
              </a:ext>
            </a:extLst>
          </p:cNvPr>
          <p:cNvSpPr/>
          <p:nvPr/>
        </p:nvSpPr>
        <p:spPr>
          <a:xfrm>
            <a:off x="2212578" y="741514"/>
            <a:ext cx="9569851" cy="369332"/>
          </a:xfrm>
          <a:prstGeom prst="rect">
            <a:avLst/>
          </a:prstGeom>
        </p:spPr>
        <p:txBody>
          <a:bodyPr wrap="square">
            <a:spAutoFit/>
          </a:bodyPr>
          <a:lstStyle/>
          <a:p>
            <a:r>
              <a:rPr lang="ru-RU" dirty="0"/>
              <a:t>Выпуск биржевых облигаций не требует государственной регистрации в Банке России.</a:t>
            </a:r>
          </a:p>
        </p:txBody>
      </p:sp>
      <p:sp>
        <p:nvSpPr>
          <p:cNvPr id="21" name="Прямоугольник 20">
            <a:extLst>
              <a:ext uri="{FF2B5EF4-FFF2-40B4-BE49-F238E27FC236}">
                <a16:creationId xmlns:a16="http://schemas.microsoft.com/office/drawing/2014/main" id="{54AFA304-66A4-4F0A-8442-E2B5F6EC048E}"/>
              </a:ext>
            </a:extLst>
          </p:cNvPr>
          <p:cNvSpPr/>
          <p:nvPr/>
        </p:nvSpPr>
        <p:spPr>
          <a:xfrm>
            <a:off x="1728744" y="4883741"/>
            <a:ext cx="10183493" cy="1200329"/>
          </a:xfrm>
          <a:prstGeom prst="rect">
            <a:avLst/>
          </a:prstGeom>
        </p:spPr>
        <p:txBody>
          <a:bodyPr wrap="square">
            <a:spAutoFit/>
          </a:bodyPr>
          <a:lstStyle/>
          <a:p>
            <a:r>
              <a:rPr lang="ru-RU" dirty="0"/>
              <a:t>Программа биржевых облигаций представляет собой гибкий инструмент регулярных заимствований, позволяющий эмитенту в кратчайшие сроки выйти на рынок с биржевыми облигациями, параметры выпуска которых будут максимально соответствовать текущей конъюнктуре рынка или потребностям эмитента.</a:t>
            </a:r>
          </a:p>
        </p:txBody>
      </p:sp>
    </p:spTree>
    <p:extLst>
      <p:ext uri="{BB962C8B-B14F-4D97-AF65-F5344CB8AC3E}">
        <p14:creationId xmlns:p14="http://schemas.microsoft.com/office/powerpoint/2010/main" val="273797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Объект 15" hidden="1"/>
          <p:cNvGraphicFramePr>
            <a:graphicFrameLocks noChangeAspect="1"/>
          </p:cNvGraphicFramePr>
          <p:nvPr>
            <p:custDataLst>
              <p:tags r:id="rId2"/>
            </p:custDataLs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13406" name="think-cell Slide" r:id="rId5" imgW="324" imgH="324" progId="TCLayout.ActiveDocument.1">
                  <p:embed/>
                </p:oleObj>
              </mc:Choice>
              <mc:Fallback>
                <p:oleObj name="think-cell Slide" r:id="rId5" imgW="324" imgH="324" progId="TCLayout.ActiveDocument.1">
                  <p:embed/>
                  <p:pic>
                    <p:nvPicPr>
                      <p:cNvPr id="16" name="Объект 15" hidden="1"/>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14" name="Прямоугольник 13" hidden="1"/>
          <p:cNvSpPr/>
          <p:nvPr>
            <p:custDataLst>
              <p:tags r:id="rId3"/>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ru-RU" sz="2000" b="1" dirty="0">
              <a:latin typeface="Tahoma" panose="020B0604030504040204" pitchFamily="34" charset="0"/>
              <a:ea typeface="Verdana" panose="020B0604030504040204" pitchFamily="34" charset="0"/>
              <a:sym typeface="Tahoma" panose="020B0604030504040204" pitchFamily="34" charset="0"/>
            </a:endParaRPr>
          </a:p>
        </p:txBody>
      </p:sp>
      <p:sp>
        <p:nvSpPr>
          <p:cNvPr id="2" name="Заголовок 1"/>
          <p:cNvSpPr>
            <a:spLocks noGrp="1"/>
          </p:cNvSpPr>
          <p:nvPr>
            <p:ph type="title"/>
          </p:nvPr>
        </p:nvSpPr>
        <p:spPr>
          <a:xfrm>
            <a:off x="1536000" y="288000"/>
            <a:ext cx="10464000" cy="981456"/>
          </a:xfrm>
        </p:spPr>
        <p:txBody>
          <a:bodyPr/>
          <a:lstStyle/>
          <a:p>
            <a:r>
              <a:rPr lang="ru-RU" b="1" dirty="0"/>
              <a:t>Потенциал рынка </a:t>
            </a:r>
            <a:r>
              <a:rPr lang="ru-RU" dirty="0"/>
              <a:t>облигаций МСП. </a:t>
            </a:r>
            <a:r>
              <a:rPr lang="en-US" dirty="0"/>
              <a:t>Interfax</a:t>
            </a:r>
            <a:br>
              <a:rPr lang="ru-RU" dirty="0"/>
            </a:br>
            <a:r>
              <a:rPr lang="ru-RU" sz="1600" dirty="0"/>
              <a:t>Исследование рынка проводилось в период, не затронувший ситуацию с </a:t>
            </a:r>
            <a:r>
              <a:rPr lang="en-US" sz="1600" dirty="0"/>
              <a:t>Covid-19</a:t>
            </a:r>
            <a:r>
              <a:rPr lang="ru-RU" sz="1600" dirty="0"/>
              <a:t> в 2020 г.</a:t>
            </a:r>
            <a:br>
              <a:rPr lang="ru-RU" sz="1600" dirty="0"/>
            </a:br>
            <a:endParaRPr lang="ru-RU" sz="1600" dirty="0"/>
          </a:p>
        </p:txBody>
      </p:sp>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13</a:t>
            </a:fld>
            <a:endParaRPr lang="ru-RU" dirty="0">
              <a:solidFill>
                <a:srgbClr val="000000">
                  <a:tint val="75000"/>
                </a:srgbClr>
              </a:solidFill>
            </a:endParaRPr>
          </a:p>
        </p:txBody>
      </p:sp>
      <p:graphicFrame>
        <p:nvGraphicFramePr>
          <p:cNvPr id="49" name="Таблица 48"/>
          <p:cNvGraphicFramePr>
            <a:graphicFrameLocks noGrp="1"/>
          </p:cNvGraphicFramePr>
          <p:nvPr>
            <p:extLst/>
          </p:nvPr>
        </p:nvGraphicFramePr>
        <p:xfrm>
          <a:off x="3709408" y="1666761"/>
          <a:ext cx="5760000" cy="1188000"/>
        </p:xfrm>
        <a:graphic>
          <a:graphicData uri="http://schemas.openxmlformats.org/drawingml/2006/table">
            <a:tbl>
              <a:tblPr/>
              <a:tblGrid>
                <a:gridCol w="1440000">
                  <a:extLst>
                    <a:ext uri="{9D8B030D-6E8A-4147-A177-3AD203B41FA5}">
                      <a16:colId xmlns:a16="http://schemas.microsoft.com/office/drawing/2014/main" val="1632201160"/>
                    </a:ext>
                  </a:extLst>
                </a:gridCol>
                <a:gridCol w="1440000">
                  <a:extLst>
                    <a:ext uri="{9D8B030D-6E8A-4147-A177-3AD203B41FA5}">
                      <a16:colId xmlns:a16="http://schemas.microsoft.com/office/drawing/2014/main" val="3335027062"/>
                    </a:ext>
                  </a:extLst>
                </a:gridCol>
                <a:gridCol w="1440000">
                  <a:extLst>
                    <a:ext uri="{9D8B030D-6E8A-4147-A177-3AD203B41FA5}">
                      <a16:colId xmlns:a16="http://schemas.microsoft.com/office/drawing/2014/main" val="2257110799"/>
                    </a:ext>
                  </a:extLst>
                </a:gridCol>
                <a:gridCol w="1440000">
                  <a:extLst>
                    <a:ext uri="{9D8B030D-6E8A-4147-A177-3AD203B41FA5}">
                      <a16:colId xmlns:a16="http://schemas.microsoft.com/office/drawing/2014/main" val="861873112"/>
                    </a:ext>
                  </a:extLst>
                </a:gridCol>
              </a:tblGrid>
              <a:tr h="396000">
                <a:tc gridSpan="4">
                  <a:txBody>
                    <a:bodyPr/>
                    <a:lstStyle/>
                    <a:p>
                      <a:pPr algn="ctr" fontAlgn="ctr"/>
                      <a:r>
                        <a:rPr lang="ru-RU" sz="1400" b="0" i="0" u="none" strike="noStrike" dirty="0">
                          <a:solidFill>
                            <a:srgbClr val="000000"/>
                          </a:solidFill>
                          <a:effectLst/>
                          <a:latin typeface="Tahoma" panose="020B0604030504040204" pitchFamily="34" charset="0"/>
                        </a:rPr>
                        <a:t>ЮЛ - субъекты МСП </a:t>
                      </a:r>
                      <a:r>
                        <a:rPr lang="ru-RU" sz="1400" b="0" i="0" u="none" strike="noStrike" dirty="0">
                          <a:solidFill>
                            <a:schemeClr val="tx1"/>
                          </a:solidFill>
                          <a:effectLst/>
                          <a:latin typeface="Tahoma" panose="020B0604030504040204" pitchFamily="34" charset="0"/>
                        </a:rPr>
                        <a:t>(</a:t>
                      </a:r>
                      <a:r>
                        <a:rPr lang="ru-RU" sz="1400" i="1" dirty="0">
                          <a:solidFill>
                            <a:schemeClr val="tx1"/>
                          </a:solidFill>
                        </a:rPr>
                        <a:t>согласно единому реестру)</a:t>
                      </a:r>
                      <a:endParaRPr lang="ru-RU" sz="1400" b="0" i="0" u="none" strike="noStrike" dirty="0">
                        <a:solidFill>
                          <a:schemeClr val="tx1"/>
                        </a:solidFill>
                        <a:effectLst/>
                        <a:latin typeface="Tahoma" panose="020B0604030504040204" pitchFamily="34" charset="0"/>
                      </a:endParaRPr>
                    </a:p>
                  </a:txBody>
                  <a:tcPr marL="9525" marR="9525" marT="9525" marB="0" anchor="ctr">
                    <a:lnL>
                      <a:noFill/>
                    </a:lnL>
                    <a:lnR>
                      <a:noFill/>
                    </a:lnR>
                    <a:lnT w="6350" cap="flat" cmpd="sng" algn="ctr">
                      <a:solidFill>
                        <a:srgbClr val="C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5987818"/>
                  </a:ext>
                </a:extLst>
              </a:tr>
              <a:tr h="396000">
                <a:tc>
                  <a:txBody>
                    <a:bodyPr/>
                    <a:lstStyle/>
                    <a:p>
                      <a:pPr algn="ctr" fontAlgn="ctr"/>
                      <a:r>
                        <a:rPr lang="ru-RU" sz="1400" b="0" i="0" u="none" strike="noStrike" dirty="0">
                          <a:solidFill>
                            <a:srgbClr val="000000"/>
                          </a:solidFill>
                          <a:effectLst/>
                          <a:latin typeface="Tahoma" panose="020B0604030504040204" pitchFamily="34" charset="0"/>
                        </a:rPr>
                        <a:t>ВСЕГО</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ctr" fontAlgn="ctr"/>
                      <a:r>
                        <a:rPr lang="ru-RU" sz="1400" b="0" i="0" u="none" strike="noStrike" dirty="0">
                          <a:solidFill>
                            <a:srgbClr val="000000"/>
                          </a:solidFill>
                          <a:effectLst/>
                          <a:latin typeface="Tahoma" panose="020B0604030504040204" pitchFamily="34" charset="0"/>
                        </a:rPr>
                        <a:t>Микро</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ctr" fontAlgn="ctr"/>
                      <a:r>
                        <a:rPr lang="ru-RU" sz="1400" b="1" i="0" u="none" strike="noStrike" dirty="0">
                          <a:solidFill>
                            <a:srgbClr val="000000"/>
                          </a:solidFill>
                          <a:effectLst/>
                          <a:latin typeface="Tahoma" panose="020B0604030504040204" pitchFamily="34" charset="0"/>
                        </a:rPr>
                        <a:t>Малые</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tc>
                  <a:txBody>
                    <a:bodyPr/>
                    <a:lstStyle/>
                    <a:p>
                      <a:pPr algn="ctr" fontAlgn="ctr"/>
                      <a:r>
                        <a:rPr lang="ru-RU" sz="1400" b="1" i="0" u="none" strike="noStrike" dirty="0">
                          <a:solidFill>
                            <a:srgbClr val="000000"/>
                          </a:solidFill>
                          <a:effectLst/>
                          <a:latin typeface="Tahoma" panose="020B0604030504040204" pitchFamily="34" charset="0"/>
                        </a:rPr>
                        <a:t>Средние</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C00000"/>
                      </a:solidFill>
                      <a:prstDash val="solid"/>
                      <a:round/>
                      <a:headEnd type="none" w="med" len="med"/>
                      <a:tailEnd type="none" w="med" len="med"/>
                    </a:lnB>
                    <a:solidFill>
                      <a:srgbClr val="FFFFFF"/>
                    </a:solidFill>
                  </a:tcPr>
                </a:tc>
                <a:extLst>
                  <a:ext uri="{0D108BD9-81ED-4DB2-BD59-A6C34878D82A}">
                    <a16:rowId xmlns:a16="http://schemas.microsoft.com/office/drawing/2014/main" val="2412592677"/>
                  </a:ext>
                </a:extLst>
              </a:tr>
              <a:tr h="396000">
                <a:tc>
                  <a:txBody>
                    <a:bodyPr/>
                    <a:lstStyle/>
                    <a:p>
                      <a:pPr algn="ctr" fontAlgn="b"/>
                      <a:r>
                        <a:rPr lang="ru-RU" sz="1400" b="0" i="0" u="none" strike="noStrike" dirty="0">
                          <a:solidFill>
                            <a:srgbClr val="000000"/>
                          </a:solidFill>
                          <a:effectLst/>
                          <a:latin typeface="Tahoma" panose="020B0604030504040204" pitchFamily="34" charset="0"/>
                        </a:rPr>
                        <a:t>2 </a:t>
                      </a:r>
                      <a:r>
                        <a:rPr lang="en-US" sz="1400" b="0" i="0" u="none" strike="noStrike" dirty="0">
                          <a:solidFill>
                            <a:srgbClr val="000000"/>
                          </a:solidFill>
                          <a:effectLst/>
                          <a:latin typeface="Tahoma" panose="020B0604030504040204" pitchFamily="34" charset="0"/>
                        </a:rPr>
                        <a:t>517</a:t>
                      </a:r>
                      <a:r>
                        <a:rPr lang="ru-RU" sz="1400" b="0" i="0" u="none" strike="noStrike" dirty="0">
                          <a:solidFill>
                            <a:srgbClr val="000000"/>
                          </a:solidFill>
                          <a:effectLst/>
                          <a:latin typeface="Tahoma" panose="020B0604030504040204" pitchFamily="34" charset="0"/>
                        </a:rPr>
                        <a:t> </a:t>
                      </a:r>
                      <a:r>
                        <a:rPr lang="en-US" sz="1400" b="0" i="0" u="none" strike="noStrike" dirty="0">
                          <a:solidFill>
                            <a:srgbClr val="000000"/>
                          </a:solidFill>
                          <a:effectLst/>
                          <a:latin typeface="Tahoma" panose="020B0604030504040204" pitchFamily="34" charset="0"/>
                        </a:rPr>
                        <a:t>754</a:t>
                      </a:r>
                      <a:endParaRPr lang="ru-RU" sz="1400" b="0" i="0" u="none" strike="noStrike" dirty="0">
                        <a:solidFill>
                          <a:srgbClr val="000000"/>
                        </a:solidFill>
                        <a:effectLst/>
                        <a:latin typeface="Tahoma" panose="020B0604030504040204" pitchFamily="34" charset="0"/>
                      </a:endParaRPr>
                    </a:p>
                  </a:txBody>
                  <a:tcPr marL="9525" marR="9525" marT="9525" marB="0" anchor="ctr">
                    <a:lnL>
                      <a:noFill/>
                    </a:lnL>
                    <a:lnR>
                      <a:noFill/>
                    </a:lnR>
                    <a:lnT w="63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ru-RU" sz="1400" b="0" i="0" u="none" strike="noStrike" dirty="0">
                          <a:solidFill>
                            <a:srgbClr val="000000"/>
                          </a:solidFill>
                          <a:effectLst/>
                          <a:latin typeface="Tahoma" panose="020B0604030504040204" pitchFamily="34" charset="0"/>
                        </a:rPr>
                        <a:t>2 302 538</a:t>
                      </a:r>
                    </a:p>
                  </a:txBody>
                  <a:tcPr marL="9525" marR="9525" marT="9525" marB="0" anchor="ctr">
                    <a:lnL>
                      <a:noFill/>
                    </a:lnL>
                    <a:lnR>
                      <a:noFill/>
                    </a:lnR>
                    <a:lnT w="63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ru-RU" sz="1400" b="1" i="0" u="none" strike="noStrike" dirty="0">
                          <a:solidFill>
                            <a:srgbClr val="000000"/>
                          </a:solidFill>
                          <a:effectLst/>
                          <a:latin typeface="Tahoma" panose="020B0604030504040204" pitchFamily="34" charset="0"/>
                        </a:rPr>
                        <a:t>198 430</a:t>
                      </a:r>
                    </a:p>
                  </a:txBody>
                  <a:tcPr marL="9525" marR="9525" marT="9525" marB="0" anchor="ctr">
                    <a:lnL>
                      <a:noFill/>
                    </a:lnL>
                    <a:lnR>
                      <a:noFill/>
                    </a:lnR>
                    <a:lnT w="6350" cap="flat" cmpd="sng" algn="ctr">
                      <a:solidFill>
                        <a:srgbClr val="C00000"/>
                      </a:solidFill>
                      <a:prstDash val="solid"/>
                      <a:round/>
                      <a:headEnd type="none" w="med" len="med"/>
                      <a:tailEnd type="none" w="med" len="med"/>
                    </a:lnT>
                    <a:lnB>
                      <a:noFill/>
                    </a:lnB>
                    <a:solidFill>
                      <a:srgbClr val="FFFFFF"/>
                    </a:solidFill>
                  </a:tcPr>
                </a:tc>
                <a:tc>
                  <a:txBody>
                    <a:bodyPr/>
                    <a:lstStyle/>
                    <a:p>
                      <a:pPr algn="ctr" fontAlgn="b"/>
                      <a:r>
                        <a:rPr lang="ru-RU" sz="1400" b="1" i="0" u="none" strike="noStrike" dirty="0">
                          <a:solidFill>
                            <a:srgbClr val="000000"/>
                          </a:solidFill>
                          <a:effectLst/>
                          <a:latin typeface="Tahoma" panose="020B0604030504040204" pitchFamily="34" charset="0"/>
                        </a:rPr>
                        <a:t>16 786</a:t>
                      </a:r>
                    </a:p>
                  </a:txBody>
                  <a:tcPr marL="9525" marR="9525" marT="9525" marB="0" anchor="ctr">
                    <a:lnL>
                      <a:noFill/>
                    </a:lnL>
                    <a:lnR>
                      <a:noFill/>
                    </a:lnR>
                    <a:lnT w="6350" cap="flat" cmpd="sng" algn="ctr">
                      <a:solidFill>
                        <a:srgbClr val="C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59121775"/>
                  </a:ext>
                </a:extLst>
              </a:tr>
            </a:tbl>
          </a:graphicData>
        </a:graphic>
      </p:graphicFrame>
      <p:sp>
        <p:nvSpPr>
          <p:cNvPr id="51" name="Скругленный прямоугольник 50"/>
          <p:cNvSpPr/>
          <p:nvPr/>
        </p:nvSpPr>
        <p:spPr>
          <a:xfrm>
            <a:off x="6561795" y="2096272"/>
            <a:ext cx="2880000" cy="756000"/>
          </a:xfrm>
          <a:prstGeom prst="roundRect">
            <a:avLst/>
          </a:prstGeom>
          <a:no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Прямоугольник 51"/>
          <p:cNvSpPr/>
          <p:nvPr/>
        </p:nvSpPr>
        <p:spPr>
          <a:xfrm>
            <a:off x="2781353" y="1180123"/>
            <a:ext cx="7164000" cy="338554"/>
          </a:xfrm>
          <a:prstGeom prst="rect">
            <a:avLst/>
          </a:prstGeom>
        </p:spPr>
        <p:txBody>
          <a:bodyPr wrap="square">
            <a:spAutoFit/>
          </a:bodyPr>
          <a:lstStyle/>
          <a:p>
            <a:r>
              <a:rPr lang="ru-RU" sz="1600" b="1" dirty="0"/>
              <a:t>Число МСП в России</a:t>
            </a:r>
            <a:endParaRPr lang="ru-RU" sz="1600" dirty="0"/>
          </a:p>
        </p:txBody>
      </p:sp>
      <p:sp>
        <p:nvSpPr>
          <p:cNvPr id="65" name="Прямоугольник 64"/>
          <p:cNvSpPr/>
          <p:nvPr/>
        </p:nvSpPr>
        <p:spPr>
          <a:xfrm>
            <a:off x="2781353" y="4179104"/>
            <a:ext cx="7560000" cy="584775"/>
          </a:xfrm>
          <a:prstGeom prst="rect">
            <a:avLst/>
          </a:prstGeom>
        </p:spPr>
        <p:txBody>
          <a:bodyPr wrap="square">
            <a:spAutoFit/>
          </a:bodyPr>
          <a:lstStyle/>
          <a:p>
            <a:pPr algn="ctr"/>
            <a:r>
              <a:rPr lang="ru-RU" sz="1600" b="1" dirty="0">
                <a:ea typeface="Verdana" panose="020B0604030504040204" pitchFamily="34" charset="0"/>
                <a:cs typeface="Verdana" panose="020B0604030504040204" pitchFamily="34" charset="0"/>
              </a:rPr>
              <a:t>Объемы запланированных выпусков облигаций МСП, утвержденные в Нацпроекте</a:t>
            </a:r>
          </a:p>
        </p:txBody>
      </p:sp>
      <p:graphicFrame>
        <p:nvGraphicFramePr>
          <p:cNvPr id="66" name="Таблица 65"/>
          <p:cNvGraphicFramePr>
            <a:graphicFrameLocks noGrp="1"/>
          </p:cNvGraphicFramePr>
          <p:nvPr>
            <p:extLst>
              <p:ext uri="{D42A27DB-BD31-4B8C-83A1-F6EECF244321}">
                <p14:modId xmlns:p14="http://schemas.microsoft.com/office/powerpoint/2010/main" val="3318261786"/>
              </p:ext>
            </p:extLst>
          </p:nvPr>
        </p:nvGraphicFramePr>
        <p:xfrm>
          <a:off x="2781354" y="4770441"/>
          <a:ext cx="7559999" cy="981456"/>
        </p:xfrm>
        <a:graphic>
          <a:graphicData uri="http://schemas.openxmlformats.org/drawingml/2006/table">
            <a:tbl>
              <a:tblPr firstRow="1" bandRow="1">
                <a:tableStyleId>{17292A2E-F333-43FB-9621-5CBBE7FDCDCB}</a:tableStyleId>
              </a:tblPr>
              <a:tblGrid>
                <a:gridCol w="2982395">
                  <a:extLst>
                    <a:ext uri="{9D8B030D-6E8A-4147-A177-3AD203B41FA5}">
                      <a16:colId xmlns:a16="http://schemas.microsoft.com/office/drawing/2014/main" val="20000"/>
                    </a:ext>
                  </a:extLst>
                </a:gridCol>
                <a:gridCol w="762934">
                  <a:extLst>
                    <a:ext uri="{9D8B030D-6E8A-4147-A177-3AD203B41FA5}">
                      <a16:colId xmlns:a16="http://schemas.microsoft.com/office/drawing/2014/main" val="20001"/>
                    </a:ext>
                  </a:extLst>
                </a:gridCol>
                <a:gridCol w="762934">
                  <a:extLst>
                    <a:ext uri="{9D8B030D-6E8A-4147-A177-3AD203B41FA5}">
                      <a16:colId xmlns:a16="http://schemas.microsoft.com/office/drawing/2014/main" val="20002"/>
                    </a:ext>
                  </a:extLst>
                </a:gridCol>
                <a:gridCol w="762934">
                  <a:extLst>
                    <a:ext uri="{9D8B030D-6E8A-4147-A177-3AD203B41FA5}">
                      <a16:colId xmlns:a16="http://schemas.microsoft.com/office/drawing/2014/main" val="20003"/>
                    </a:ext>
                  </a:extLst>
                </a:gridCol>
                <a:gridCol w="762934">
                  <a:extLst>
                    <a:ext uri="{9D8B030D-6E8A-4147-A177-3AD203B41FA5}">
                      <a16:colId xmlns:a16="http://schemas.microsoft.com/office/drawing/2014/main" val="20004"/>
                    </a:ext>
                  </a:extLst>
                </a:gridCol>
                <a:gridCol w="762934">
                  <a:extLst>
                    <a:ext uri="{9D8B030D-6E8A-4147-A177-3AD203B41FA5}">
                      <a16:colId xmlns:a16="http://schemas.microsoft.com/office/drawing/2014/main" val="20005"/>
                    </a:ext>
                  </a:extLst>
                </a:gridCol>
                <a:gridCol w="762934">
                  <a:extLst>
                    <a:ext uri="{9D8B030D-6E8A-4147-A177-3AD203B41FA5}">
                      <a16:colId xmlns:a16="http://schemas.microsoft.com/office/drawing/2014/main" val="20006"/>
                    </a:ext>
                  </a:extLst>
                </a:gridCol>
              </a:tblGrid>
              <a:tr h="490728">
                <a:tc>
                  <a:txBody>
                    <a:bodyPr/>
                    <a:lstStyle/>
                    <a:p>
                      <a:pPr>
                        <a:lnSpc>
                          <a:spcPct val="115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ru-RU" sz="1400" b="0" dirty="0">
                          <a:effectLst/>
                        </a:rPr>
                        <a:t>2019</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ru-RU" sz="1400" b="0" dirty="0">
                          <a:effectLst/>
                        </a:rPr>
                        <a:t>2020</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ru-RU" sz="1400" b="0" dirty="0">
                          <a:effectLst/>
                        </a:rPr>
                        <a:t>2021</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ru-RU" sz="1400" b="0" dirty="0">
                          <a:effectLst/>
                        </a:rPr>
                        <a:t>2022</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ru-RU" sz="1400" b="0" dirty="0">
                          <a:effectLst/>
                        </a:rPr>
                        <a:t>2023</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ru-RU" sz="1400" b="0" dirty="0">
                          <a:effectLst/>
                        </a:rPr>
                        <a:t>2024</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0000"/>
                  </a:ext>
                </a:extLst>
              </a:tr>
              <a:tr h="490728">
                <a:tc>
                  <a:txBody>
                    <a:bodyPr/>
                    <a:lstStyle/>
                    <a:p>
                      <a:pPr>
                        <a:lnSpc>
                          <a:spcPct val="115000"/>
                        </a:lnSpc>
                        <a:spcAft>
                          <a:spcPts val="0"/>
                        </a:spcAft>
                      </a:pPr>
                      <a:r>
                        <a:rPr lang="ru-RU" sz="1400" dirty="0">
                          <a:effectLst/>
                        </a:rPr>
                        <a:t>Объем выпусков облигаций МСП, млрд руб.</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en-US" sz="1400" dirty="0">
                          <a:effectLst/>
                        </a:rPr>
                        <a:t>1,95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en-US" sz="1400" dirty="0">
                          <a:effectLst/>
                        </a:rPr>
                        <a:t>3,2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en-US" sz="1400" dirty="0">
                          <a:effectLst/>
                        </a:rPr>
                        <a:t>7,5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en-US" sz="1400" dirty="0">
                          <a:effectLst/>
                        </a:rPr>
                        <a:t>14</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tc>
                  <a:txBody>
                    <a:bodyPr/>
                    <a:lstStyle/>
                    <a:p>
                      <a:pPr algn="ctr">
                        <a:lnSpc>
                          <a:spcPct val="115000"/>
                        </a:lnSpc>
                        <a:spcAft>
                          <a:spcPts val="0"/>
                        </a:spcAft>
                      </a:pPr>
                      <a:r>
                        <a:rPr lang="ru-RU" sz="1400" dirty="0">
                          <a:effectLst/>
                        </a:rPr>
                        <a:t>20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tc>
                <a:extLst>
                  <a:ext uri="{0D108BD9-81ED-4DB2-BD59-A6C34878D82A}">
                    <a16:rowId xmlns:a16="http://schemas.microsoft.com/office/drawing/2014/main" val="10001"/>
                  </a:ext>
                </a:extLst>
              </a:tr>
            </a:tbl>
          </a:graphicData>
        </a:graphic>
      </p:graphicFrame>
      <p:sp>
        <p:nvSpPr>
          <p:cNvPr id="25" name="Прямоугольник 24"/>
          <p:cNvSpPr/>
          <p:nvPr/>
        </p:nvSpPr>
        <p:spPr>
          <a:xfrm>
            <a:off x="2781353" y="3518809"/>
            <a:ext cx="7560000" cy="504000"/>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txBody>
          <a:bodyPr wrap="square" anchor="ctr">
            <a:noAutofit/>
          </a:bodyPr>
          <a:lstStyle/>
          <a:p>
            <a:pPr marL="171450" indent="-171450">
              <a:spcBef>
                <a:spcPts val="600"/>
              </a:spcBef>
              <a:spcAft>
                <a:spcPts val="600"/>
              </a:spcAft>
              <a:buFont typeface="Wingdings" panose="05000000000000000000" pitchFamily="2" charset="2"/>
              <a:buChar char="§"/>
            </a:pPr>
            <a:r>
              <a:rPr lang="ru-RU" sz="1600" dirty="0"/>
              <a:t>Оценка потенциала рынка </a:t>
            </a:r>
            <a:r>
              <a:rPr lang="en-US" sz="1600" dirty="0"/>
              <a:t>~</a:t>
            </a:r>
            <a:r>
              <a:rPr lang="ru-RU" sz="1600" dirty="0"/>
              <a:t> </a:t>
            </a:r>
            <a:r>
              <a:rPr lang="en-US" sz="1600" dirty="0"/>
              <a:t>3,7 </a:t>
            </a:r>
            <a:r>
              <a:rPr lang="ru-RU" sz="1600" dirty="0" err="1"/>
              <a:t>тыс</a:t>
            </a:r>
            <a:r>
              <a:rPr lang="en-US" sz="1600" dirty="0"/>
              <a:t>.</a:t>
            </a:r>
            <a:r>
              <a:rPr lang="ru-RU" sz="1600" dirty="0"/>
              <a:t> эмитентов*</a:t>
            </a:r>
          </a:p>
        </p:txBody>
      </p:sp>
      <p:sp>
        <p:nvSpPr>
          <p:cNvPr id="30" name="Прямоугольник 29"/>
          <p:cNvSpPr/>
          <p:nvPr/>
        </p:nvSpPr>
        <p:spPr>
          <a:xfrm>
            <a:off x="2781353" y="3137897"/>
            <a:ext cx="7164000" cy="338554"/>
          </a:xfrm>
          <a:prstGeom prst="rect">
            <a:avLst/>
          </a:prstGeom>
        </p:spPr>
        <p:txBody>
          <a:bodyPr wrap="square">
            <a:spAutoFit/>
          </a:bodyPr>
          <a:lstStyle/>
          <a:p>
            <a:r>
              <a:rPr lang="ru-RU" sz="1600" b="1" dirty="0"/>
              <a:t>Потенциальные эмитенты МСП</a:t>
            </a:r>
            <a:endParaRPr lang="ru-RU" sz="1600" dirty="0"/>
          </a:p>
        </p:txBody>
      </p:sp>
      <p:sp>
        <p:nvSpPr>
          <p:cNvPr id="13" name="Прямоугольник 12"/>
          <p:cNvSpPr/>
          <p:nvPr/>
        </p:nvSpPr>
        <p:spPr>
          <a:xfrm>
            <a:off x="8321587" y="6307110"/>
            <a:ext cx="1380506" cy="246221"/>
          </a:xfrm>
          <a:prstGeom prst="rect">
            <a:avLst/>
          </a:prstGeom>
        </p:spPr>
        <p:txBody>
          <a:bodyPr wrap="none">
            <a:spAutoFit/>
          </a:bodyPr>
          <a:lstStyle/>
          <a:p>
            <a:r>
              <a:rPr lang="ru-RU" sz="1000" i="1" dirty="0"/>
              <a:t>* Источник</a:t>
            </a:r>
            <a:r>
              <a:rPr lang="en-US" sz="1000" i="1" dirty="0"/>
              <a:t>: Interfax</a:t>
            </a:r>
            <a:endParaRPr lang="ru-RU" sz="1000" i="1" dirty="0"/>
          </a:p>
        </p:txBody>
      </p:sp>
    </p:spTree>
    <p:extLst>
      <p:ext uri="{BB962C8B-B14F-4D97-AF65-F5344CB8AC3E}">
        <p14:creationId xmlns:p14="http://schemas.microsoft.com/office/powerpoint/2010/main" val="3097927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Прямоугольник: скругленные углы 61">
            <a:extLst>
              <a:ext uri="{FF2B5EF4-FFF2-40B4-BE49-F238E27FC236}">
                <a16:creationId xmlns:a16="http://schemas.microsoft.com/office/drawing/2014/main" id="{2F611200-EFC1-4F80-BA63-1653B4F1A392}"/>
              </a:ext>
            </a:extLst>
          </p:cNvPr>
          <p:cNvSpPr/>
          <p:nvPr/>
        </p:nvSpPr>
        <p:spPr>
          <a:xfrm>
            <a:off x="2824491" y="5858376"/>
            <a:ext cx="8677051" cy="861774"/>
          </a:xfrm>
          <a:prstGeom prst="roundRect">
            <a:avLst/>
          </a:prstGeom>
          <a:solidFill>
            <a:schemeClr val="accent2">
              <a:lumMod val="20000"/>
              <a:lumOff val="80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Номер слайда 2">
            <a:extLst>
              <a:ext uri="{FF2B5EF4-FFF2-40B4-BE49-F238E27FC236}">
                <a16:creationId xmlns:a16="http://schemas.microsoft.com/office/drawing/2014/main" id="{072DAF48-A6EA-4D61-A469-D323428ED597}"/>
              </a:ext>
            </a:extLst>
          </p:cNvPr>
          <p:cNvSpPr>
            <a:spLocks noGrp="1"/>
          </p:cNvSpPr>
          <p:nvPr>
            <p:ph type="sldNum" sz="quarter" idx="12"/>
          </p:nvPr>
        </p:nvSpPr>
        <p:spPr>
          <a:xfrm>
            <a:off x="8908280" y="6272757"/>
            <a:ext cx="2844800" cy="365125"/>
          </a:xfrm>
        </p:spPr>
        <p:txBody>
          <a:bodyPr/>
          <a:lstStyle/>
          <a:p>
            <a:fld id="{DF84216E-DF9B-440D-87FE-D1027DC01F67}" type="slidenum">
              <a:rPr lang="ru-RU" smtClean="0">
                <a:solidFill>
                  <a:srgbClr val="000000">
                    <a:tint val="75000"/>
                  </a:srgbClr>
                </a:solidFill>
              </a:rPr>
              <a:pPr/>
              <a:t>14</a:t>
            </a:fld>
            <a:endParaRPr lang="ru-RU" dirty="0">
              <a:solidFill>
                <a:srgbClr val="000000">
                  <a:tint val="75000"/>
                </a:srgbClr>
              </a:solidFill>
            </a:endParaRPr>
          </a:p>
        </p:txBody>
      </p:sp>
      <p:sp>
        <p:nvSpPr>
          <p:cNvPr id="4" name="Прямоугольник: скругленные углы 3">
            <a:extLst>
              <a:ext uri="{FF2B5EF4-FFF2-40B4-BE49-F238E27FC236}">
                <a16:creationId xmlns:a16="http://schemas.microsoft.com/office/drawing/2014/main" id="{E7BFDCA1-357B-410B-9AB9-3251F73403BF}"/>
              </a:ext>
            </a:extLst>
          </p:cNvPr>
          <p:cNvSpPr/>
          <p:nvPr/>
        </p:nvSpPr>
        <p:spPr>
          <a:xfrm>
            <a:off x="1334809" y="2098561"/>
            <a:ext cx="2184816" cy="1741314"/>
          </a:xfrm>
          <a:prstGeom prst="roundRect">
            <a:avLst/>
          </a:prstGeom>
          <a:noFill/>
          <a:ln>
            <a:solidFill>
              <a:schemeClr val="accent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скругленные углы 4">
            <a:extLst>
              <a:ext uri="{FF2B5EF4-FFF2-40B4-BE49-F238E27FC236}">
                <a16:creationId xmlns:a16="http://schemas.microsoft.com/office/drawing/2014/main" id="{9CAA36DD-03AE-4C9A-ACE0-90051889BEC8}"/>
              </a:ext>
            </a:extLst>
          </p:cNvPr>
          <p:cNvSpPr/>
          <p:nvPr/>
        </p:nvSpPr>
        <p:spPr>
          <a:xfrm>
            <a:off x="3684180" y="2094623"/>
            <a:ext cx="2273333" cy="1745252"/>
          </a:xfrm>
          <a:prstGeom prst="roundRect">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CF987A48-03B6-4CA1-9412-8DD408225327}"/>
              </a:ext>
            </a:extLst>
          </p:cNvPr>
          <p:cNvSpPr/>
          <p:nvPr/>
        </p:nvSpPr>
        <p:spPr>
          <a:xfrm>
            <a:off x="6118651" y="2100111"/>
            <a:ext cx="1415116" cy="1739764"/>
          </a:xfrm>
          <a:prstGeom prst="roundRect">
            <a:avLst/>
          </a:prstGeom>
          <a:noFill/>
          <a:ln>
            <a:solidFill>
              <a:schemeClr val="accent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a:p>
        </p:txBody>
      </p:sp>
      <p:sp>
        <p:nvSpPr>
          <p:cNvPr id="7" name="Прямоугольник: скругленные углы 6">
            <a:extLst>
              <a:ext uri="{FF2B5EF4-FFF2-40B4-BE49-F238E27FC236}">
                <a16:creationId xmlns:a16="http://schemas.microsoft.com/office/drawing/2014/main" id="{94B874FC-D67C-4381-8735-634A3187CF0D}"/>
              </a:ext>
            </a:extLst>
          </p:cNvPr>
          <p:cNvSpPr/>
          <p:nvPr/>
        </p:nvSpPr>
        <p:spPr>
          <a:xfrm>
            <a:off x="7661379" y="2088591"/>
            <a:ext cx="2073246" cy="1751284"/>
          </a:xfrm>
          <a:prstGeom prst="roundRect">
            <a:avLst/>
          </a:prstGeom>
          <a:noFill/>
          <a:ln>
            <a:solidFill>
              <a:schemeClr val="accent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FB4DF051-8207-45C2-B314-A3802B07F291}"/>
              </a:ext>
            </a:extLst>
          </p:cNvPr>
          <p:cNvSpPr/>
          <p:nvPr/>
        </p:nvSpPr>
        <p:spPr>
          <a:xfrm>
            <a:off x="9875194" y="2094622"/>
            <a:ext cx="2200539" cy="1783115"/>
          </a:xfrm>
          <a:prstGeom prst="roundRect">
            <a:avLst/>
          </a:prstGeom>
          <a:noFill/>
          <a:ln>
            <a:solidFill>
              <a:schemeClr val="accent1">
                <a:lumMod val="40000"/>
                <a:lumOff val="6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a:extLst>
              <a:ext uri="{FF2B5EF4-FFF2-40B4-BE49-F238E27FC236}">
                <a16:creationId xmlns:a16="http://schemas.microsoft.com/office/drawing/2014/main" id="{14C23280-6B81-4C40-853C-348E4D2CBC13}"/>
              </a:ext>
            </a:extLst>
          </p:cNvPr>
          <p:cNvSpPr/>
          <p:nvPr/>
        </p:nvSpPr>
        <p:spPr>
          <a:xfrm>
            <a:off x="1280374" y="2475968"/>
            <a:ext cx="2273333" cy="1077218"/>
          </a:xfrm>
          <a:prstGeom prst="rect">
            <a:avLst/>
          </a:prstGeom>
        </p:spPr>
        <p:txBody>
          <a:bodyPr wrap="square">
            <a:spAutoFit/>
          </a:bodyPr>
          <a:lstStyle/>
          <a:p>
            <a:pPr algn="ctr"/>
            <a:r>
              <a:rPr lang="ru-RU" sz="1600" dirty="0">
                <a:solidFill>
                  <a:schemeClr val="tx1">
                    <a:lumMod val="50000"/>
                    <a:lumOff val="50000"/>
                  </a:schemeClr>
                </a:solidFill>
              </a:rPr>
              <a:t>Улучшение условий ведения предпринимательской деятельности</a:t>
            </a:r>
          </a:p>
        </p:txBody>
      </p:sp>
      <p:sp>
        <p:nvSpPr>
          <p:cNvPr id="10" name="Прямоугольник 9">
            <a:extLst>
              <a:ext uri="{FF2B5EF4-FFF2-40B4-BE49-F238E27FC236}">
                <a16:creationId xmlns:a16="http://schemas.microsoft.com/office/drawing/2014/main" id="{CEF1341E-CC9E-405B-A04E-58E844AD3812}"/>
              </a:ext>
            </a:extLst>
          </p:cNvPr>
          <p:cNvSpPr/>
          <p:nvPr/>
        </p:nvSpPr>
        <p:spPr>
          <a:xfrm>
            <a:off x="3676233" y="2230517"/>
            <a:ext cx="2206442" cy="1569660"/>
          </a:xfrm>
          <a:prstGeom prst="rect">
            <a:avLst/>
          </a:prstGeom>
        </p:spPr>
        <p:txBody>
          <a:bodyPr wrap="square">
            <a:spAutoFit/>
          </a:bodyPr>
          <a:lstStyle/>
          <a:p>
            <a:pPr algn="ctr"/>
            <a:r>
              <a:rPr lang="ru-RU" sz="1600" dirty="0"/>
              <a:t>Расширение доступа субъектов МСП к финансовым ресурсам, в т.ч. льготному финансированию</a:t>
            </a:r>
          </a:p>
        </p:txBody>
      </p:sp>
      <p:sp>
        <p:nvSpPr>
          <p:cNvPr id="11" name="Прямоугольник 10">
            <a:extLst>
              <a:ext uri="{FF2B5EF4-FFF2-40B4-BE49-F238E27FC236}">
                <a16:creationId xmlns:a16="http://schemas.microsoft.com/office/drawing/2014/main" id="{3C1C4E1E-94BC-43C0-B908-CFE29A96164A}"/>
              </a:ext>
            </a:extLst>
          </p:cNvPr>
          <p:cNvSpPr/>
          <p:nvPr/>
        </p:nvSpPr>
        <p:spPr>
          <a:xfrm>
            <a:off x="1642778" y="4766191"/>
            <a:ext cx="1568878" cy="584775"/>
          </a:xfrm>
          <a:prstGeom prst="rect">
            <a:avLst/>
          </a:prstGeom>
        </p:spPr>
        <p:txBody>
          <a:bodyPr wrap="square">
            <a:spAutoFit/>
          </a:bodyPr>
          <a:lstStyle/>
          <a:p>
            <a:pPr algn="ctr"/>
            <a:r>
              <a:rPr lang="ru-RU" sz="1600" dirty="0">
                <a:solidFill>
                  <a:schemeClr val="tx1">
                    <a:lumMod val="50000"/>
                    <a:lumOff val="50000"/>
                  </a:schemeClr>
                </a:solidFill>
              </a:rPr>
              <a:t>Льготное кредитование</a:t>
            </a:r>
          </a:p>
        </p:txBody>
      </p:sp>
      <p:sp>
        <p:nvSpPr>
          <p:cNvPr id="12" name="Прямоугольник 11">
            <a:extLst>
              <a:ext uri="{FF2B5EF4-FFF2-40B4-BE49-F238E27FC236}">
                <a16:creationId xmlns:a16="http://schemas.microsoft.com/office/drawing/2014/main" id="{AC102C10-773D-4376-A5A0-C178109A8ED6}"/>
              </a:ext>
            </a:extLst>
          </p:cNvPr>
          <p:cNvSpPr/>
          <p:nvPr/>
        </p:nvSpPr>
        <p:spPr>
          <a:xfrm>
            <a:off x="7709942" y="2396030"/>
            <a:ext cx="2073245" cy="1323439"/>
          </a:xfrm>
          <a:prstGeom prst="rect">
            <a:avLst/>
          </a:prstGeom>
        </p:spPr>
        <p:txBody>
          <a:bodyPr wrap="square">
            <a:spAutoFit/>
          </a:bodyPr>
          <a:lstStyle/>
          <a:p>
            <a:pPr algn="ctr"/>
            <a:r>
              <a:rPr lang="ru-RU" sz="1600" dirty="0">
                <a:solidFill>
                  <a:schemeClr val="tx1">
                    <a:lumMod val="50000"/>
                    <a:lumOff val="50000"/>
                  </a:schemeClr>
                </a:solidFill>
              </a:rPr>
              <a:t>Создание системы поддержки фермеров и развитие сельской кооперации</a:t>
            </a:r>
          </a:p>
        </p:txBody>
      </p:sp>
      <p:sp>
        <p:nvSpPr>
          <p:cNvPr id="13" name="Прямоугольник 12">
            <a:extLst>
              <a:ext uri="{FF2B5EF4-FFF2-40B4-BE49-F238E27FC236}">
                <a16:creationId xmlns:a16="http://schemas.microsoft.com/office/drawing/2014/main" id="{0826B72E-505B-4105-B0E9-E335495715E3}"/>
              </a:ext>
            </a:extLst>
          </p:cNvPr>
          <p:cNvSpPr/>
          <p:nvPr/>
        </p:nvSpPr>
        <p:spPr>
          <a:xfrm>
            <a:off x="9783187" y="2722745"/>
            <a:ext cx="2316809" cy="584775"/>
          </a:xfrm>
          <a:prstGeom prst="rect">
            <a:avLst/>
          </a:prstGeom>
        </p:spPr>
        <p:txBody>
          <a:bodyPr wrap="square">
            <a:spAutoFit/>
          </a:bodyPr>
          <a:lstStyle/>
          <a:p>
            <a:pPr algn="ctr"/>
            <a:r>
              <a:rPr lang="ru-RU" sz="1600" dirty="0">
                <a:solidFill>
                  <a:schemeClr val="tx1">
                    <a:lumMod val="50000"/>
                    <a:lumOff val="50000"/>
                  </a:schemeClr>
                </a:solidFill>
              </a:rPr>
              <a:t>Популяризация предпринимательства</a:t>
            </a:r>
          </a:p>
        </p:txBody>
      </p:sp>
      <p:sp>
        <p:nvSpPr>
          <p:cNvPr id="14" name="Заголовок 1">
            <a:extLst>
              <a:ext uri="{FF2B5EF4-FFF2-40B4-BE49-F238E27FC236}">
                <a16:creationId xmlns:a16="http://schemas.microsoft.com/office/drawing/2014/main" id="{7E89F6F0-A37A-497D-AA06-EFEEF2A896E4}"/>
              </a:ext>
            </a:extLst>
          </p:cNvPr>
          <p:cNvSpPr txBox="1">
            <a:spLocks/>
          </p:cNvSpPr>
          <p:nvPr/>
        </p:nvSpPr>
        <p:spPr>
          <a:xfrm>
            <a:off x="1280374" y="156500"/>
            <a:ext cx="10623687" cy="756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baseline="0">
                <a:solidFill>
                  <a:schemeClr val="tx1"/>
                </a:solidFill>
                <a:latin typeface="+mj-lt"/>
                <a:ea typeface="Verdana" pitchFamily="34" charset="0"/>
                <a:cs typeface="Verdana" pitchFamily="34" charset="0"/>
              </a:defRPr>
            </a:lvl1pPr>
          </a:lstStyle>
          <a:p>
            <a:r>
              <a:rPr lang="ru-RU" sz="2200" b="1" dirty="0"/>
              <a:t>Национальный проект </a:t>
            </a:r>
            <a:r>
              <a:rPr lang="ru-RU" sz="2200" dirty="0"/>
              <a:t>«Малое и среднее предпринимательство и поддержка индивидуальной предпринимательской инициативы»</a:t>
            </a:r>
          </a:p>
        </p:txBody>
      </p:sp>
      <p:sp>
        <p:nvSpPr>
          <p:cNvPr id="17" name="Заголовок 1">
            <a:extLst>
              <a:ext uri="{FF2B5EF4-FFF2-40B4-BE49-F238E27FC236}">
                <a16:creationId xmlns:a16="http://schemas.microsoft.com/office/drawing/2014/main" id="{86009938-7FCE-4CC5-9F12-060E943FD5AD}"/>
              </a:ext>
            </a:extLst>
          </p:cNvPr>
          <p:cNvSpPr txBox="1">
            <a:spLocks/>
          </p:cNvSpPr>
          <p:nvPr/>
        </p:nvSpPr>
        <p:spPr>
          <a:xfrm>
            <a:off x="1076555" y="1061176"/>
            <a:ext cx="10623687" cy="756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baseline="0">
                <a:solidFill>
                  <a:schemeClr val="tx1"/>
                </a:solidFill>
                <a:latin typeface="+mj-lt"/>
                <a:ea typeface="Verdana" pitchFamily="34" charset="0"/>
                <a:cs typeface="Verdana" pitchFamily="34" charset="0"/>
              </a:defRPr>
            </a:lvl1pPr>
          </a:lstStyle>
          <a:p>
            <a:pPr algn="ctr"/>
            <a:r>
              <a:rPr lang="ru-RU" sz="2200" dirty="0"/>
              <a:t>Федеральные Проекты</a:t>
            </a:r>
          </a:p>
        </p:txBody>
      </p:sp>
      <p:sp>
        <p:nvSpPr>
          <p:cNvPr id="19" name="Прямоугольник: скругленные углы 18">
            <a:extLst>
              <a:ext uri="{FF2B5EF4-FFF2-40B4-BE49-F238E27FC236}">
                <a16:creationId xmlns:a16="http://schemas.microsoft.com/office/drawing/2014/main" id="{5480071E-E38C-45EA-B837-8247B0B61448}"/>
              </a:ext>
            </a:extLst>
          </p:cNvPr>
          <p:cNvSpPr/>
          <p:nvPr/>
        </p:nvSpPr>
        <p:spPr>
          <a:xfrm>
            <a:off x="1478139" y="4572720"/>
            <a:ext cx="1877802" cy="1013820"/>
          </a:xfrm>
          <a:prstGeom prst="roundRect">
            <a:avLst/>
          </a:prstGeom>
          <a:noFill/>
          <a:ln>
            <a:solidFill>
              <a:schemeClr val="accent1">
                <a:lumMod val="40000"/>
                <a:lumOff val="6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единительная линия 20">
            <a:extLst>
              <a:ext uri="{FF2B5EF4-FFF2-40B4-BE49-F238E27FC236}">
                <a16:creationId xmlns:a16="http://schemas.microsoft.com/office/drawing/2014/main" id="{BE250B4B-E04A-4641-A146-FBFA755C80D4}"/>
              </a:ext>
            </a:extLst>
          </p:cNvPr>
          <p:cNvCxnSpPr>
            <a:cxnSpLocks/>
          </p:cNvCxnSpPr>
          <p:nvPr/>
        </p:nvCxnSpPr>
        <p:spPr>
          <a:xfrm flipV="1">
            <a:off x="2427217" y="4211905"/>
            <a:ext cx="7942719" cy="1"/>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8BF4B09D-E79B-432D-8B60-03D31EDA45F7}"/>
              </a:ext>
            </a:extLst>
          </p:cNvPr>
          <p:cNvCxnSpPr>
            <a:cxnSpLocks/>
          </p:cNvCxnSpPr>
          <p:nvPr/>
        </p:nvCxnSpPr>
        <p:spPr>
          <a:xfrm flipV="1">
            <a:off x="2417041" y="1589459"/>
            <a:ext cx="8513975" cy="13821"/>
          </a:xfrm>
          <a:prstGeom prst="line">
            <a:avLst/>
          </a:prstGeom>
          <a:ln w="381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3" name="Прямоугольник: скругленные углы 22">
            <a:extLst>
              <a:ext uri="{FF2B5EF4-FFF2-40B4-BE49-F238E27FC236}">
                <a16:creationId xmlns:a16="http://schemas.microsoft.com/office/drawing/2014/main" id="{EBE414FC-4FEF-43CA-94F2-229634D30CBC}"/>
              </a:ext>
            </a:extLst>
          </p:cNvPr>
          <p:cNvSpPr/>
          <p:nvPr/>
        </p:nvSpPr>
        <p:spPr>
          <a:xfrm>
            <a:off x="3840553" y="4583937"/>
            <a:ext cx="2255447" cy="1002602"/>
          </a:xfrm>
          <a:prstGeom prst="roundRect">
            <a:avLst/>
          </a:prstGeom>
          <a:noFill/>
          <a:ln w="571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скругленные углы 23">
            <a:extLst>
              <a:ext uri="{FF2B5EF4-FFF2-40B4-BE49-F238E27FC236}">
                <a16:creationId xmlns:a16="http://schemas.microsoft.com/office/drawing/2014/main" id="{88FC39BC-F9EB-4F1C-8E6F-B0F1793E329F}"/>
              </a:ext>
            </a:extLst>
          </p:cNvPr>
          <p:cNvSpPr/>
          <p:nvPr/>
        </p:nvSpPr>
        <p:spPr>
          <a:xfrm>
            <a:off x="6554165" y="4583936"/>
            <a:ext cx="2109037" cy="1002602"/>
          </a:xfrm>
          <a:prstGeom prst="roundRect">
            <a:avLst/>
          </a:prstGeom>
          <a:noFill/>
          <a:ln>
            <a:solidFill>
              <a:schemeClr val="accent1">
                <a:lumMod val="40000"/>
                <a:lumOff val="6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скругленные углы 24">
            <a:extLst>
              <a:ext uri="{FF2B5EF4-FFF2-40B4-BE49-F238E27FC236}">
                <a16:creationId xmlns:a16="http://schemas.microsoft.com/office/drawing/2014/main" id="{B1438CD5-5632-4E80-A178-B90D33809BD5}"/>
              </a:ext>
            </a:extLst>
          </p:cNvPr>
          <p:cNvSpPr/>
          <p:nvPr/>
        </p:nvSpPr>
        <p:spPr>
          <a:xfrm>
            <a:off x="9122703" y="4576564"/>
            <a:ext cx="2459093" cy="1009974"/>
          </a:xfrm>
          <a:prstGeom prst="roundRect">
            <a:avLst/>
          </a:prstGeom>
          <a:noFill/>
          <a:ln>
            <a:solidFill>
              <a:schemeClr val="accent1">
                <a:lumMod val="40000"/>
                <a:lumOff val="60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8E77C98E-F873-46B2-9409-A9158AA96444}"/>
              </a:ext>
            </a:extLst>
          </p:cNvPr>
          <p:cNvSpPr/>
          <p:nvPr/>
        </p:nvSpPr>
        <p:spPr>
          <a:xfrm>
            <a:off x="4211685" y="4682207"/>
            <a:ext cx="1513182" cy="830997"/>
          </a:xfrm>
          <a:prstGeom prst="rect">
            <a:avLst/>
          </a:prstGeom>
        </p:spPr>
        <p:txBody>
          <a:bodyPr wrap="square">
            <a:spAutoFit/>
          </a:bodyPr>
          <a:lstStyle/>
          <a:p>
            <a:pPr algn="ctr"/>
            <a:r>
              <a:rPr lang="ru-RU" sz="1600" dirty="0"/>
              <a:t>Инструменты фондового рынка</a:t>
            </a:r>
            <a:r>
              <a:rPr lang="ru-RU" sz="1600" dirty="0">
                <a:solidFill>
                  <a:srgbClr val="FF0000"/>
                </a:solidFill>
              </a:rPr>
              <a:t>*</a:t>
            </a:r>
          </a:p>
        </p:txBody>
      </p:sp>
      <p:sp>
        <p:nvSpPr>
          <p:cNvPr id="27" name="Прямоугольник 26">
            <a:extLst>
              <a:ext uri="{FF2B5EF4-FFF2-40B4-BE49-F238E27FC236}">
                <a16:creationId xmlns:a16="http://schemas.microsoft.com/office/drawing/2014/main" id="{0520A605-831E-49D3-932D-18117C181A4F}"/>
              </a:ext>
            </a:extLst>
          </p:cNvPr>
          <p:cNvSpPr/>
          <p:nvPr/>
        </p:nvSpPr>
        <p:spPr>
          <a:xfrm>
            <a:off x="6134716" y="2685039"/>
            <a:ext cx="1386097" cy="830997"/>
          </a:xfrm>
          <a:prstGeom prst="rect">
            <a:avLst/>
          </a:prstGeom>
        </p:spPr>
        <p:txBody>
          <a:bodyPr wrap="square">
            <a:spAutoFit/>
          </a:bodyPr>
          <a:lstStyle/>
          <a:p>
            <a:pPr algn="ctr"/>
            <a:r>
              <a:rPr lang="ru-RU" sz="1600" dirty="0">
                <a:solidFill>
                  <a:schemeClr val="tx1">
                    <a:lumMod val="50000"/>
                    <a:lumOff val="50000"/>
                  </a:schemeClr>
                </a:solidFill>
              </a:rPr>
              <a:t>Акселерация субъектов МСП</a:t>
            </a:r>
          </a:p>
        </p:txBody>
      </p:sp>
      <p:sp>
        <p:nvSpPr>
          <p:cNvPr id="28" name="Прямоугольник 27">
            <a:extLst>
              <a:ext uri="{FF2B5EF4-FFF2-40B4-BE49-F238E27FC236}">
                <a16:creationId xmlns:a16="http://schemas.microsoft.com/office/drawing/2014/main" id="{C4B78C6B-4D08-4D1D-98D4-489D490A8BC3}"/>
              </a:ext>
            </a:extLst>
          </p:cNvPr>
          <p:cNvSpPr/>
          <p:nvPr/>
        </p:nvSpPr>
        <p:spPr>
          <a:xfrm>
            <a:off x="6915634" y="4755192"/>
            <a:ext cx="1386097" cy="584775"/>
          </a:xfrm>
          <a:prstGeom prst="rect">
            <a:avLst/>
          </a:prstGeom>
        </p:spPr>
        <p:txBody>
          <a:bodyPr wrap="square">
            <a:spAutoFit/>
          </a:bodyPr>
          <a:lstStyle/>
          <a:p>
            <a:pPr algn="ctr"/>
            <a:r>
              <a:rPr lang="ru-RU" sz="1600" dirty="0">
                <a:solidFill>
                  <a:schemeClr val="tx1">
                    <a:lumMod val="50000"/>
                    <a:lumOff val="50000"/>
                  </a:schemeClr>
                </a:solidFill>
              </a:rPr>
              <a:t>Развитие лизинга</a:t>
            </a:r>
          </a:p>
        </p:txBody>
      </p:sp>
      <p:sp>
        <p:nvSpPr>
          <p:cNvPr id="29" name="Прямоугольник 28">
            <a:extLst>
              <a:ext uri="{FF2B5EF4-FFF2-40B4-BE49-F238E27FC236}">
                <a16:creationId xmlns:a16="http://schemas.microsoft.com/office/drawing/2014/main" id="{EA8FC9ED-98AA-40F9-AE25-6E8E9ABDFA27}"/>
              </a:ext>
            </a:extLst>
          </p:cNvPr>
          <p:cNvSpPr/>
          <p:nvPr/>
        </p:nvSpPr>
        <p:spPr>
          <a:xfrm>
            <a:off x="9101133" y="4782122"/>
            <a:ext cx="2459093" cy="584775"/>
          </a:xfrm>
          <a:prstGeom prst="rect">
            <a:avLst/>
          </a:prstGeom>
        </p:spPr>
        <p:txBody>
          <a:bodyPr wrap="square">
            <a:spAutoFit/>
          </a:bodyPr>
          <a:lstStyle/>
          <a:p>
            <a:pPr algn="ctr"/>
            <a:r>
              <a:rPr lang="ru-RU" sz="1600" dirty="0">
                <a:solidFill>
                  <a:schemeClr val="tx1">
                    <a:lumMod val="50000"/>
                    <a:lumOff val="50000"/>
                  </a:schemeClr>
                </a:solidFill>
              </a:rPr>
              <a:t>Микрофинансирование и краудфандинг</a:t>
            </a:r>
          </a:p>
        </p:txBody>
      </p:sp>
      <p:sp>
        <p:nvSpPr>
          <p:cNvPr id="30" name="Прямоугольник 29">
            <a:extLst>
              <a:ext uri="{FF2B5EF4-FFF2-40B4-BE49-F238E27FC236}">
                <a16:creationId xmlns:a16="http://schemas.microsoft.com/office/drawing/2014/main" id="{907E780B-16DD-475F-8860-436DBE923486}"/>
              </a:ext>
            </a:extLst>
          </p:cNvPr>
          <p:cNvSpPr/>
          <p:nvPr/>
        </p:nvSpPr>
        <p:spPr>
          <a:xfrm>
            <a:off x="2824491" y="5826505"/>
            <a:ext cx="8875752" cy="861774"/>
          </a:xfrm>
          <a:prstGeom prst="rect">
            <a:avLst/>
          </a:prstGeom>
        </p:spPr>
        <p:txBody>
          <a:bodyPr wrap="square">
            <a:spAutoFit/>
          </a:bodyPr>
          <a:lstStyle/>
          <a:p>
            <a:r>
              <a:rPr lang="ru-RU" sz="1250" dirty="0">
                <a:solidFill>
                  <a:srgbClr val="000000"/>
                </a:solidFill>
                <a:latin typeface="Arial" panose="020B0604020202020204" pitchFamily="34" charset="0"/>
              </a:rPr>
              <a:t>* Постановление Правительства РФ от 30 апреля 2019 г. № 532 </a:t>
            </a:r>
          </a:p>
          <a:p>
            <a:r>
              <a:rPr lang="ru-RU" sz="1250" dirty="0">
                <a:solidFill>
                  <a:srgbClr val="000000"/>
                </a:solidFill>
                <a:latin typeface="Arial" panose="020B0604020202020204" pitchFamily="34" charset="0"/>
              </a:rPr>
              <a:t>"Об утверждении Правил предоставления субсидий из федерального бюджета  российским организациям - субъектам малого и среднего предпринимательства в целях компенсации части затрат по выпуску акций и облигаций и выплате купонного дохода по облигациям, размещенным на фондовой бирже"</a:t>
            </a:r>
            <a:endParaRPr lang="ru-RU" sz="1250" dirty="0"/>
          </a:p>
        </p:txBody>
      </p:sp>
      <p:cxnSp>
        <p:nvCxnSpPr>
          <p:cNvPr id="34" name="Прямая соединительная линия 33">
            <a:extLst>
              <a:ext uri="{FF2B5EF4-FFF2-40B4-BE49-F238E27FC236}">
                <a16:creationId xmlns:a16="http://schemas.microsoft.com/office/drawing/2014/main" id="{C12C9357-3A1F-4055-A7ED-1F82F87F9978}"/>
              </a:ext>
            </a:extLst>
          </p:cNvPr>
          <p:cNvCxnSpPr>
            <a:cxnSpLocks/>
          </p:cNvCxnSpPr>
          <p:nvPr/>
        </p:nvCxnSpPr>
        <p:spPr>
          <a:xfrm>
            <a:off x="4778229" y="3839875"/>
            <a:ext cx="0" cy="3612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a:extLst>
              <a:ext uri="{FF2B5EF4-FFF2-40B4-BE49-F238E27FC236}">
                <a16:creationId xmlns:a16="http://schemas.microsoft.com/office/drawing/2014/main" id="{B7FA4E56-77B2-4ABC-AB21-F8390FF52863}"/>
              </a:ext>
            </a:extLst>
          </p:cNvPr>
          <p:cNvCxnSpPr>
            <a:cxnSpLocks/>
          </p:cNvCxnSpPr>
          <p:nvPr/>
        </p:nvCxnSpPr>
        <p:spPr>
          <a:xfrm>
            <a:off x="2417041" y="1591375"/>
            <a:ext cx="0" cy="50718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a:extLst>
              <a:ext uri="{FF2B5EF4-FFF2-40B4-BE49-F238E27FC236}">
                <a16:creationId xmlns:a16="http://schemas.microsoft.com/office/drawing/2014/main" id="{10A113A4-A6D6-47AE-97CD-C66B930F7B35}"/>
              </a:ext>
            </a:extLst>
          </p:cNvPr>
          <p:cNvCxnSpPr>
            <a:cxnSpLocks/>
          </p:cNvCxnSpPr>
          <p:nvPr/>
        </p:nvCxnSpPr>
        <p:spPr>
          <a:xfrm>
            <a:off x="4778229" y="1591375"/>
            <a:ext cx="0" cy="5071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a:extLst>
              <a:ext uri="{FF2B5EF4-FFF2-40B4-BE49-F238E27FC236}">
                <a16:creationId xmlns:a16="http://schemas.microsoft.com/office/drawing/2014/main" id="{36E1EB24-E9BA-4DF2-B4BA-769D2D855518}"/>
              </a:ext>
            </a:extLst>
          </p:cNvPr>
          <p:cNvCxnSpPr>
            <a:cxnSpLocks/>
          </p:cNvCxnSpPr>
          <p:nvPr/>
        </p:nvCxnSpPr>
        <p:spPr>
          <a:xfrm>
            <a:off x="6826209" y="1581405"/>
            <a:ext cx="0" cy="50718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a:extLst>
              <a:ext uri="{FF2B5EF4-FFF2-40B4-BE49-F238E27FC236}">
                <a16:creationId xmlns:a16="http://schemas.microsoft.com/office/drawing/2014/main" id="{E01EFDE0-19C5-4A91-8359-E358F913FE3E}"/>
              </a:ext>
            </a:extLst>
          </p:cNvPr>
          <p:cNvCxnSpPr>
            <a:cxnSpLocks/>
          </p:cNvCxnSpPr>
          <p:nvPr/>
        </p:nvCxnSpPr>
        <p:spPr>
          <a:xfrm>
            <a:off x="10931016" y="1581404"/>
            <a:ext cx="0" cy="50718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a:extLst>
              <a:ext uri="{FF2B5EF4-FFF2-40B4-BE49-F238E27FC236}">
                <a16:creationId xmlns:a16="http://schemas.microsoft.com/office/drawing/2014/main" id="{5E3DBC11-8307-48FC-BFC8-145DED426A6B}"/>
              </a:ext>
            </a:extLst>
          </p:cNvPr>
          <p:cNvCxnSpPr>
            <a:cxnSpLocks/>
          </p:cNvCxnSpPr>
          <p:nvPr/>
        </p:nvCxnSpPr>
        <p:spPr>
          <a:xfrm>
            <a:off x="8698002" y="1581405"/>
            <a:ext cx="0" cy="507185"/>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a:extLst>
              <a:ext uri="{FF2B5EF4-FFF2-40B4-BE49-F238E27FC236}">
                <a16:creationId xmlns:a16="http://schemas.microsoft.com/office/drawing/2014/main" id="{EB0DFBEA-0E42-439B-B8C7-E5ECB4E30F76}"/>
              </a:ext>
            </a:extLst>
          </p:cNvPr>
          <p:cNvCxnSpPr>
            <a:cxnSpLocks/>
          </p:cNvCxnSpPr>
          <p:nvPr/>
        </p:nvCxnSpPr>
        <p:spPr>
          <a:xfrm>
            <a:off x="2417040" y="4201097"/>
            <a:ext cx="0" cy="365046"/>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a:extLst>
              <a:ext uri="{FF2B5EF4-FFF2-40B4-BE49-F238E27FC236}">
                <a16:creationId xmlns:a16="http://schemas.microsoft.com/office/drawing/2014/main" id="{69A03102-F455-4682-80DC-FED33E4C1795}"/>
              </a:ext>
            </a:extLst>
          </p:cNvPr>
          <p:cNvCxnSpPr>
            <a:cxnSpLocks/>
          </p:cNvCxnSpPr>
          <p:nvPr/>
        </p:nvCxnSpPr>
        <p:spPr>
          <a:xfrm>
            <a:off x="4778229" y="4227487"/>
            <a:ext cx="0" cy="36504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Прямая со стрелкой 50">
            <a:extLst>
              <a:ext uri="{FF2B5EF4-FFF2-40B4-BE49-F238E27FC236}">
                <a16:creationId xmlns:a16="http://schemas.microsoft.com/office/drawing/2014/main" id="{612B58CB-2EFD-456A-8112-415E0655FE6B}"/>
              </a:ext>
            </a:extLst>
          </p:cNvPr>
          <p:cNvCxnSpPr>
            <a:cxnSpLocks/>
          </p:cNvCxnSpPr>
          <p:nvPr/>
        </p:nvCxnSpPr>
        <p:spPr>
          <a:xfrm>
            <a:off x="7647592" y="4211905"/>
            <a:ext cx="0" cy="365046"/>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a:extLst>
              <a:ext uri="{FF2B5EF4-FFF2-40B4-BE49-F238E27FC236}">
                <a16:creationId xmlns:a16="http://schemas.microsoft.com/office/drawing/2014/main" id="{DEAC71DC-8B30-4EE0-87D0-0E95A4B3F999}"/>
              </a:ext>
            </a:extLst>
          </p:cNvPr>
          <p:cNvCxnSpPr>
            <a:cxnSpLocks/>
          </p:cNvCxnSpPr>
          <p:nvPr/>
        </p:nvCxnSpPr>
        <p:spPr>
          <a:xfrm>
            <a:off x="10361378" y="4218889"/>
            <a:ext cx="0" cy="365046"/>
          </a:xfrm>
          <a:prstGeom prst="straightConnector1">
            <a:avLst/>
          </a:prstGeom>
          <a:ln w="3810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Стрелка: вниз 60">
            <a:extLst>
              <a:ext uri="{FF2B5EF4-FFF2-40B4-BE49-F238E27FC236}">
                <a16:creationId xmlns:a16="http://schemas.microsoft.com/office/drawing/2014/main" id="{C6046B2B-D3A5-4586-85B0-950B330774D4}"/>
              </a:ext>
            </a:extLst>
          </p:cNvPr>
          <p:cNvSpPr/>
          <p:nvPr/>
        </p:nvSpPr>
        <p:spPr>
          <a:xfrm>
            <a:off x="3899299" y="5454474"/>
            <a:ext cx="540726" cy="378652"/>
          </a:xfrm>
          <a:prstGeom prst="downArrow">
            <a:avLst>
              <a:gd name="adj1" fmla="val 50000"/>
              <a:gd name="adj2" fmla="val 48073"/>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8341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9C5302FA-E2E4-43C5-8F11-493ABC15F41C}"/>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15</a:t>
            </a:fld>
            <a:endParaRPr lang="ru-RU" dirty="0">
              <a:solidFill>
                <a:srgbClr val="000000">
                  <a:tint val="75000"/>
                </a:srgbClr>
              </a:solidFill>
            </a:endParaRPr>
          </a:p>
        </p:txBody>
      </p:sp>
      <p:sp>
        <p:nvSpPr>
          <p:cNvPr id="4" name="Заголовок 1">
            <a:extLst>
              <a:ext uri="{FF2B5EF4-FFF2-40B4-BE49-F238E27FC236}">
                <a16:creationId xmlns:a16="http://schemas.microsoft.com/office/drawing/2014/main" id="{E26B079C-EC8D-4022-85B5-06E2A336D374}"/>
              </a:ext>
            </a:extLst>
          </p:cNvPr>
          <p:cNvSpPr>
            <a:spLocks noGrp="1"/>
          </p:cNvSpPr>
          <p:nvPr>
            <p:ph type="title"/>
          </p:nvPr>
        </p:nvSpPr>
        <p:spPr>
          <a:xfrm>
            <a:off x="1422525" y="199721"/>
            <a:ext cx="10463213" cy="757237"/>
          </a:xfrm>
        </p:spPr>
        <p:txBody>
          <a:bodyPr/>
          <a:lstStyle/>
          <a:p>
            <a:r>
              <a:rPr lang="ru-RU" b="1" dirty="0"/>
              <a:t>Система</a:t>
            </a:r>
            <a:r>
              <a:rPr lang="ru-RU" dirty="0"/>
              <a:t> инструментов поддержки субъектов МСП в выходе на фондовый рынок </a:t>
            </a:r>
          </a:p>
        </p:txBody>
      </p:sp>
      <p:sp>
        <p:nvSpPr>
          <p:cNvPr id="5" name="Прямоугольник: скругленные углы 4">
            <a:extLst>
              <a:ext uri="{FF2B5EF4-FFF2-40B4-BE49-F238E27FC236}">
                <a16:creationId xmlns:a16="http://schemas.microsoft.com/office/drawing/2014/main" id="{9AA58674-A81B-44DA-AB60-47689EC8C7E0}"/>
              </a:ext>
            </a:extLst>
          </p:cNvPr>
          <p:cNvSpPr/>
          <p:nvPr/>
        </p:nvSpPr>
        <p:spPr>
          <a:xfrm>
            <a:off x="1412821" y="1290636"/>
            <a:ext cx="2273333" cy="1745252"/>
          </a:xfrm>
          <a:prstGeom prst="roundRect">
            <a:avLst/>
          </a:prstGeom>
          <a:noFill/>
          <a:ln w="57150">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id="{C06326D3-9E58-4C95-A9A0-DAA462B18E12}"/>
              </a:ext>
            </a:extLst>
          </p:cNvPr>
          <p:cNvSpPr/>
          <p:nvPr/>
        </p:nvSpPr>
        <p:spPr>
          <a:xfrm>
            <a:off x="3901922" y="1305391"/>
            <a:ext cx="2370801" cy="1745252"/>
          </a:xfrm>
          <a:prstGeom prst="roundRect">
            <a:avLst/>
          </a:prstGeom>
          <a:noFill/>
          <a:ln w="57150">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скругленные углы 6">
            <a:extLst>
              <a:ext uri="{FF2B5EF4-FFF2-40B4-BE49-F238E27FC236}">
                <a16:creationId xmlns:a16="http://schemas.microsoft.com/office/drawing/2014/main" id="{5CA1C12C-1DF4-44F7-9701-FF29350A2645}"/>
              </a:ext>
            </a:extLst>
          </p:cNvPr>
          <p:cNvSpPr/>
          <p:nvPr/>
        </p:nvSpPr>
        <p:spPr>
          <a:xfrm>
            <a:off x="6438507" y="1285370"/>
            <a:ext cx="2697684" cy="1745252"/>
          </a:xfrm>
          <a:prstGeom prst="roundRect">
            <a:avLst/>
          </a:prstGeom>
          <a:noFill/>
          <a:ln w="57150">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id="{E3EB5A10-C10D-44E5-AF45-10C1E38E3B85}"/>
              </a:ext>
            </a:extLst>
          </p:cNvPr>
          <p:cNvSpPr/>
          <p:nvPr/>
        </p:nvSpPr>
        <p:spPr>
          <a:xfrm>
            <a:off x="9317643" y="1288666"/>
            <a:ext cx="2158771" cy="1745252"/>
          </a:xfrm>
          <a:prstGeom prst="roundRect">
            <a:avLst/>
          </a:prstGeom>
          <a:noFill/>
          <a:ln w="57150">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скругленные углы 9">
            <a:extLst>
              <a:ext uri="{FF2B5EF4-FFF2-40B4-BE49-F238E27FC236}">
                <a16:creationId xmlns:a16="http://schemas.microsoft.com/office/drawing/2014/main" id="{508A478B-77FE-45C2-BB6A-292E50976A5F}"/>
              </a:ext>
            </a:extLst>
          </p:cNvPr>
          <p:cNvSpPr/>
          <p:nvPr/>
        </p:nvSpPr>
        <p:spPr>
          <a:xfrm>
            <a:off x="1527867" y="3388447"/>
            <a:ext cx="10096107" cy="2328421"/>
          </a:xfrm>
          <a:prstGeom prst="roundRect">
            <a:avLst/>
          </a:prstGeom>
          <a:noFill/>
          <a:ln w="3810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id="{2ECA69C1-A8C7-45D9-AA9D-0E8B10B54211}"/>
              </a:ext>
            </a:extLst>
          </p:cNvPr>
          <p:cNvSpPr/>
          <p:nvPr/>
        </p:nvSpPr>
        <p:spPr>
          <a:xfrm>
            <a:off x="4166670" y="3590898"/>
            <a:ext cx="4440002" cy="711281"/>
          </a:xfrm>
          <a:prstGeom prst="round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a:extLst>
              <a:ext uri="{FF2B5EF4-FFF2-40B4-BE49-F238E27FC236}">
                <a16:creationId xmlns:a16="http://schemas.microsoft.com/office/drawing/2014/main" id="{910BC15C-BDC7-4699-A96D-0BACF33431E4}"/>
              </a:ext>
            </a:extLst>
          </p:cNvPr>
          <p:cNvSpPr/>
          <p:nvPr/>
        </p:nvSpPr>
        <p:spPr>
          <a:xfrm>
            <a:off x="1422525" y="1319250"/>
            <a:ext cx="2206442" cy="584775"/>
          </a:xfrm>
          <a:prstGeom prst="rect">
            <a:avLst/>
          </a:prstGeom>
          <a:noFill/>
          <a:ln>
            <a:noFill/>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1600" dirty="0">
                <a:solidFill>
                  <a:schemeClr val="tx2">
                    <a:lumMod val="50000"/>
                  </a:schemeClr>
                </a:solidFill>
              </a:rPr>
              <a:t>Субсидирование купонных выплат</a:t>
            </a:r>
          </a:p>
        </p:txBody>
      </p:sp>
      <p:sp>
        <p:nvSpPr>
          <p:cNvPr id="23" name="Прямоугольник 22">
            <a:extLst>
              <a:ext uri="{FF2B5EF4-FFF2-40B4-BE49-F238E27FC236}">
                <a16:creationId xmlns:a16="http://schemas.microsoft.com/office/drawing/2014/main" id="{38A8193F-9F40-4F09-8EEE-2308D8A74A96}"/>
              </a:ext>
            </a:extLst>
          </p:cNvPr>
          <p:cNvSpPr/>
          <p:nvPr/>
        </p:nvSpPr>
        <p:spPr>
          <a:xfrm>
            <a:off x="1412820" y="2290799"/>
            <a:ext cx="2206442" cy="584775"/>
          </a:xfrm>
          <a:prstGeom prst="rect">
            <a:avLst/>
          </a:prstGeom>
        </p:spPr>
        <p:txBody>
          <a:bodyPr wrap="square">
            <a:spAutoFit/>
          </a:bodyPr>
          <a:lstStyle/>
          <a:p>
            <a:pPr algn="ctr"/>
            <a:r>
              <a:rPr lang="ru-RU" sz="1600" dirty="0">
                <a:solidFill>
                  <a:schemeClr val="tx1">
                    <a:lumMod val="50000"/>
                    <a:lumOff val="50000"/>
                  </a:schemeClr>
                </a:solidFill>
              </a:rPr>
              <a:t>70 % от ключевой ставки ЦБ РФ</a:t>
            </a:r>
          </a:p>
        </p:txBody>
      </p:sp>
      <p:sp>
        <p:nvSpPr>
          <p:cNvPr id="24" name="Прямоугольник 23">
            <a:extLst>
              <a:ext uri="{FF2B5EF4-FFF2-40B4-BE49-F238E27FC236}">
                <a16:creationId xmlns:a16="http://schemas.microsoft.com/office/drawing/2014/main" id="{C1FD23EE-A45F-4EC6-B85F-153CE9CD92C1}"/>
              </a:ext>
            </a:extLst>
          </p:cNvPr>
          <p:cNvSpPr/>
          <p:nvPr/>
        </p:nvSpPr>
        <p:spPr>
          <a:xfrm>
            <a:off x="3850403" y="1344606"/>
            <a:ext cx="2468347" cy="584775"/>
          </a:xfrm>
          <a:prstGeom prst="rect">
            <a:avLst/>
          </a:prstGeom>
          <a:noFill/>
          <a:ln>
            <a:noFill/>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1600" dirty="0">
                <a:solidFill>
                  <a:schemeClr val="tx2">
                    <a:lumMod val="50000"/>
                  </a:schemeClr>
                </a:solidFill>
              </a:rPr>
              <a:t>Субсидирование затрат при размещении</a:t>
            </a:r>
          </a:p>
        </p:txBody>
      </p:sp>
      <p:sp>
        <p:nvSpPr>
          <p:cNvPr id="27" name="Прямоугольник 26">
            <a:extLst>
              <a:ext uri="{FF2B5EF4-FFF2-40B4-BE49-F238E27FC236}">
                <a16:creationId xmlns:a16="http://schemas.microsoft.com/office/drawing/2014/main" id="{39B682A4-6EA0-419E-A15C-C7E6BA036C88}"/>
              </a:ext>
            </a:extLst>
          </p:cNvPr>
          <p:cNvSpPr/>
          <p:nvPr/>
        </p:nvSpPr>
        <p:spPr>
          <a:xfrm>
            <a:off x="3851938" y="2089488"/>
            <a:ext cx="2569885" cy="830997"/>
          </a:xfrm>
          <a:prstGeom prst="rect">
            <a:avLst/>
          </a:prstGeom>
        </p:spPr>
        <p:txBody>
          <a:bodyPr wrap="square">
            <a:spAutoFit/>
          </a:bodyPr>
          <a:lstStyle/>
          <a:p>
            <a:pPr algn="ctr"/>
            <a:r>
              <a:rPr lang="ru-RU" sz="1600" dirty="0">
                <a:solidFill>
                  <a:schemeClr val="tx1">
                    <a:lumMod val="50000"/>
                    <a:lumOff val="50000"/>
                  </a:schemeClr>
                </a:solidFill>
              </a:rPr>
              <a:t>До 2 % от объема размещения, но не более 1,5 млн. руб.</a:t>
            </a:r>
          </a:p>
        </p:txBody>
      </p:sp>
      <p:sp>
        <p:nvSpPr>
          <p:cNvPr id="28" name="Прямоугольник 27">
            <a:extLst>
              <a:ext uri="{FF2B5EF4-FFF2-40B4-BE49-F238E27FC236}">
                <a16:creationId xmlns:a16="http://schemas.microsoft.com/office/drawing/2014/main" id="{027CA016-8F73-4596-B7F7-2F335E1250DD}"/>
              </a:ext>
            </a:extLst>
          </p:cNvPr>
          <p:cNvSpPr/>
          <p:nvPr/>
        </p:nvSpPr>
        <p:spPr>
          <a:xfrm>
            <a:off x="6587607" y="2306974"/>
            <a:ext cx="2394809" cy="584775"/>
          </a:xfrm>
          <a:prstGeom prst="rect">
            <a:avLst/>
          </a:prstGeom>
        </p:spPr>
        <p:txBody>
          <a:bodyPr wrap="square">
            <a:spAutoFit/>
          </a:bodyPr>
          <a:lstStyle/>
          <a:p>
            <a:pPr algn="ctr"/>
            <a:r>
              <a:rPr lang="ru-RU" sz="1600" dirty="0">
                <a:solidFill>
                  <a:schemeClr val="tx1">
                    <a:lumMod val="50000"/>
                    <a:lumOff val="50000"/>
                  </a:schemeClr>
                </a:solidFill>
              </a:rPr>
              <a:t>Существенная доля от объема размещения</a:t>
            </a:r>
          </a:p>
        </p:txBody>
      </p:sp>
      <p:sp>
        <p:nvSpPr>
          <p:cNvPr id="29" name="Прямоугольник 28">
            <a:extLst>
              <a:ext uri="{FF2B5EF4-FFF2-40B4-BE49-F238E27FC236}">
                <a16:creationId xmlns:a16="http://schemas.microsoft.com/office/drawing/2014/main" id="{E0B915EC-9DF4-47C9-8CE7-0F093E8E2CF6}"/>
              </a:ext>
            </a:extLst>
          </p:cNvPr>
          <p:cNvSpPr/>
          <p:nvPr/>
        </p:nvSpPr>
        <p:spPr>
          <a:xfrm>
            <a:off x="9293807" y="2093737"/>
            <a:ext cx="2206442" cy="584775"/>
          </a:xfrm>
          <a:prstGeom prst="rect">
            <a:avLst/>
          </a:prstGeom>
        </p:spPr>
        <p:txBody>
          <a:bodyPr wrap="square">
            <a:spAutoFit/>
          </a:bodyPr>
          <a:lstStyle/>
          <a:p>
            <a:pPr algn="ctr"/>
            <a:r>
              <a:rPr lang="ru-RU" sz="1600" dirty="0">
                <a:solidFill>
                  <a:schemeClr val="tx1">
                    <a:lumMod val="50000"/>
                    <a:lumOff val="50000"/>
                  </a:schemeClr>
                </a:solidFill>
              </a:rPr>
              <a:t>На основной долг и купонные выплаты</a:t>
            </a:r>
          </a:p>
        </p:txBody>
      </p:sp>
      <p:sp>
        <p:nvSpPr>
          <p:cNvPr id="30" name="Прямоугольник 29">
            <a:extLst>
              <a:ext uri="{FF2B5EF4-FFF2-40B4-BE49-F238E27FC236}">
                <a16:creationId xmlns:a16="http://schemas.microsoft.com/office/drawing/2014/main" id="{BCCEAD3D-0C5C-4331-9E03-F236E304A2D5}"/>
              </a:ext>
            </a:extLst>
          </p:cNvPr>
          <p:cNvSpPr/>
          <p:nvPr/>
        </p:nvSpPr>
        <p:spPr>
          <a:xfrm>
            <a:off x="6541580" y="1286352"/>
            <a:ext cx="2414962" cy="830997"/>
          </a:xfrm>
          <a:prstGeom prst="rect">
            <a:avLst/>
          </a:prstGeom>
          <a:noFill/>
          <a:ln>
            <a:noFill/>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1600" dirty="0">
                <a:solidFill>
                  <a:schemeClr val="tx2">
                    <a:lumMod val="50000"/>
                  </a:schemeClr>
                </a:solidFill>
              </a:rPr>
              <a:t>Участие институтов развития* в качестве «якорных» инвесторов</a:t>
            </a:r>
          </a:p>
        </p:txBody>
      </p:sp>
      <p:pic>
        <p:nvPicPr>
          <p:cNvPr id="31" name="Picture 4" descr="http://www.mbm.ru/upload/iblock/cdb/logo_msp.png">
            <a:extLst>
              <a:ext uri="{FF2B5EF4-FFF2-40B4-BE49-F238E27FC236}">
                <a16:creationId xmlns:a16="http://schemas.microsoft.com/office/drawing/2014/main" id="{7B75DA94-52D9-4C2B-9D69-EFF3ACB788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1849" y="5861754"/>
            <a:ext cx="1397434" cy="421425"/>
          </a:xfrm>
          <a:prstGeom prst="rect">
            <a:avLst/>
          </a:prstGeom>
          <a:noFill/>
          <a:extLst>
            <a:ext uri="{909E8E84-426E-40DD-AFC4-6F175D3DCCD1}">
              <a14:hiddenFill xmlns:a14="http://schemas.microsoft.com/office/drawing/2010/main">
                <a:solidFill>
                  <a:srgbClr val="FFFFFF"/>
                </a:solidFill>
              </a14:hiddenFill>
            </a:ext>
          </a:extLst>
        </p:spPr>
      </p:pic>
      <p:pic>
        <p:nvPicPr>
          <p:cNvPr id="32" name="Рисунок 31">
            <a:extLst>
              <a:ext uri="{FF2B5EF4-FFF2-40B4-BE49-F238E27FC236}">
                <a16:creationId xmlns:a16="http://schemas.microsoft.com/office/drawing/2014/main" id="{2DC35490-981D-4B90-97A4-3A447DFEF77D}"/>
              </a:ext>
            </a:extLst>
          </p:cNvPr>
          <p:cNvPicPr>
            <a:picLocks noChangeAspect="1"/>
          </p:cNvPicPr>
          <p:nvPr/>
        </p:nvPicPr>
        <p:blipFill>
          <a:blip r:embed="rId3"/>
          <a:stretch>
            <a:fillRect/>
          </a:stretch>
        </p:blipFill>
        <p:spPr>
          <a:xfrm>
            <a:off x="5297126" y="6446563"/>
            <a:ext cx="988041" cy="267525"/>
          </a:xfrm>
          <a:prstGeom prst="rect">
            <a:avLst/>
          </a:prstGeom>
        </p:spPr>
      </p:pic>
      <p:grpSp>
        <p:nvGrpSpPr>
          <p:cNvPr id="33" name="Группа 32">
            <a:extLst>
              <a:ext uri="{FF2B5EF4-FFF2-40B4-BE49-F238E27FC236}">
                <a16:creationId xmlns:a16="http://schemas.microsoft.com/office/drawing/2014/main" id="{C6258201-F5E2-4585-BB1A-F5FC6F9995C4}"/>
              </a:ext>
            </a:extLst>
          </p:cNvPr>
          <p:cNvGrpSpPr/>
          <p:nvPr/>
        </p:nvGrpSpPr>
        <p:grpSpPr>
          <a:xfrm>
            <a:off x="3273944" y="5820143"/>
            <a:ext cx="1989575" cy="418857"/>
            <a:chOff x="2848985" y="4857247"/>
            <a:chExt cx="1989575" cy="418857"/>
          </a:xfrm>
        </p:grpSpPr>
        <p:pic>
          <p:nvPicPr>
            <p:cNvPr id="34" name="Picture 12" descr="https://www.tdlednik.ru/upload/medialibrary/d77/eLJG86zJYJM.jpg">
              <a:extLst>
                <a:ext uri="{FF2B5EF4-FFF2-40B4-BE49-F238E27FC236}">
                  <a16:creationId xmlns:a16="http://schemas.microsoft.com/office/drawing/2014/main" id="{5C18BFA8-1451-4CC4-B07B-BC374866120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00" t="1094" r="50890" b="48579"/>
            <a:stretch/>
          </p:blipFill>
          <p:spPr bwMode="auto">
            <a:xfrm>
              <a:off x="2848985" y="4857247"/>
              <a:ext cx="473756" cy="418857"/>
            </a:xfrm>
            <a:prstGeom prst="rect">
              <a:avLst/>
            </a:prstGeom>
            <a:noFill/>
            <a:extLst>
              <a:ext uri="{909E8E84-426E-40DD-AFC4-6F175D3DCCD1}">
                <a14:hiddenFill xmlns:a14="http://schemas.microsoft.com/office/drawing/2010/main">
                  <a:solidFill>
                    <a:srgbClr val="FFFFFF"/>
                  </a:solidFill>
                </a14:hiddenFill>
              </a:ext>
            </a:extLst>
          </p:spPr>
        </p:pic>
        <p:sp>
          <p:nvSpPr>
            <p:cNvPr id="35" name="Прямоугольник 34">
              <a:extLst>
                <a:ext uri="{FF2B5EF4-FFF2-40B4-BE49-F238E27FC236}">
                  <a16:creationId xmlns:a16="http://schemas.microsoft.com/office/drawing/2014/main" id="{2C1C19C4-E50A-4DD3-9F1E-FF30CCB2926B}"/>
                </a:ext>
              </a:extLst>
            </p:cNvPr>
            <p:cNvSpPr/>
            <p:nvPr/>
          </p:nvSpPr>
          <p:spPr>
            <a:xfrm>
              <a:off x="3281227" y="4860072"/>
              <a:ext cx="1557333" cy="400110"/>
            </a:xfrm>
            <a:prstGeom prst="rect">
              <a:avLst/>
            </a:prstGeom>
          </p:spPr>
          <p:txBody>
            <a:bodyPr wrap="square">
              <a:spAutoFit/>
            </a:bodyPr>
            <a:lstStyle/>
            <a:p>
              <a:pPr defTabSz="914400">
                <a:spcAft>
                  <a:spcPts val="400"/>
                </a:spcAft>
              </a:pPr>
              <a:r>
                <a:rPr lang="ru-RU" sz="1000" dirty="0">
                  <a:solidFill>
                    <a:srgbClr val="000000">
                      <a:lumMod val="65000"/>
                      <a:lumOff val="35000"/>
                    </a:srgbClr>
                  </a:solidFill>
                  <a:latin typeface="Tahoma"/>
                </a:rPr>
                <a:t>Минэкономразвития </a:t>
              </a:r>
              <a:br>
                <a:rPr lang="ru-RU" sz="1000" dirty="0">
                  <a:solidFill>
                    <a:srgbClr val="000000">
                      <a:lumMod val="65000"/>
                      <a:lumOff val="35000"/>
                    </a:srgbClr>
                  </a:solidFill>
                  <a:latin typeface="Tahoma"/>
                </a:rPr>
              </a:br>
              <a:r>
                <a:rPr lang="ru-RU" sz="1000" dirty="0">
                  <a:solidFill>
                    <a:srgbClr val="000000">
                      <a:lumMod val="65000"/>
                      <a:lumOff val="35000"/>
                    </a:srgbClr>
                  </a:solidFill>
                  <a:latin typeface="Tahoma"/>
                </a:rPr>
                <a:t>России</a:t>
              </a:r>
            </a:p>
          </p:txBody>
        </p:sp>
      </p:grpSp>
      <p:pic>
        <p:nvPicPr>
          <p:cNvPr id="36" name="Рисунок 35">
            <a:extLst>
              <a:ext uri="{FF2B5EF4-FFF2-40B4-BE49-F238E27FC236}">
                <a16:creationId xmlns:a16="http://schemas.microsoft.com/office/drawing/2014/main" id="{7B047F1B-236F-4126-8E5C-9A0BF5220D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641" y="5972032"/>
            <a:ext cx="716110" cy="212798"/>
          </a:xfrm>
          <a:prstGeom prst="rect">
            <a:avLst/>
          </a:prstGeom>
        </p:spPr>
      </p:pic>
      <p:pic>
        <p:nvPicPr>
          <p:cNvPr id="37" name="Рисунок 36">
            <a:extLst>
              <a:ext uri="{FF2B5EF4-FFF2-40B4-BE49-F238E27FC236}">
                <a16:creationId xmlns:a16="http://schemas.microsoft.com/office/drawing/2014/main" id="{EBCB2B55-20FF-4DAD-B80B-A693E84627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0349" y="5916380"/>
            <a:ext cx="1280302" cy="268450"/>
          </a:xfrm>
          <a:prstGeom prst="rect">
            <a:avLst/>
          </a:prstGeom>
        </p:spPr>
      </p:pic>
      <p:sp>
        <p:nvSpPr>
          <p:cNvPr id="38" name="Прямоугольник 37">
            <a:extLst>
              <a:ext uri="{FF2B5EF4-FFF2-40B4-BE49-F238E27FC236}">
                <a16:creationId xmlns:a16="http://schemas.microsoft.com/office/drawing/2014/main" id="{2E6AF7B0-4A18-4EF1-B670-CB5C39902416}"/>
              </a:ext>
            </a:extLst>
          </p:cNvPr>
          <p:cNvSpPr/>
          <p:nvPr/>
        </p:nvSpPr>
        <p:spPr>
          <a:xfrm>
            <a:off x="3008854" y="5720409"/>
            <a:ext cx="348172" cy="400110"/>
          </a:xfrm>
          <a:prstGeom prst="rect">
            <a:avLst/>
          </a:prstGeom>
        </p:spPr>
        <p:txBody>
          <a:bodyPr wrap="none">
            <a:spAutoFit/>
          </a:bodyPr>
          <a:lstStyle/>
          <a:p>
            <a:r>
              <a:rPr lang="ru-RU" sz="2000" b="1" dirty="0"/>
              <a:t>*</a:t>
            </a:r>
          </a:p>
        </p:txBody>
      </p:sp>
      <p:sp>
        <p:nvSpPr>
          <p:cNvPr id="39" name="Прямоугольник 38">
            <a:extLst>
              <a:ext uri="{FF2B5EF4-FFF2-40B4-BE49-F238E27FC236}">
                <a16:creationId xmlns:a16="http://schemas.microsoft.com/office/drawing/2014/main" id="{7026B3EF-1651-4F5A-BE48-8F9695237589}"/>
              </a:ext>
            </a:extLst>
          </p:cNvPr>
          <p:cNvSpPr/>
          <p:nvPr/>
        </p:nvSpPr>
        <p:spPr>
          <a:xfrm>
            <a:off x="9209012" y="1283055"/>
            <a:ext cx="2414962" cy="584775"/>
          </a:xfrm>
          <a:prstGeom prst="rect">
            <a:avLst/>
          </a:prstGeom>
          <a:noFill/>
          <a:ln>
            <a:noFill/>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1600" dirty="0">
                <a:solidFill>
                  <a:schemeClr val="tx2">
                    <a:lumMod val="50000"/>
                  </a:schemeClr>
                </a:solidFill>
              </a:rPr>
              <a:t>Гарантийная поддержка</a:t>
            </a:r>
          </a:p>
        </p:txBody>
      </p:sp>
      <p:sp>
        <p:nvSpPr>
          <p:cNvPr id="41" name="Прямоугольник 40">
            <a:extLst>
              <a:ext uri="{FF2B5EF4-FFF2-40B4-BE49-F238E27FC236}">
                <a16:creationId xmlns:a16="http://schemas.microsoft.com/office/drawing/2014/main" id="{AD10535D-D426-4ECD-B232-9F7B6B2BBE37}"/>
              </a:ext>
            </a:extLst>
          </p:cNvPr>
          <p:cNvSpPr/>
          <p:nvPr/>
        </p:nvSpPr>
        <p:spPr>
          <a:xfrm>
            <a:off x="4602635" y="3728400"/>
            <a:ext cx="3638376" cy="400110"/>
          </a:xfrm>
          <a:prstGeom prst="rect">
            <a:avLst/>
          </a:prstGeom>
          <a:noFill/>
          <a:ln>
            <a:noFill/>
          </a:ln>
          <a:effectLst>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ru-RU" sz="2000" dirty="0">
                <a:solidFill>
                  <a:schemeClr val="tx2">
                    <a:lumMod val="50000"/>
                  </a:schemeClr>
                </a:solidFill>
              </a:rPr>
              <a:t>Биржевая инфраструктура</a:t>
            </a:r>
          </a:p>
        </p:txBody>
      </p:sp>
      <p:sp>
        <p:nvSpPr>
          <p:cNvPr id="42" name="Прямоугольник: скругленные углы 41">
            <a:extLst>
              <a:ext uri="{FF2B5EF4-FFF2-40B4-BE49-F238E27FC236}">
                <a16:creationId xmlns:a16="http://schemas.microsoft.com/office/drawing/2014/main" id="{D6CF715F-E7D9-49A2-9A53-09A0D742F18B}"/>
              </a:ext>
            </a:extLst>
          </p:cNvPr>
          <p:cNvSpPr/>
          <p:nvPr/>
        </p:nvSpPr>
        <p:spPr>
          <a:xfrm>
            <a:off x="1624204" y="4566119"/>
            <a:ext cx="1704272" cy="830997"/>
          </a:xfrm>
          <a:prstGeom prst="round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Прямоугольник: скругленные углы 42">
            <a:extLst>
              <a:ext uri="{FF2B5EF4-FFF2-40B4-BE49-F238E27FC236}">
                <a16:creationId xmlns:a16="http://schemas.microsoft.com/office/drawing/2014/main" id="{AB5F605B-017D-4079-B777-8EA9C1987F36}"/>
              </a:ext>
            </a:extLst>
          </p:cNvPr>
          <p:cNvSpPr/>
          <p:nvPr/>
        </p:nvSpPr>
        <p:spPr>
          <a:xfrm>
            <a:off x="3532463" y="4559862"/>
            <a:ext cx="1766634" cy="830997"/>
          </a:xfrm>
          <a:prstGeom prst="round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скругленные углы 43">
            <a:extLst>
              <a:ext uri="{FF2B5EF4-FFF2-40B4-BE49-F238E27FC236}">
                <a16:creationId xmlns:a16="http://schemas.microsoft.com/office/drawing/2014/main" id="{EBE44734-C491-4ED9-AE14-627555BD692E}"/>
              </a:ext>
            </a:extLst>
          </p:cNvPr>
          <p:cNvSpPr/>
          <p:nvPr/>
        </p:nvSpPr>
        <p:spPr>
          <a:xfrm>
            <a:off x="5463742" y="4556640"/>
            <a:ext cx="1756543" cy="830997"/>
          </a:xfrm>
          <a:prstGeom prst="round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скругленные углы 44">
            <a:extLst>
              <a:ext uri="{FF2B5EF4-FFF2-40B4-BE49-F238E27FC236}">
                <a16:creationId xmlns:a16="http://schemas.microsoft.com/office/drawing/2014/main" id="{698EB028-FB4A-49AA-A9A3-24E36607A44C}"/>
              </a:ext>
            </a:extLst>
          </p:cNvPr>
          <p:cNvSpPr/>
          <p:nvPr/>
        </p:nvSpPr>
        <p:spPr>
          <a:xfrm>
            <a:off x="7414764" y="4561101"/>
            <a:ext cx="1978761" cy="815204"/>
          </a:xfrm>
          <a:prstGeom prst="round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Прямоугольник: скругленные углы 45">
            <a:extLst>
              <a:ext uri="{FF2B5EF4-FFF2-40B4-BE49-F238E27FC236}">
                <a16:creationId xmlns:a16="http://schemas.microsoft.com/office/drawing/2014/main" id="{87997860-2B54-45D1-8BEB-6B9C2524D7D1}"/>
              </a:ext>
            </a:extLst>
          </p:cNvPr>
          <p:cNvSpPr/>
          <p:nvPr/>
        </p:nvSpPr>
        <p:spPr>
          <a:xfrm>
            <a:off x="9555832" y="4556640"/>
            <a:ext cx="1978761" cy="830997"/>
          </a:xfrm>
          <a:prstGeom prst="roundRect">
            <a:avLst/>
          </a:prstGeom>
          <a:solidFill>
            <a:schemeClr val="accent2">
              <a:lumMod val="20000"/>
              <a:lumOff val="8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Прямоугольник 47">
            <a:extLst>
              <a:ext uri="{FF2B5EF4-FFF2-40B4-BE49-F238E27FC236}">
                <a16:creationId xmlns:a16="http://schemas.microsoft.com/office/drawing/2014/main" id="{AE8F5823-D170-4E44-81B6-E694BC09CE67}"/>
              </a:ext>
            </a:extLst>
          </p:cNvPr>
          <p:cNvSpPr/>
          <p:nvPr/>
        </p:nvSpPr>
        <p:spPr>
          <a:xfrm>
            <a:off x="1579544" y="4623673"/>
            <a:ext cx="1766633" cy="584775"/>
          </a:xfrm>
          <a:prstGeom prst="rect">
            <a:avLst/>
          </a:prstGeom>
        </p:spPr>
        <p:txBody>
          <a:bodyPr wrap="square">
            <a:spAutoFit/>
          </a:bodyPr>
          <a:lstStyle/>
          <a:p>
            <a:pPr algn="ctr"/>
            <a:r>
              <a:rPr lang="ru-RU" sz="1600" dirty="0">
                <a:solidFill>
                  <a:schemeClr val="tx2">
                    <a:lumMod val="50000"/>
                  </a:schemeClr>
                </a:solidFill>
              </a:rPr>
              <a:t>Аналитика </a:t>
            </a:r>
          </a:p>
          <a:p>
            <a:pPr algn="ctr"/>
            <a:r>
              <a:rPr lang="ru-RU" sz="1600" dirty="0">
                <a:solidFill>
                  <a:schemeClr val="tx2">
                    <a:lumMod val="50000"/>
                  </a:schemeClr>
                </a:solidFill>
              </a:rPr>
              <a:t>эмитентов</a:t>
            </a:r>
          </a:p>
        </p:txBody>
      </p:sp>
      <p:sp>
        <p:nvSpPr>
          <p:cNvPr id="49" name="Прямоугольник 48">
            <a:extLst>
              <a:ext uri="{FF2B5EF4-FFF2-40B4-BE49-F238E27FC236}">
                <a16:creationId xmlns:a16="http://schemas.microsoft.com/office/drawing/2014/main" id="{43D776DE-C5BE-4A6F-9A6D-9A3537144627}"/>
              </a:ext>
            </a:extLst>
          </p:cNvPr>
          <p:cNvSpPr/>
          <p:nvPr/>
        </p:nvSpPr>
        <p:spPr>
          <a:xfrm>
            <a:off x="3530493" y="4676212"/>
            <a:ext cx="1766633" cy="584775"/>
          </a:xfrm>
          <a:prstGeom prst="rect">
            <a:avLst/>
          </a:prstGeom>
        </p:spPr>
        <p:txBody>
          <a:bodyPr wrap="square">
            <a:spAutoFit/>
          </a:bodyPr>
          <a:lstStyle/>
          <a:p>
            <a:pPr algn="ctr"/>
            <a:r>
              <a:rPr lang="ru-RU" sz="1600" dirty="0">
                <a:solidFill>
                  <a:schemeClr val="tx2">
                    <a:lumMod val="50000"/>
                  </a:schemeClr>
                </a:solidFill>
              </a:rPr>
              <a:t>Маркетинговая поддержка</a:t>
            </a:r>
          </a:p>
        </p:txBody>
      </p:sp>
      <p:sp>
        <p:nvSpPr>
          <p:cNvPr id="50" name="Прямоугольник 49">
            <a:extLst>
              <a:ext uri="{FF2B5EF4-FFF2-40B4-BE49-F238E27FC236}">
                <a16:creationId xmlns:a16="http://schemas.microsoft.com/office/drawing/2014/main" id="{162DF729-0C09-4C0A-9CEA-99A514CFD04B}"/>
              </a:ext>
            </a:extLst>
          </p:cNvPr>
          <p:cNvSpPr/>
          <p:nvPr/>
        </p:nvSpPr>
        <p:spPr>
          <a:xfrm>
            <a:off x="5437409" y="4576774"/>
            <a:ext cx="1766633" cy="830997"/>
          </a:xfrm>
          <a:prstGeom prst="rect">
            <a:avLst/>
          </a:prstGeom>
        </p:spPr>
        <p:txBody>
          <a:bodyPr wrap="square">
            <a:spAutoFit/>
          </a:bodyPr>
          <a:lstStyle/>
          <a:p>
            <a:pPr algn="ctr"/>
            <a:r>
              <a:rPr lang="ru-RU" sz="1600" dirty="0">
                <a:solidFill>
                  <a:schemeClr val="tx2">
                    <a:lumMod val="50000"/>
                  </a:schemeClr>
                </a:solidFill>
              </a:rPr>
              <a:t>Специальные биржевые тарифы</a:t>
            </a:r>
          </a:p>
        </p:txBody>
      </p:sp>
      <p:sp>
        <p:nvSpPr>
          <p:cNvPr id="51" name="Прямоугольник 50">
            <a:extLst>
              <a:ext uri="{FF2B5EF4-FFF2-40B4-BE49-F238E27FC236}">
                <a16:creationId xmlns:a16="http://schemas.microsoft.com/office/drawing/2014/main" id="{4DD7AA94-2EA7-4E21-8544-B6762BBB61A1}"/>
              </a:ext>
            </a:extLst>
          </p:cNvPr>
          <p:cNvSpPr/>
          <p:nvPr/>
        </p:nvSpPr>
        <p:spPr>
          <a:xfrm>
            <a:off x="7445090" y="4573525"/>
            <a:ext cx="1895951" cy="830997"/>
          </a:xfrm>
          <a:prstGeom prst="rect">
            <a:avLst/>
          </a:prstGeom>
        </p:spPr>
        <p:txBody>
          <a:bodyPr wrap="square">
            <a:spAutoFit/>
          </a:bodyPr>
          <a:lstStyle/>
          <a:p>
            <a:pPr algn="ctr"/>
            <a:r>
              <a:rPr lang="ru-RU" sz="1600" dirty="0">
                <a:solidFill>
                  <a:schemeClr val="tx2">
                    <a:lumMod val="50000"/>
                  </a:schemeClr>
                </a:solidFill>
              </a:rPr>
              <a:t>Широкий круг потенциальных инвесторов</a:t>
            </a:r>
          </a:p>
        </p:txBody>
      </p:sp>
      <p:sp>
        <p:nvSpPr>
          <p:cNvPr id="52" name="Прямоугольник 51">
            <a:extLst>
              <a:ext uri="{FF2B5EF4-FFF2-40B4-BE49-F238E27FC236}">
                <a16:creationId xmlns:a16="http://schemas.microsoft.com/office/drawing/2014/main" id="{0CA015D8-4875-4EB5-A365-FA9A0237878F}"/>
              </a:ext>
            </a:extLst>
          </p:cNvPr>
          <p:cNvSpPr/>
          <p:nvPr/>
        </p:nvSpPr>
        <p:spPr>
          <a:xfrm>
            <a:off x="9565846" y="4676211"/>
            <a:ext cx="1914805" cy="584775"/>
          </a:xfrm>
          <a:prstGeom prst="rect">
            <a:avLst/>
          </a:prstGeom>
        </p:spPr>
        <p:txBody>
          <a:bodyPr wrap="square">
            <a:spAutoFit/>
          </a:bodyPr>
          <a:lstStyle/>
          <a:p>
            <a:pPr algn="ctr"/>
            <a:r>
              <a:rPr lang="ru-RU" sz="1600" dirty="0">
                <a:solidFill>
                  <a:schemeClr val="tx2">
                    <a:lumMod val="50000"/>
                  </a:schemeClr>
                </a:solidFill>
              </a:rPr>
              <a:t>Индивидуальное консультирование</a:t>
            </a:r>
          </a:p>
        </p:txBody>
      </p:sp>
      <p:sp>
        <p:nvSpPr>
          <p:cNvPr id="53" name="Прямоугольник 52">
            <a:extLst>
              <a:ext uri="{FF2B5EF4-FFF2-40B4-BE49-F238E27FC236}">
                <a16:creationId xmlns:a16="http://schemas.microsoft.com/office/drawing/2014/main" id="{276AD0CA-0F3B-4E0A-9DF4-E36DD3B33EB1}"/>
              </a:ext>
            </a:extLst>
          </p:cNvPr>
          <p:cNvSpPr/>
          <p:nvPr/>
        </p:nvSpPr>
        <p:spPr>
          <a:xfrm>
            <a:off x="1225776" y="736313"/>
            <a:ext cx="11217897" cy="338554"/>
          </a:xfrm>
          <a:prstGeom prst="rect">
            <a:avLst/>
          </a:prstGeom>
        </p:spPr>
        <p:txBody>
          <a:bodyPr wrap="square">
            <a:spAutoFit/>
          </a:bodyPr>
          <a:lstStyle/>
          <a:p>
            <a:r>
              <a:rPr lang="ru-RU" sz="1600" dirty="0">
                <a:solidFill>
                  <a:srgbClr val="000000"/>
                </a:solidFill>
              </a:rPr>
              <a:t>С учетом мер гос. поддержки за период 2019–2024 гг. планируется 100 выпусков на сумму свыше 47 млрд. руб.</a:t>
            </a:r>
            <a:endParaRPr lang="ru-RU" sz="1600" dirty="0"/>
          </a:p>
        </p:txBody>
      </p:sp>
      <p:pic>
        <p:nvPicPr>
          <p:cNvPr id="2" name="Рисунок 1">
            <a:extLst>
              <a:ext uri="{FF2B5EF4-FFF2-40B4-BE49-F238E27FC236}">
                <a16:creationId xmlns:a16="http://schemas.microsoft.com/office/drawing/2014/main" id="{6A574735-75AB-4871-8D8B-91C835D87C58}"/>
              </a:ext>
            </a:extLst>
          </p:cNvPr>
          <p:cNvPicPr>
            <a:picLocks noChangeAspect="1"/>
          </p:cNvPicPr>
          <p:nvPr/>
        </p:nvPicPr>
        <p:blipFill>
          <a:blip r:embed="rId7"/>
          <a:stretch>
            <a:fillRect/>
          </a:stretch>
        </p:blipFill>
        <p:spPr>
          <a:xfrm>
            <a:off x="8570594" y="5849559"/>
            <a:ext cx="1225104" cy="442717"/>
          </a:xfrm>
          <a:prstGeom prst="rect">
            <a:avLst/>
          </a:prstGeom>
        </p:spPr>
      </p:pic>
    </p:spTree>
    <p:extLst>
      <p:ext uri="{BB962C8B-B14F-4D97-AF65-F5344CB8AC3E}">
        <p14:creationId xmlns:p14="http://schemas.microsoft.com/office/powerpoint/2010/main" val="4224483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0BFF7CAE-6DDA-40E3-84AB-BEA35E30FF80}"/>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16</a:t>
            </a:fld>
            <a:endParaRPr lang="ru-RU" dirty="0">
              <a:solidFill>
                <a:srgbClr val="000000">
                  <a:tint val="75000"/>
                </a:srgbClr>
              </a:solidFill>
            </a:endParaRPr>
          </a:p>
        </p:txBody>
      </p:sp>
      <p:sp>
        <p:nvSpPr>
          <p:cNvPr id="4" name="Заголовок 1">
            <a:extLst>
              <a:ext uri="{FF2B5EF4-FFF2-40B4-BE49-F238E27FC236}">
                <a16:creationId xmlns:a16="http://schemas.microsoft.com/office/drawing/2014/main" id="{1285AD6A-0A53-4945-8B77-97DDA928F0F7}"/>
              </a:ext>
            </a:extLst>
          </p:cNvPr>
          <p:cNvSpPr txBox="1">
            <a:spLocks noGrp="1"/>
          </p:cNvSpPr>
          <p:nvPr>
            <p:ph type="title"/>
          </p:nvPr>
        </p:nvSpPr>
        <p:spPr>
          <a:xfrm>
            <a:off x="1317491" y="108629"/>
            <a:ext cx="10699014" cy="75723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baseline="0">
                <a:solidFill>
                  <a:schemeClr val="tx1"/>
                </a:solidFill>
                <a:latin typeface="+mj-lt"/>
                <a:ea typeface="Verdana" pitchFamily="34" charset="0"/>
                <a:cs typeface="Verdana" pitchFamily="34" charset="0"/>
              </a:defRPr>
            </a:lvl1pPr>
          </a:lstStyle>
          <a:p>
            <a:r>
              <a:rPr lang="ru-RU" b="1" dirty="0"/>
              <a:t>Портрет</a:t>
            </a:r>
            <a:r>
              <a:rPr lang="ru-RU" dirty="0"/>
              <a:t> потенциального эмитента субъекта МСП для выпуска облигаций. </a:t>
            </a:r>
            <a:br>
              <a:rPr lang="ru-RU" dirty="0"/>
            </a:br>
            <a:r>
              <a:rPr lang="ru-RU" dirty="0"/>
              <a:t>Критерии самооценки</a:t>
            </a:r>
          </a:p>
        </p:txBody>
      </p:sp>
      <p:sp>
        <p:nvSpPr>
          <p:cNvPr id="5" name="Прямоугольник 4">
            <a:extLst>
              <a:ext uri="{FF2B5EF4-FFF2-40B4-BE49-F238E27FC236}">
                <a16:creationId xmlns:a16="http://schemas.microsoft.com/office/drawing/2014/main" id="{F8DCC3A0-D7E1-4E72-BD5A-31BFAE44A191}"/>
              </a:ext>
            </a:extLst>
          </p:cNvPr>
          <p:cNvSpPr/>
          <p:nvPr/>
        </p:nvSpPr>
        <p:spPr>
          <a:xfrm>
            <a:off x="1951349" y="865787"/>
            <a:ext cx="2589170" cy="369332"/>
          </a:xfrm>
          <a:prstGeom prst="rect">
            <a:avLst/>
          </a:prstGeom>
        </p:spPr>
        <p:txBody>
          <a:bodyPr wrap="none">
            <a:spAutoFit/>
          </a:bodyPr>
          <a:lstStyle/>
          <a:p>
            <a:r>
              <a:rPr lang="ru-RU" b="1" dirty="0">
                <a:solidFill>
                  <a:srgbClr val="000000"/>
                </a:solidFill>
                <a:latin typeface="Arial" panose="020B0604020202020204" pitchFamily="34" charset="0"/>
              </a:rPr>
              <a:t>Основные критерии:</a:t>
            </a:r>
            <a:endParaRPr lang="ru-RU" dirty="0"/>
          </a:p>
        </p:txBody>
      </p:sp>
      <p:sp>
        <p:nvSpPr>
          <p:cNvPr id="6" name="Прямоугольник 5">
            <a:extLst>
              <a:ext uri="{FF2B5EF4-FFF2-40B4-BE49-F238E27FC236}">
                <a16:creationId xmlns:a16="http://schemas.microsoft.com/office/drawing/2014/main" id="{830295FF-AD1A-4E22-B0F4-F84CCCBA5049}"/>
              </a:ext>
            </a:extLst>
          </p:cNvPr>
          <p:cNvSpPr/>
          <p:nvPr/>
        </p:nvSpPr>
        <p:spPr>
          <a:xfrm>
            <a:off x="2010975" y="1048723"/>
            <a:ext cx="10074188" cy="830997"/>
          </a:xfrm>
          <a:prstGeom prst="rect">
            <a:avLst/>
          </a:prstGeom>
        </p:spPr>
        <p:txBody>
          <a:bodyPr wrap="square">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Субъект МСП </a:t>
            </a:r>
            <a:r>
              <a:rPr lang="ru-RU" sz="1600" dirty="0">
                <a:solidFill>
                  <a:srgbClr val="000000"/>
                </a:solidFill>
                <a:latin typeface="Arial" panose="020B0604020202020204" pitchFamily="34" charset="0"/>
              </a:rPr>
              <a:t>(виды деятельности, кроме игорного бизнеса, добыча и реализация подакцизных товаров, добыча полезных ископаемых, кроме общедоступных)</a:t>
            </a:r>
          </a:p>
        </p:txBody>
      </p:sp>
      <p:sp>
        <p:nvSpPr>
          <p:cNvPr id="7" name="Прямоугольник 6">
            <a:extLst>
              <a:ext uri="{FF2B5EF4-FFF2-40B4-BE49-F238E27FC236}">
                <a16:creationId xmlns:a16="http://schemas.microsoft.com/office/drawing/2014/main" id="{D1E8B2A7-54A6-49B1-B0B7-9A677F09F8B0}"/>
              </a:ext>
            </a:extLst>
          </p:cNvPr>
          <p:cNvSpPr/>
          <p:nvPr/>
        </p:nvSpPr>
        <p:spPr>
          <a:xfrm>
            <a:off x="2025726" y="1604745"/>
            <a:ext cx="6096000" cy="553998"/>
          </a:xfrm>
          <a:prstGeom prst="rect">
            <a:avLst/>
          </a:prstGeom>
        </p:spPr>
        <p:txBody>
          <a:bodyPr>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Компания ведет деятельность более 3 лет</a:t>
            </a:r>
          </a:p>
        </p:txBody>
      </p:sp>
      <p:sp>
        <p:nvSpPr>
          <p:cNvPr id="8" name="Прямоугольник 7">
            <a:extLst>
              <a:ext uri="{FF2B5EF4-FFF2-40B4-BE49-F238E27FC236}">
                <a16:creationId xmlns:a16="http://schemas.microsoft.com/office/drawing/2014/main" id="{69F4D053-C60E-43B0-B590-33FCE9B11A88}"/>
              </a:ext>
            </a:extLst>
          </p:cNvPr>
          <p:cNvSpPr/>
          <p:nvPr/>
        </p:nvSpPr>
        <p:spPr>
          <a:xfrm>
            <a:off x="2025726" y="1947772"/>
            <a:ext cx="9869863" cy="553998"/>
          </a:xfrm>
          <a:prstGeom prst="rect">
            <a:avLst/>
          </a:prstGeom>
        </p:spPr>
        <p:txBody>
          <a:bodyPr wrap="square">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Налоговый резидент, не в состоянии банкротства, ликвидации, реорганизации </a:t>
            </a:r>
          </a:p>
        </p:txBody>
      </p:sp>
      <p:sp>
        <p:nvSpPr>
          <p:cNvPr id="9" name="Прямоугольник 8">
            <a:extLst>
              <a:ext uri="{FF2B5EF4-FFF2-40B4-BE49-F238E27FC236}">
                <a16:creationId xmlns:a16="http://schemas.microsoft.com/office/drawing/2014/main" id="{E65E20D9-F0F0-433A-B292-28D6D7B79597}"/>
              </a:ext>
            </a:extLst>
          </p:cNvPr>
          <p:cNvSpPr/>
          <p:nvPr/>
        </p:nvSpPr>
        <p:spPr>
          <a:xfrm>
            <a:off x="2025726" y="2671978"/>
            <a:ext cx="3108351" cy="369332"/>
          </a:xfrm>
          <a:prstGeom prst="rect">
            <a:avLst/>
          </a:prstGeom>
        </p:spPr>
        <p:txBody>
          <a:bodyPr wrap="none">
            <a:spAutoFit/>
          </a:bodyPr>
          <a:lstStyle/>
          <a:p>
            <a:r>
              <a:rPr lang="ru-RU" b="1" dirty="0">
                <a:solidFill>
                  <a:srgbClr val="000000"/>
                </a:solidFill>
                <a:latin typeface="Arial" panose="020B0604020202020204" pitchFamily="34" charset="0"/>
              </a:rPr>
              <a:t>Финансовые показатели:</a:t>
            </a:r>
            <a:endParaRPr lang="ru-RU" dirty="0"/>
          </a:p>
        </p:txBody>
      </p:sp>
      <p:sp>
        <p:nvSpPr>
          <p:cNvPr id="10" name="Прямоугольник 9">
            <a:extLst>
              <a:ext uri="{FF2B5EF4-FFF2-40B4-BE49-F238E27FC236}">
                <a16:creationId xmlns:a16="http://schemas.microsoft.com/office/drawing/2014/main" id="{96DDA170-DB81-43ED-8A18-961701ABCB4F}"/>
              </a:ext>
            </a:extLst>
          </p:cNvPr>
          <p:cNvSpPr/>
          <p:nvPr/>
        </p:nvSpPr>
        <p:spPr>
          <a:xfrm>
            <a:off x="1995167" y="2829802"/>
            <a:ext cx="9826827" cy="830997"/>
          </a:xfrm>
          <a:prstGeom prst="rect">
            <a:avLst/>
          </a:prstGeom>
        </p:spPr>
        <p:txBody>
          <a:bodyPr wrap="square">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Отсутствует отрицательная кредитная история </a:t>
            </a:r>
            <a:r>
              <a:rPr lang="ru-RU" sz="1600" dirty="0">
                <a:solidFill>
                  <a:srgbClr val="000000"/>
                </a:solidFill>
                <a:latin typeface="Arial" panose="020B0604020202020204" pitchFamily="34" charset="0"/>
              </a:rPr>
              <a:t>(просрочки по кредитам более 30 дней в течение последних 180 дней)</a:t>
            </a:r>
          </a:p>
        </p:txBody>
      </p:sp>
      <p:sp>
        <p:nvSpPr>
          <p:cNvPr id="11" name="Прямоугольник 10">
            <a:extLst>
              <a:ext uri="{FF2B5EF4-FFF2-40B4-BE49-F238E27FC236}">
                <a16:creationId xmlns:a16="http://schemas.microsoft.com/office/drawing/2014/main" id="{94D04CD5-27AB-4B92-9F7A-12C1BA60D6A3}"/>
              </a:ext>
            </a:extLst>
          </p:cNvPr>
          <p:cNvSpPr/>
          <p:nvPr/>
        </p:nvSpPr>
        <p:spPr>
          <a:xfrm>
            <a:off x="2011700" y="3375201"/>
            <a:ext cx="6096000" cy="553998"/>
          </a:xfrm>
          <a:prstGeom prst="rect">
            <a:avLst/>
          </a:prstGeom>
        </p:spPr>
        <p:txBody>
          <a:bodyPr>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Выручка от 120 млн рублей до </a:t>
            </a:r>
            <a:r>
              <a:rPr lang="en-US" dirty="0">
                <a:solidFill>
                  <a:srgbClr val="000000"/>
                </a:solidFill>
                <a:latin typeface="Arial" panose="020B0604020202020204" pitchFamily="34" charset="0"/>
              </a:rPr>
              <a:t>10</a:t>
            </a:r>
            <a:r>
              <a:rPr lang="ru-RU" dirty="0">
                <a:solidFill>
                  <a:srgbClr val="000000"/>
                </a:solidFill>
                <a:latin typeface="Arial" panose="020B0604020202020204" pitchFamily="34" charset="0"/>
              </a:rPr>
              <a:t> млрд рублей</a:t>
            </a:r>
            <a:r>
              <a:rPr lang="en-US" dirty="0">
                <a:solidFill>
                  <a:srgbClr val="000000"/>
                </a:solidFill>
                <a:latin typeface="Arial" panose="020B0604020202020204" pitchFamily="34" charset="0"/>
              </a:rPr>
              <a:t> </a:t>
            </a:r>
            <a:r>
              <a:rPr lang="ru-RU" dirty="0">
                <a:solidFill>
                  <a:srgbClr val="000000"/>
                </a:solidFill>
                <a:latin typeface="Arial" panose="020B0604020202020204" pitchFamily="34" charset="0"/>
              </a:rPr>
              <a:t>за год</a:t>
            </a:r>
          </a:p>
        </p:txBody>
      </p:sp>
      <p:sp>
        <p:nvSpPr>
          <p:cNvPr id="12" name="Прямоугольник 11">
            <a:extLst>
              <a:ext uri="{FF2B5EF4-FFF2-40B4-BE49-F238E27FC236}">
                <a16:creationId xmlns:a16="http://schemas.microsoft.com/office/drawing/2014/main" id="{D73ED988-5C0B-4CB0-B8E5-9C3B0FD3E485}"/>
              </a:ext>
            </a:extLst>
          </p:cNvPr>
          <p:cNvSpPr/>
          <p:nvPr/>
        </p:nvSpPr>
        <p:spPr>
          <a:xfrm>
            <a:off x="2010975" y="3728194"/>
            <a:ext cx="10407309" cy="553998"/>
          </a:xfrm>
          <a:prstGeom prst="rect">
            <a:avLst/>
          </a:prstGeom>
        </p:spPr>
        <p:txBody>
          <a:bodyPr wrap="square">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Средний темп прироста выручки </a:t>
            </a:r>
            <a:r>
              <a:rPr lang="ru-RU" dirty="0"/>
              <a:t>(CAGR) </a:t>
            </a:r>
            <a:r>
              <a:rPr lang="ru-RU" b="1" dirty="0">
                <a:solidFill>
                  <a:srgbClr val="000000"/>
                </a:solidFill>
                <a:latin typeface="Arial" panose="020B0604020202020204" pitchFamily="34" charset="0"/>
              </a:rPr>
              <a:t>за последние три года </a:t>
            </a:r>
            <a:r>
              <a:rPr lang="ru-RU" dirty="0">
                <a:solidFill>
                  <a:srgbClr val="000000"/>
                </a:solidFill>
                <a:latin typeface="Arial" panose="020B0604020202020204" pitchFamily="34" charset="0"/>
              </a:rPr>
              <a:t>не менее 10%</a:t>
            </a:r>
          </a:p>
        </p:txBody>
      </p:sp>
      <p:sp>
        <p:nvSpPr>
          <p:cNvPr id="13" name="Прямоугольник 12">
            <a:extLst>
              <a:ext uri="{FF2B5EF4-FFF2-40B4-BE49-F238E27FC236}">
                <a16:creationId xmlns:a16="http://schemas.microsoft.com/office/drawing/2014/main" id="{ECA197A0-2684-4ACA-878C-55748F6A6ED3}"/>
              </a:ext>
            </a:extLst>
          </p:cNvPr>
          <p:cNvSpPr/>
          <p:nvPr/>
        </p:nvSpPr>
        <p:spPr>
          <a:xfrm>
            <a:off x="2010975" y="4736911"/>
            <a:ext cx="2612446" cy="369332"/>
          </a:xfrm>
          <a:prstGeom prst="rect">
            <a:avLst/>
          </a:prstGeom>
        </p:spPr>
        <p:txBody>
          <a:bodyPr wrap="none">
            <a:spAutoFit/>
          </a:bodyPr>
          <a:lstStyle/>
          <a:p>
            <a:r>
              <a:rPr lang="ru-RU" b="1" dirty="0">
                <a:solidFill>
                  <a:srgbClr val="000000"/>
                </a:solidFill>
                <a:latin typeface="Arial" panose="020B0604020202020204" pitchFamily="34" charset="0"/>
              </a:rPr>
              <a:t>Параметры выпуска:</a:t>
            </a:r>
            <a:endParaRPr lang="ru-RU" dirty="0"/>
          </a:p>
        </p:txBody>
      </p:sp>
      <p:sp>
        <p:nvSpPr>
          <p:cNvPr id="14" name="Прямоугольник 13">
            <a:extLst>
              <a:ext uri="{FF2B5EF4-FFF2-40B4-BE49-F238E27FC236}">
                <a16:creationId xmlns:a16="http://schemas.microsoft.com/office/drawing/2014/main" id="{71AFD135-6AA7-46C5-ADB9-0CB1AC89B825}"/>
              </a:ext>
            </a:extLst>
          </p:cNvPr>
          <p:cNvSpPr/>
          <p:nvPr/>
        </p:nvSpPr>
        <p:spPr>
          <a:xfrm>
            <a:off x="1987229" y="4850372"/>
            <a:ext cx="6096000" cy="553998"/>
          </a:xfrm>
          <a:prstGeom prst="rect">
            <a:avLst/>
          </a:prstGeom>
        </p:spPr>
        <p:txBody>
          <a:bodyPr>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Объем выпуска от 50 млн* до 1 млрд рублей</a:t>
            </a:r>
          </a:p>
        </p:txBody>
      </p:sp>
      <p:sp>
        <p:nvSpPr>
          <p:cNvPr id="15" name="Прямоугольник 14">
            <a:extLst>
              <a:ext uri="{FF2B5EF4-FFF2-40B4-BE49-F238E27FC236}">
                <a16:creationId xmlns:a16="http://schemas.microsoft.com/office/drawing/2014/main" id="{384A7211-9655-44CB-9A51-CD440855FCCC}"/>
              </a:ext>
            </a:extLst>
          </p:cNvPr>
          <p:cNvSpPr/>
          <p:nvPr/>
        </p:nvSpPr>
        <p:spPr>
          <a:xfrm>
            <a:off x="1995167" y="5114777"/>
            <a:ext cx="9511645" cy="553998"/>
          </a:xfrm>
          <a:prstGeom prst="rect">
            <a:avLst/>
          </a:prstGeom>
        </p:spPr>
        <p:txBody>
          <a:bodyPr wrap="square">
            <a:spAutoFit/>
          </a:bodyPr>
          <a:lstStyle/>
          <a:p>
            <a:endParaRPr lang="ru-RU" sz="1200"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&gt; </a:t>
            </a:r>
            <a:r>
              <a:rPr lang="ru-RU" dirty="0">
                <a:solidFill>
                  <a:srgbClr val="000000"/>
                </a:solidFill>
                <a:latin typeface="Arial" panose="020B0604020202020204" pitchFamily="34" charset="0"/>
              </a:rPr>
              <a:t>Срок привлечения средств не менее 1 года и не более 3 лет</a:t>
            </a:r>
          </a:p>
        </p:txBody>
      </p:sp>
      <p:sp>
        <p:nvSpPr>
          <p:cNvPr id="16" name="Прямоугольник 15">
            <a:extLst>
              <a:ext uri="{FF2B5EF4-FFF2-40B4-BE49-F238E27FC236}">
                <a16:creationId xmlns:a16="http://schemas.microsoft.com/office/drawing/2014/main" id="{9EAA07C6-B2F9-474A-9EC2-9241B2DA2263}"/>
              </a:ext>
            </a:extLst>
          </p:cNvPr>
          <p:cNvSpPr/>
          <p:nvPr/>
        </p:nvSpPr>
        <p:spPr>
          <a:xfrm>
            <a:off x="4199974" y="5893236"/>
            <a:ext cx="8218310" cy="646331"/>
          </a:xfrm>
          <a:prstGeom prst="rect">
            <a:avLst/>
          </a:prstGeom>
        </p:spPr>
        <p:txBody>
          <a:bodyPr wrap="square">
            <a:spAutoFit/>
          </a:bodyPr>
          <a:lstStyle/>
          <a:p>
            <a:r>
              <a:rPr lang="ru-RU" i="1" dirty="0">
                <a:solidFill>
                  <a:srgbClr val="C00000"/>
                </a:solidFill>
                <a:latin typeface="Times New Roman" panose="02020603050405020304" pitchFamily="18" charset="0"/>
              </a:rPr>
              <a:t>Несоответствие критериям самооценки </a:t>
            </a:r>
            <a:r>
              <a:rPr lang="ru-RU" i="1" u="sng" dirty="0">
                <a:solidFill>
                  <a:srgbClr val="C00000"/>
                </a:solidFill>
                <a:latin typeface="Times New Roman" panose="02020603050405020304" pitchFamily="18" charset="0"/>
              </a:rPr>
              <a:t>не означает запрет </a:t>
            </a:r>
            <a:r>
              <a:rPr lang="ru-RU" i="1" dirty="0">
                <a:solidFill>
                  <a:srgbClr val="C00000"/>
                </a:solidFill>
                <a:latin typeface="Times New Roman" panose="02020603050405020304" pitchFamily="18" charset="0"/>
              </a:rPr>
              <a:t>для компании обратиться к организаторам размещения облигаций</a:t>
            </a:r>
            <a:endParaRPr lang="ru-RU" dirty="0">
              <a:solidFill>
                <a:srgbClr val="C00000"/>
              </a:solidFill>
            </a:endParaRPr>
          </a:p>
        </p:txBody>
      </p:sp>
      <p:sp>
        <p:nvSpPr>
          <p:cNvPr id="17" name="Прямоугольник 16">
            <a:extLst>
              <a:ext uri="{FF2B5EF4-FFF2-40B4-BE49-F238E27FC236}">
                <a16:creationId xmlns:a16="http://schemas.microsoft.com/office/drawing/2014/main" id="{E607E4E0-9970-46FF-93CB-E2C8B8D2D59F}"/>
              </a:ext>
            </a:extLst>
          </p:cNvPr>
          <p:cNvSpPr/>
          <p:nvPr/>
        </p:nvSpPr>
        <p:spPr>
          <a:xfrm>
            <a:off x="2010975" y="4253109"/>
            <a:ext cx="7885492" cy="369332"/>
          </a:xfrm>
          <a:prstGeom prst="rect">
            <a:avLst/>
          </a:prstGeom>
        </p:spPr>
        <p:txBody>
          <a:bodyPr wrap="none">
            <a:spAutoFit/>
          </a:bodyPr>
          <a:lstStyle/>
          <a:p>
            <a:r>
              <a:rPr lang="en-US" dirty="0"/>
              <a:t>&gt; </a:t>
            </a:r>
            <a:r>
              <a:rPr lang="ru-RU" dirty="0"/>
              <a:t>Коэффициент: Чистый долг / EBIT (операционная прибыль) менее 3 x</a:t>
            </a:r>
          </a:p>
        </p:txBody>
      </p:sp>
      <p:sp>
        <p:nvSpPr>
          <p:cNvPr id="18" name="Овал 17">
            <a:extLst>
              <a:ext uri="{FF2B5EF4-FFF2-40B4-BE49-F238E27FC236}">
                <a16:creationId xmlns:a16="http://schemas.microsoft.com/office/drawing/2014/main" id="{652A3250-F8FE-4A63-8307-5AEDEAAB9271}"/>
              </a:ext>
            </a:extLst>
          </p:cNvPr>
          <p:cNvSpPr/>
          <p:nvPr/>
        </p:nvSpPr>
        <p:spPr>
          <a:xfrm>
            <a:off x="1291473" y="1396003"/>
            <a:ext cx="602245" cy="553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рямоугольник 18">
            <a:extLst>
              <a:ext uri="{FF2B5EF4-FFF2-40B4-BE49-F238E27FC236}">
                <a16:creationId xmlns:a16="http://schemas.microsoft.com/office/drawing/2014/main" id="{2DF01AC8-612F-48BF-929E-3492E9D0466C}"/>
              </a:ext>
            </a:extLst>
          </p:cNvPr>
          <p:cNvSpPr/>
          <p:nvPr/>
        </p:nvSpPr>
        <p:spPr>
          <a:xfrm>
            <a:off x="1384984" y="1371504"/>
            <a:ext cx="451380" cy="584775"/>
          </a:xfrm>
          <a:prstGeom prst="rect">
            <a:avLst/>
          </a:prstGeom>
          <a:solidFill>
            <a:schemeClr val="accent1">
              <a:lumMod val="20000"/>
              <a:lumOff val="80000"/>
            </a:schemeClr>
          </a:solidFill>
          <a:effectLst>
            <a:softEdge rad="127000"/>
          </a:effectLst>
        </p:spPr>
        <p:txBody>
          <a:bodyPr wrap="square">
            <a:spAutoFit/>
          </a:bodyPr>
          <a:lstStyle/>
          <a:p>
            <a:r>
              <a:rPr lang="ru-RU" sz="3200" b="1" dirty="0">
                <a:solidFill>
                  <a:srgbClr val="C00000"/>
                </a:solidFill>
                <a:latin typeface="Arial" panose="020B0604020202020204" pitchFamily="34" charset="0"/>
              </a:rPr>
              <a:t>1</a:t>
            </a:r>
            <a:endParaRPr lang="ru-RU" sz="3200" b="1" dirty="0">
              <a:solidFill>
                <a:srgbClr val="C00000"/>
              </a:solidFill>
            </a:endParaRPr>
          </a:p>
        </p:txBody>
      </p:sp>
      <p:sp>
        <p:nvSpPr>
          <p:cNvPr id="20" name="Овал 19">
            <a:extLst>
              <a:ext uri="{FF2B5EF4-FFF2-40B4-BE49-F238E27FC236}">
                <a16:creationId xmlns:a16="http://schemas.microsoft.com/office/drawing/2014/main" id="{0E6C8F48-A0CD-48CF-9C24-A959F99BDF65}"/>
              </a:ext>
            </a:extLst>
          </p:cNvPr>
          <p:cNvSpPr/>
          <p:nvPr/>
        </p:nvSpPr>
        <p:spPr>
          <a:xfrm>
            <a:off x="1352246" y="1432031"/>
            <a:ext cx="498869" cy="47829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368A4BD7-B9F3-4596-ACBF-66AA2422E1E3}"/>
              </a:ext>
            </a:extLst>
          </p:cNvPr>
          <p:cNvSpPr/>
          <p:nvPr/>
        </p:nvSpPr>
        <p:spPr>
          <a:xfrm>
            <a:off x="1336522" y="3222635"/>
            <a:ext cx="498869" cy="47829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774B156C-9C93-4278-8B8A-C65B2033F56A}"/>
              </a:ext>
            </a:extLst>
          </p:cNvPr>
          <p:cNvSpPr/>
          <p:nvPr/>
        </p:nvSpPr>
        <p:spPr>
          <a:xfrm>
            <a:off x="1285430" y="3184782"/>
            <a:ext cx="602245" cy="553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id="{40160D93-86D5-478D-9B8A-4FDA64A398D7}"/>
              </a:ext>
            </a:extLst>
          </p:cNvPr>
          <p:cNvSpPr/>
          <p:nvPr/>
        </p:nvSpPr>
        <p:spPr>
          <a:xfrm>
            <a:off x="1384984" y="3154005"/>
            <a:ext cx="451380" cy="584775"/>
          </a:xfrm>
          <a:prstGeom prst="rect">
            <a:avLst/>
          </a:prstGeom>
          <a:solidFill>
            <a:schemeClr val="accent1">
              <a:lumMod val="20000"/>
              <a:lumOff val="80000"/>
            </a:schemeClr>
          </a:solidFill>
          <a:effectLst>
            <a:softEdge rad="127000"/>
          </a:effectLst>
        </p:spPr>
        <p:txBody>
          <a:bodyPr wrap="square">
            <a:spAutoFit/>
          </a:bodyPr>
          <a:lstStyle/>
          <a:p>
            <a:r>
              <a:rPr lang="ru-RU" sz="3200" b="1" dirty="0">
                <a:solidFill>
                  <a:srgbClr val="C00000"/>
                </a:solidFill>
                <a:latin typeface="Arial" panose="020B0604020202020204" pitchFamily="34" charset="0"/>
              </a:rPr>
              <a:t>2</a:t>
            </a:r>
            <a:endParaRPr lang="ru-RU" sz="3200" b="1" dirty="0">
              <a:solidFill>
                <a:srgbClr val="C00000"/>
              </a:solidFill>
            </a:endParaRPr>
          </a:p>
        </p:txBody>
      </p:sp>
      <p:sp>
        <p:nvSpPr>
          <p:cNvPr id="24" name="Овал 23">
            <a:extLst>
              <a:ext uri="{FF2B5EF4-FFF2-40B4-BE49-F238E27FC236}">
                <a16:creationId xmlns:a16="http://schemas.microsoft.com/office/drawing/2014/main" id="{F95E48FF-3644-49A4-B353-464FDC420063}"/>
              </a:ext>
            </a:extLst>
          </p:cNvPr>
          <p:cNvSpPr/>
          <p:nvPr/>
        </p:nvSpPr>
        <p:spPr>
          <a:xfrm>
            <a:off x="1337495" y="4783718"/>
            <a:ext cx="498869" cy="47829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77ACB371-B305-4B6F-B052-A65F904300C4}"/>
              </a:ext>
            </a:extLst>
          </p:cNvPr>
          <p:cNvSpPr/>
          <p:nvPr/>
        </p:nvSpPr>
        <p:spPr>
          <a:xfrm>
            <a:off x="1285431" y="4745865"/>
            <a:ext cx="602245" cy="55399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рямоугольник 25">
            <a:extLst>
              <a:ext uri="{FF2B5EF4-FFF2-40B4-BE49-F238E27FC236}">
                <a16:creationId xmlns:a16="http://schemas.microsoft.com/office/drawing/2014/main" id="{F03EAD34-9A57-45E4-A157-721500CC21F5}"/>
              </a:ext>
            </a:extLst>
          </p:cNvPr>
          <p:cNvSpPr/>
          <p:nvPr/>
        </p:nvSpPr>
        <p:spPr>
          <a:xfrm>
            <a:off x="1375990" y="4736911"/>
            <a:ext cx="451380" cy="584775"/>
          </a:xfrm>
          <a:prstGeom prst="rect">
            <a:avLst/>
          </a:prstGeom>
          <a:solidFill>
            <a:schemeClr val="accent1">
              <a:lumMod val="20000"/>
              <a:lumOff val="80000"/>
            </a:schemeClr>
          </a:solidFill>
          <a:effectLst>
            <a:softEdge rad="127000"/>
          </a:effectLst>
        </p:spPr>
        <p:txBody>
          <a:bodyPr wrap="square">
            <a:spAutoFit/>
          </a:bodyPr>
          <a:lstStyle/>
          <a:p>
            <a:r>
              <a:rPr lang="ru-RU" sz="3200" b="1" dirty="0">
                <a:solidFill>
                  <a:srgbClr val="C00000"/>
                </a:solidFill>
                <a:latin typeface="Arial" panose="020B0604020202020204" pitchFamily="34" charset="0"/>
              </a:rPr>
              <a:t>3</a:t>
            </a:r>
            <a:endParaRPr lang="ru-RU" sz="3200" b="1" dirty="0">
              <a:solidFill>
                <a:srgbClr val="C00000"/>
              </a:solidFill>
            </a:endParaRPr>
          </a:p>
        </p:txBody>
      </p:sp>
    </p:spTree>
    <p:extLst>
      <p:ext uri="{BB962C8B-B14F-4D97-AF65-F5344CB8AC3E}">
        <p14:creationId xmlns:p14="http://schemas.microsoft.com/office/powerpoint/2010/main" val="2496355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Стрелка: шеврон 23">
            <a:extLst>
              <a:ext uri="{FF2B5EF4-FFF2-40B4-BE49-F238E27FC236}">
                <a16:creationId xmlns:a16="http://schemas.microsoft.com/office/drawing/2014/main" id="{FCEF97CF-D4C9-48EB-B3B9-5155B0492C85}"/>
              </a:ext>
            </a:extLst>
          </p:cNvPr>
          <p:cNvSpPr/>
          <p:nvPr/>
        </p:nvSpPr>
        <p:spPr>
          <a:xfrm>
            <a:off x="1700367" y="4327685"/>
            <a:ext cx="2771481" cy="1140643"/>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3" name="Номер слайда 2">
            <a:extLst>
              <a:ext uri="{FF2B5EF4-FFF2-40B4-BE49-F238E27FC236}">
                <a16:creationId xmlns:a16="http://schemas.microsoft.com/office/drawing/2014/main" id="{6C856960-89E3-41F7-B572-7DE67C315277}"/>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17</a:t>
            </a:fld>
            <a:endParaRPr lang="ru-RU" dirty="0">
              <a:solidFill>
                <a:srgbClr val="000000">
                  <a:tint val="75000"/>
                </a:srgbClr>
              </a:solidFill>
            </a:endParaRPr>
          </a:p>
        </p:txBody>
      </p:sp>
      <p:sp>
        <p:nvSpPr>
          <p:cNvPr id="4" name="Стрелка: шеврон 3">
            <a:extLst>
              <a:ext uri="{FF2B5EF4-FFF2-40B4-BE49-F238E27FC236}">
                <a16:creationId xmlns:a16="http://schemas.microsoft.com/office/drawing/2014/main" id="{85532958-C28D-4E33-BA12-4F2F5F697758}"/>
              </a:ext>
            </a:extLst>
          </p:cNvPr>
          <p:cNvSpPr/>
          <p:nvPr/>
        </p:nvSpPr>
        <p:spPr>
          <a:xfrm>
            <a:off x="2837948" y="2513356"/>
            <a:ext cx="1960775" cy="1140643"/>
          </a:xfrm>
          <a:prstGeom prst="chevron">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Стрелка: пятиугольник 5">
            <a:extLst>
              <a:ext uri="{FF2B5EF4-FFF2-40B4-BE49-F238E27FC236}">
                <a16:creationId xmlns:a16="http://schemas.microsoft.com/office/drawing/2014/main" id="{F684B0D8-6A33-4123-9C38-B52C108CAD82}"/>
              </a:ext>
            </a:extLst>
          </p:cNvPr>
          <p:cNvSpPr/>
          <p:nvPr/>
        </p:nvSpPr>
        <p:spPr>
          <a:xfrm>
            <a:off x="1357460" y="2513357"/>
            <a:ext cx="1960775" cy="1140643"/>
          </a:xfrm>
          <a:prstGeom prst="homePlat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шеврон 6">
            <a:extLst>
              <a:ext uri="{FF2B5EF4-FFF2-40B4-BE49-F238E27FC236}">
                <a16:creationId xmlns:a16="http://schemas.microsoft.com/office/drawing/2014/main" id="{61EA2CAA-9070-4790-A2E0-875E8A965447}"/>
              </a:ext>
            </a:extLst>
          </p:cNvPr>
          <p:cNvSpPr/>
          <p:nvPr/>
        </p:nvSpPr>
        <p:spPr>
          <a:xfrm>
            <a:off x="4337852" y="2513356"/>
            <a:ext cx="2574658" cy="1140643"/>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Стрелка: шеврон 7">
            <a:extLst>
              <a:ext uri="{FF2B5EF4-FFF2-40B4-BE49-F238E27FC236}">
                <a16:creationId xmlns:a16="http://schemas.microsoft.com/office/drawing/2014/main" id="{AB1BDC54-FF10-466C-8501-9CB5E40049C6}"/>
              </a:ext>
            </a:extLst>
          </p:cNvPr>
          <p:cNvSpPr/>
          <p:nvPr/>
        </p:nvSpPr>
        <p:spPr>
          <a:xfrm>
            <a:off x="6435893" y="2508108"/>
            <a:ext cx="2934927" cy="11406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9" name="Стрелка: шеврон 8">
            <a:extLst>
              <a:ext uri="{FF2B5EF4-FFF2-40B4-BE49-F238E27FC236}">
                <a16:creationId xmlns:a16="http://schemas.microsoft.com/office/drawing/2014/main" id="{96629A77-0FA7-4C70-8C1C-CAA2E4BD15BB}"/>
              </a:ext>
            </a:extLst>
          </p:cNvPr>
          <p:cNvSpPr/>
          <p:nvPr/>
        </p:nvSpPr>
        <p:spPr>
          <a:xfrm>
            <a:off x="8948730" y="2508108"/>
            <a:ext cx="2934927" cy="1140643"/>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Заголовок 9">
            <a:extLst>
              <a:ext uri="{FF2B5EF4-FFF2-40B4-BE49-F238E27FC236}">
                <a16:creationId xmlns:a16="http://schemas.microsoft.com/office/drawing/2014/main" id="{CD6BDA08-ACA8-4D86-A4D8-FA04C6B05519}"/>
              </a:ext>
            </a:extLst>
          </p:cNvPr>
          <p:cNvSpPr>
            <a:spLocks noGrp="1"/>
          </p:cNvSpPr>
          <p:nvPr>
            <p:ph type="title"/>
          </p:nvPr>
        </p:nvSpPr>
        <p:spPr>
          <a:xfrm>
            <a:off x="1536700" y="287338"/>
            <a:ext cx="10463213" cy="461665"/>
          </a:xfrm>
          <a:prstGeom prst="rect">
            <a:avLst/>
          </a:prstGeom>
        </p:spPr>
        <p:txBody>
          <a:bodyPr wrap="square">
            <a:spAutoFit/>
          </a:bodyPr>
          <a:lstStyle/>
          <a:p>
            <a:r>
              <a:rPr lang="ru-RU" sz="2400" b="1" dirty="0">
                <a:solidFill>
                  <a:srgbClr val="000000"/>
                </a:solidFill>
                <a:latin typeface="Arial" panose="020B0604020202020204" pitchFamily="34" charset="0"/>
              </a:rPr>
              <a:t>Процесс</a:t>
            </a:r>
            <a:r>
              <a:rPr lang="ru-RU" sz="2400" dirty="0">
                <a:solidFill>
                  <a:srgbClr val="000000"/>
                </a:solidFill>
                <a:latin typeface="Arial" panose="020B0604020202020204" pitchFamily="34" charset="0"/>
              </a:rPr>
              <a:t> выхода субъекта МСП на фондовый рынок </a:t>
            </a:r>
            <a:endParaRPr lang="ru-RU" sz="2400" dirty="0"/>
          </a:p>
        </p:txBody>
      </p:sp>
      <p:sp>
        <p:nvSpPr>
          <p:cNvPr id="11" name="Прямоугольник 10">
            <a:extLst>
              <a:ext uri="{FF2B5EF4-FFF2-40B4-BE49-F238E27FC236}">
                <a16:creationId xmlns:a16="http://schemas.microsoft.com/office/drawing/2014/main" id="{7CD05C11-9034-4675-9E27-E316BB0C7E56}"/>
              </a:ext>
            </a:extLst>
          </p:cNvPr>
          <p:cNvSpPr/>
          <p:nvPr/>
        </p:nvSpPr>
        <p:spPr>
          <a:xfrm>
            <a:off x="1381048" y="2899011"/>
            <a:ext cx="1831592" cy="369332"/>
          </a:xfrm>
          <a:prstGeom prst="rect">
            <a:avLst/>
          </a:prstGeom>
          <a:ln>
            <a:noFill/>
          </a:ln>
        </p:spPr>
        <p:txBody>
          <a:bodyPr wrap="none">
            <a:spAutoFit/>
          </a:bodyPr>
          <a:lstStyle/>
          <a:p>
            <a:r>
              <a:rPr lang="ru-RU" dirty="0">
                <a:solidFill>
                  <a:srgbClr val="000000"/>
                </a:solidFill>
                <a:latin typeface="Arial" panose="020B0604020202020204" pitchFamily="34" charset="0"/>
              </a:rPr>
              <a:t>Субъекты МСП</a:t>
            </a:r>
            <a:endParaRPr lang="ru-RU" dirty="0"/>
          </a:p>
        </p:txBody>
      </p:sp>
      <p:sp>
        <p:nvSpPr>
          <p:cNvPr id="12" name="Прямоугольник 11">
            <a:extLst>
              <a:ext uri="{FF2B5EF4-FFF2-40B4-BE49-F238E27FC236}">
                <a16:creationId xmlns:a16="http://schemas.microsoft.com/office/drawing/2014/main" id="{0AEBE17B-E196-4686-BFC1-2CBC6A7653FD}"/>
              </a:ext>
            </a:extLst>
          </p:cNvPr>
          <p:cNvSpPr/>
          <p:nvPr/>
        </p:nvSpPr>
        <p:spPr>
          <a:xfrm>
            <a:off x="3318235" y="2760511"/>
            <a:ext cx="1191993" cy="646331"/>
          </a:xfrm>
          <a:prstGeom prst="rect">
            <a:avLst/>
          </a:prstGeom>
        </p:spPr>
        <p:txBody>
          <a:bodyPr wrap="none">
            <a:spAutoFit/>
          </a:bodyPr>
          <a:lstStyle/>
          <a:p>
            <a:pPr algn="ctr"/>
            <a:r>
              <a:rPr lang="ru-RU" dirty="0">
                <a:solidFill>
                  <a:srgbClr val="000000"/>
                </a:solidFill>
                <a:latin typeface="Arial" panose="020B0604020202020204" pitchFamily="34" charset="0"/>
              </a:rPr>
              <a:t>Критерии</a:t>
            </a:r>
          </a:p>
          <a:p>
            <a:pPr algn="ctr"/>
            <a:r>
              <a:rPr lang="ru-RU" dirty="0">
                <a:solidFill>
                  <a:srgbClr val="000000"/>
                </a:solidFill>
                <a:latin typeface="Arial" panose="020B0604020202020204" pitchFamily="34" charset="0"/>
              </a:rPr>
              <a:t>оценки</a:t>
            </a:r>
            <a:endParaRPr lang="ru-RU" dirty="0"/>
          </a:p>
        </p:txBody>
      </p:sp>
      <p:sp>
        <p:nvSpPr>
          <p:cNvPr id="14" name="Прямоугольник 13">
            <a:extLst>
              <a:ext uri="{FF2B5EF4-FFF2-40B4-BE49-F238E27FC236}">
                <a16:creationId xmlns:a16="http://schemas.microsoft.com/office/drawing/2014/main" id="{F4A65DFF-68DC-4FFC-AF33-79EC6C255481}"/>
              </a:ext>
            </a:extLst>
          </p:cNvPr>
          <p:cNvSpPr/>
          <p:nvPr/>
        </p:nvSpPr>
        <p:spPr>
          <a:xfrm>
            <a:off x="4890149" y="2818557"/>
            <a:ext cx="1545744" cy="369332"/>
          </a:xfrm>
          <a:prstGeom prst="rect">
            <a:avLst/>
          </a:prstGeom>
        </p:spPr>
        <p:txBody>
          <a:bodyPr wrap="none">
            <a:spAutoFit/>
          </a:bodyPr>
          <a:lstStyle/>
          <a:p>
            <a:r>
              <a:rPr lang="ru-RU" dirty="0">
                <a:solidFill>
                  <a:srgbClr val="000000"/>
                </a:solidFill>
                <a:latin typeface="Arial" panose="020B0604020202020204" pitchFamily="34" charset="0"/>
              </a:rPr>
              <a:t>Организатор</a:t>
            </a:r>
            <a:endParaRPr lang="ru-RU" dirty="0"/>
          </a:p>
        </p:txBody>
      </p:sp>
      <p:sp>
        <p:nvSpPr>
          <p:cNvPr id="15" name="Прямоугольник 14">
            <a:extLst>
              <a:ext uri="{FF2B5EF4-FFF2-40B4-BE49-F238E27FC236}">
                <a16:creationId xmlns:a16="http://schemas.microsoft.com/office/drawing/2014/main" id="{DDB56184-09C0-4687-AC3B-6D3063CA072B}"/>
              </a:ext>
            </a:extLst>
          </p:cNvPr>
          <p:cNvSpPr/>
          <p:nvPr/>
        </p:nvSpPr>
        <p:spPr>
          <a:xfrm>
            <a:off x="7448807" y="2818557"/>
            <a:ext cx="875561" cy="369332"/>
          </a:xfrm>
          <a:prstGeom prst="rect">
            <a:avLst/>
          </a:prstGeom>
        </p:spPr>
        <p:txBody>
          <a:bodyPr wrap="none">
            <a:spAutoFit/>
          </a:bodyPr>
          <a:lstStyle/>
          <a:p>
            <a:r>
              <a:rPr lang="ru-RU" dirty="0">
                <a:solidFill>
                  <a:srgbClr val="000000"/>
                </a:solidFill>
                <a:latin typeface="Arial" panose="020B0604020202020204" pitchFamily="34" charset="0"/>
              </a:rPr>
              <a:t>Биржа</a:t>
            </a:r>
            <a:endParaRPr lang="ru-RU" dirty="0"/>
          </a:p>
        </p:txBody>
      </p:sp>
      <p:sp>
        <p:nvSpPr>
          <p:cNvPr id="16" name="Прямоугольник 15">
            <a:extLst>
              <a:ext uri="{FF2B5EF4-FFF2-40B4-BE49-F238E27FC236}">
                <a16:creationId xmlns:a16="http://schemas.microsoft.com/office/drawing/2014/main" id="{3B169395-F1D0-4F8B-A150-FC043C348CDD}"/>
              </a:ext>
            </a:extLst>
          </p:cNvPr>
          <p:cNvSpPr/>
          <p:nvPr/>
        </p:nvSpPr>
        <p:spPr>
          <a:xfrm>
            <a:off x="9518524" y="2818557"/>
            <a:ext cx="2131930" cy="369332"/>
          </a:xfrm>
          <a:prstGeom prst="rect">
            <a:avLst/>
          </a:prstGeom>
        </p:spPr>
        <p:txBody>
          <a:bodyPr wrap="none">
            <a:spAutoFit/>
          </a:bodyPr>
          <a:lstStyle/>
          <a:p>
            <a:r>
              <a:rPr lang="ru-RU" dirty="0">
                <a:solidFill>
                  <a:schemeClr val="bg1"/>
                </a:solidFill>
                <a:latin typeface="Arial" panose="020B0604020202020204" pitchFamily="34" charset="0"/>
              </a:rPr>
              <a:t>Выпуск облигаций</a:t>
            </a:r>
            <a:endParaRPr lang="ru-RU" dirty="0">
              <a:solidFill>
                <a:schemeClr val="bg1"/>
              </a:solidFill>
            </a:endParaRPr>
          </a:p>
        </p:txBody>
      </p:sp>
      <p:sp>
        <p:nvSpPr>
          <p:cNvPr id="19" name="Прямоугольник 18">
            <a:extLst>
              <a:ext uri="{FF2B5EF4-FFF2-40B4-BE49-F238E27FC236}">
                <a16:creationId xmlns:a16="http://schemas.microsoft.com/office/drawing/2014/main" id="{AA83843B-F102-4C89-97B5-D889BC8FE3FA}"/>
              </a:ext>
            </a:extLst>
          </p:cNvPr>
          <p:cNvSpPr/>
          <p:nvPr/>
        </p:nvSpPr>
        <p:spPr>
          <a:xfrm>
            <a:off x="1949775" y="4457573"/>
            <a:ext cx="2291399" cy="738664"/>
          </a:xfrm>
          <a:prstGeom prst="rect">
            <a:avLst/>
          </a:prstGeom>
          <a:ln>
            <a:noFill/>
          </a:ln>
        </p:spPr>
        <p:txBody>
          <a:bodyPr wrap="square">
            <a:spAutoFit/>
          </a:bodyPr>
          <a:lstStyle/>
          <a:p>
            <a:pPr algn="ctr"/>
            <a:r>
              <a:rPr lang="ru-RU" sz="1400" dirty="0">
                <a:solidFill>
                  <a:srgbClr val="000000"/>
                </a:solidFill>
              </a:rPr>
              <a:t>Система поиска и отбора </a:t>
            </a:r>
          </a:p>
          <a:p>
            <a:pPr algn="ctr"/>
            <a:r>
              <a:rPr lang="ru-RU" sz="1400" dirty="0">
                <a:solidFill>
                  <a:srgbClr val="000000"/>
                </a:solidFill>
              </a:rPr>
              <a:t>потенциальных </a:t>
            </a:r>
          </a:p>
          <a:p>
            <a:pPr algn="ctr"/>
            <a:r>
              <a:rPr lang="ru-RU" sz="1400" dirty="0">
                <a:solidFill>
                  <a:srgbClr val="000000"/>
                </a:solidFill>
              </a:rPr>
              <a:t>эмитентов</a:t>
            </a:r>
            <a:endParaRPr lang="ru-RU" sz="1400" dirty="0"/>
          </a:p>
        </p:txBody>
      </p:sp>
      <p:sp>
        <p:nvSpPr>
          <p:cNvPr id="23" name="Стрелка: шеврон 22">
            <a:extLst>
              <a:ext uri="{FF2B5EF4-FFF2-40B4-BE49-F238E27FC236}">
                <a16:creationId xmlns:a16="http://schemas.microsoft.com/office/drawing/2014/main" id="{343E6EA1-2D32-4CEA-9975-B0188F5E4B44}"/>
              </a:ext>
            </a:extLst>
          </p:cNvPr>
          <p:cNvSpPr/>
          <p:nvPr/>
        </p:nvSpPr>
        <p:spPr>
          <a:xfrm>
            <a:off x="1291472" y="4313232"/>
            <a:ext cx="692085" cy="1140643"/>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5" name="Прямоугольник 24">
            <a:extLst>
              <a:ext uri="{FF2B5EF4-FFF2-40B4-BE49-F238E27FC236}">
                <a16:creationId xmlns:a16="http://schemas.microsoft.com/office/drawing/2014/main" id="{69FD9660-D26E-4AFA-8D93-78250DEB0AB5}"/>
              </a:ext>
            </a:extLst>
          </p:cNvPr>
          <p:cNvSpPr/>
          <p:nvPr/>
        </p:nvSpPr>
        <p:spPr>
          <a:xfrm>
            <a:off x="1391680" y="5178881"/>
            <a:ext cx="6096000" cy="584775"/>
          </a:xfrm>
          <a:prstGeom prst="rect">
            <a:avLst/>
          </a:prstGeom>
        </p:spPr>
        <p:txBody>
          <a:bodyPr>
            <a:spAutoFit/>
          </a:bodyPr>
          <a:lstStyle/>
          <a:p>
            <a:endParaRPr lang="ru-RU" sz="2000" dirty="0">
              <a:solidFill>
                <a:srgbClr val="000000"/>
              </a:solidFill>
              <a:latin typeface="Arial" panose="020B0604020202020204" pitchFamily="34" charset="0"/>
            </a:endParaRPr>
          </a:p>
          <a:p>
            <a:pPr marL="171450" indent="-171450">
              <a:buFont typeface="Wingdings" panose="05000000000000000000" pitchFamily="2" charset="2"/>
              <a:buChar char="v"/>
            </a:pPr>
            <a:r>
              <a:rPr lang="ru-RU" sz="1200" dirty="0">
                <a:solidFill>
                  <a:srgbClr val="000000"/>
                </a:solidFill>
                <a:latin typeface="Arial" panose="020B0604020202020204" pitchFamily="34" charset="0"/>
              </a:rPr>
              <a:t>Организации региональной инфраструктуры поддержки МСП</a:t>
            </a:r>
          </a:p>
        </p:txBody>
      </p:sp>
      <p:sp>
        <p:nvSpPr>
          <p:cNvPr id="26" name="Прямоугольник 25">
            <a:extLst>
              <a:ext uri="{FF2B5EF4-FFF2-40B4-BE49-F238E27FC236}">
                <a16:creationId xmlns:a16="http://schemas.microsoft.com/office/drawing/2014/main" id="{E9156366-500A-496C-BCF1-078BB4E56835}"/>
              </a:ext>
            </a:extLst>
          </p:cNvPr>
          <p:cNvSpPr/>
          <p:nvPr/>
        </p:nvSpPr>
        <p:spPr>
          <a:xfrm>
            <a:off x="1404678" y="5385599"/>
            <a:ext cx="6096000" cy="584775"/>
          </a:xfrm>
          <a:prstGeom prst="rect">
            <a:avLst/>
          </a:prstGeom>
        </p:spPr>
        <p:txBody>
          <a:bodyPr>
            <a:spAutoFit/>
          </a:bodyPr>
          <a:lstStyle/>
          <a:p>
            <a:endParaRPr lang="ru-RU" sz="2000" dirty="0">
              <a:solidFill>
                <a:srgbClr val="000000"/>
              </a:solidFill>
              <a:latin typeface="Arial" panose="020B0604020202020204" pitchFamily="34" charset="0"/>
            </a:endParaRPr>
          </a:p>
          <a:p>
            <a:pPr marL="171450" indent="-171450">
              <a:buFont typeface="Wingdings" panose="05000000000000000000" pitchFamily="2" charset="2"/>
              <a:buChar char="v"/>
            </a:pPr>
            <a:r>
              <a:rPr lang="ru-RU" sz="1200" dirty="0">
                <a:solidFill>
                  <a:srgbClr val="000000"/>
                </a:solidFill>
                <a:latin typeface="Arial" panose="020B0604020202020204" pitchFamily="34" charset="0"/>
              </a:rPr>
              <a:t>Профессиональные и общественные объединения</a:t>
            </a:r>
          </a:p>
        </p:txBody>
      </p:sp>
      <p:sp>
        <p:nvSpPr>
          <p:cNvPr id="27" name="Прямоугольник 26">
            <a:extLst>
              <a:ext uri="{FF2B5EF4-FFF2-40B4-BE49-F238E27FC236}">
                <a16:creationId xmlns:a16="http://schemas.microsoft.com/office/drawing/2014/main" id="{41815317-B99D-4801-9BBA-CF5EEFE5584F}"/>
              </a:ext>
            </a:extLst>
          </p:cNvPr>
          <p:cNvSpPr/>
          <p:nvPr/>
        </p:nvSpPr>
        <p:spPr>
          <a:xfrm>
            <a:off x="1415309" y="5568240"/>
            <a:ext cx="6096000" cy="584775"/>
          </a:xfrm>
          <a:prstGeom prst="rect">
            <a:avLst/>
          </a:prstGeom>
        </p:spPr>
        <p:txBody>
          <a:bodyPr>
            <a:spAutoFit/>
          </a:bodyPr>
          <a:lstStyle/>
          <a:p>
            <a:endParaRPr lang="ru-RU" sz="2000" dirty="0">
              <a:solidFill>
                <a:srgbClr val="000000"/>
              </a:solidFill>
              <a:latin typeface="Arial" panose="020B0604020202020204" pitchFamily="34" charset="0"/>
            </a:endParaRPr>
          </a:p>
          <a:p>
            <a:pPr marL="171450" indent="-171450">
              <a:buFont typeface="Wingdings" panose="05000000000000000000" pitchFamily="2" charset="2"/>
              <a:buChar char="v"/>
            </a:pPr>
            <a:r>
              <a:rPr lang="ru-RU" sz="1200" dirty="0">
                <a:solidFill>
                  <a:srgbClr val="000000"/>
                </a:solidFill>
                <a:latin typeface="Arial" panose="020B0604020202020204" pitchFamily="34" charset="0"/>
              </a:rPr>
              <a:t>Территориальные подразделения Банка России</a:t>
            </a:r>
          </a:p>
        </p:txBody>
      </p:sp>
      <p:cxnSp>
        <p:nvCxnSpPr>
          <p:cNvPr id="29" name="Прямая со стрелкой 28">
            <a:extLst>
              <a:ext uri="{FF2B5EF4-FFF2-40B4-BE49-F238E27FC236}">
                <a16:creationId xmlns:a16="http://schemas.microsoft.com/office/drawing/2014/main" id="{16AB3E48-4D88-4A30-8BE5-20EEBB931B9A}"/>
              </a:ext>
            </a:extLst>
          </p:cNvPr>
          <p:cNvCxnSpPr/>
          <p:nvPr/>
        </p:nvCxnSpPr>
        <p:spPr>
          <a:xfrm flipV="1">
            <a:off x="1291472" y="3187889"/>
            <a:ext cx="0" cy="1110890"/>
          </a:xfrm>
          <a:prstGeom prst="straightConnector1">
            <a:avLst/>
          </a:prstGeom>
          <a:ln w="3810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a:extLst>
              <a:ext uri="{FF2B5EF4-FFF2-40B4-BE49-F238E27FC236}">
                <a16:creationId xmlns:a16="http://schemas.microsoft.com/office/drawing/2014/main" id="{4CD32551-E374-4733-8014-BA5283122D0D}"/>
              </a:ext>
            </a:extLst>
          </p:cNvPr>
          <p:cNvCxnSpPr/>
          <p:nvPr/>
        </p:nvCxnSpPr>
        <p:spPr>
          <a:xfrm>
            <a:off x="1381048" y="5500909"/>
            <a:ext cx="0" cy="39230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a:extLst>
              <a:ext uri="{FF2B5EF4-FFF2-40B4-BE49-F238E27FC236}">
                <a16:creationId xmlns:a16="http://schemas.microsoft.com/office/drawing/2014/main" id="{861736D4-9348-4A10-915B-C12D4CA4B2AE}"/>
              </a:ext>
            </a:extLst>
          </p:cNvPr>
          <p:cNvCxnSpPr>
            <a:cxnSpLocks/>
          </p:cNvCxnSpPr>
          <p:nvPr/>
        </p:nvCxnSpPr>
        <p:spPr>
          <a:xfrm>
            <a:off x="2864328" y="1414021"/>
            <a:ext cx="0" cy="10940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34" name="Прямоугольник 33">
            <a:extLst>
              <a:ext uri="{FF2B5EF4-FFF2-40B4-BE49-F238E27FC236}">
                <a16:creationId xmlns:a16="http://schemas.microsoft.com/office/drawing/2014/main" id="{F1B8AFFE-D555-44ED-8512-BE3CFDC0DA28}"/>
              </a:ext>
            </a:extLst>
          </p:cNvPr>
          <p:cNvSpPr/>
          <p:nvPr/>
        </p:nvSpPr>
        <p:spPr>
          <a:xfrm>
            <a:off x="2908385" y="1381432"/>
            <a:ext cx="6096000" cy="523220"/>
          </a:xfrm>
          <a:prstGeom prst="rect">
            <a:avLst/>
          </a:prstGeom>
        </p:spPr>
        <p:txBody>
          <a:bodyPr>
            <a:spAutoFit/>
          </a:bodyPr>
          <a:lstStyle/>
          <a:p>
            <a:r>
              <a:rPr lang="ru-RU" sz="1400" b="1" dirty="0">
                <a:solidFill>
                  <a:srgbClr val="000000"/>
                </a:solidFill>
              </a:rPr>
              <a:t>Проведение оценки </a:t>
            </a:r>
            <a:r>
              <a:rPr lang="ru-RU" sz="1400" dirty="0">
                <a:solidFill>
                  <a:srgbClr val="000000"/>
                </a:solidFill>
              </a:rPr>
              <a:t>перспектив</a:t>
            </a:r>
          </a:p>
          <a:p>
            <a:r>
              <a:rPr lang="ru-RU" sz="1400" dirty="0">
                <a:solidFill>
                  <a:srgbClr val="000000"/>
                </a:solidFill>
              </a:rPr>
              <a:t>выхода на фондовый рынок</a:t>
            </a:r>
            <a:endParaRPr lang="ru-RU" sz="1400" dirty="0"/>
          </a:p>
        </p:txBody>
      </p:sp>
      <p:sp>
        <p:nvSpPr>
          <p:cNvPr id="39" name="Прямоугольник 38">
            <a:extLst>
              <a:ext uri="{FF2B5EF4-FFF2-40B4-BE49-F238E27FC236}">
                <a16:creationId xmlns:a16="http://schemas.microsoft.com/office/drawing/2014/main" id="{AC0B0586-11D8-4085-B414-C29E10AA35B9}"/>
              </a:ext>
            </a:extLst>
          </p:cNvPr>
          <p:cNvSpPr/>
          <p:nvPr/>
        </p:nvSpPr>
        <p:spPr>
          <a:xfrm>
            <a:off x="6426468" y="1036851"/>
            <a:ext cx="6096000" cy="523220"/>
          </a:xfrm>
          <a:prstGeom prst="rect">
            <a:avLst/>
          </a:prstGeom>
        </p:spPr>
        <p:txBody>
          <a:bodyPr>
            <a:spAutoFit/>
          </a:bodyPr>
          <a:lstStyle/>
          <a:p>
            <a:r>
              <a:rPr lang="ru-RU" sz="1400" b="1" dirty="0"/>
              <a:t>Инфраструктура</a:t>
            </a:r>
            <a:r>
              <a:rPr lang="ru-RU" sz="1400" dirty="0"/>
              <a:t> для размещения </a:t>
            </a:r>
          </a:p>
          <a:p>
            <a:r>
              <a:rPr lang="ru-RU" sz="1400" dirty="0"/>
              <a:t>и торговли облигациями:</a:t>
            </a:r>
          </a:p>
        </p:txBody>
      </p:sp>
      <p:cxnSp>
        <p:nvCxnSpPr>
          <p:cNvPr id="40" name="Прямая соединительная линия 39">
            <a:extLst>
              <a:ext uri="{FF2B5EF4-FFF2-40B4-BE49-F238E27FC236}">
                <a16:creationId xmlns:a16="http://schemas.microsoft.com/office/drawing/2014/main" id="{01B24FEC-BDBC-4DDF-933B-F177E0153ED1}"/>
              </a:ext>
            </a:extLst>
          </p:cNvPr>
          <p:cNvCxnSpPr>
            <a:cxnSpLocks/>
          </p:cNvCxnSpPr>
          <p:nvPr/>
        </p:nvCxnSpPr>
        <p:spPr>
          <a:xfrm>
            <a:off x="6454897" y="1414021"/>
            <a:ext cx="0" cy="10940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2" name="Прямоугольник 41">
            <a:extLst>
              <a:ext uri="{FF2B5EF4-FFF2-40B4-BE49-F238E27FC236}">
                <a16:creationId xmlns:a16="http://schemas.microsoft.com/office/drawing/2014/main" id="{E26B19EF-409F-47E3-8F84-07E100407709}"/>
              </a:ext>
            </a:extLst>
          </p:cNvPr>
          <p:cNvSpPr/>
          <p:nvPr/>
        </p:nvSpPr>
        <p:spPr>
          <a:xfrm>
            <a:off x="6470524" y="1304997"/>
            <a:ext cx="6096000" cy="553998"/>
          </a:xfrm>
          <a:prstGeom prst="rect">
            <a:avLst/>
          </a:prstGeom>
        </p:spPr>
        <p:txBody>
          <a:bodyPr>
            <a:spAutoFit/>
          </a:bodyPr>
          <a:lstStyle/>
          <a:p>
            <a:endParaRPr lang="ru-RU" sz="1600" dirty="0">
              <a:solidFill>
                <a:srgbClr val="000000"/>
              </a:solidFill>
              <a:latin typeface="Arial" panose="020B0604020202020204" pitchFamily="34" charset="0"/>
            </a:endParaRPr>
          </a:p>
          <a:p>
            <a:pPr marL="285750" indent="-285750">
              <a:buFont typeface="Wingdings" panose="05000000000000000000" pitchFamily="2" charset="2"/>
              <a:buChar char="v"/>
            </a:pPr>
            <a:r>
              <a:rPr lang="ru-RU" sz="1400" dirty="0">
                <a:solidFill>
                  <a:srgbClr val="000000"/>
                </a:solidFill>
                <a:latin typeface="Arial" panose="020B0604020202020204" pitchFamily="34" charset="0"/>
              </a:rPr>
              <a:t>Инвесторы</a:t>
            </a:r>
          </a:p>
        </p:txBody>
      </p:sp>
      <p:sp>
        <p:nvSpPr>
          <p:cNvPr id="43" name="Прямоугольник 42">
            <a:extLst>
              <a:ext uri="{FF2B5EF4-FFF2-40B4-BE49-F238E27FC236}">
                <a16:creationId xmlns:a16="http://schemas.microsoft.com/office/drawing/2014/main" id="{C2DA69B8-2792-44DF-94E9-56C6C705D1C9}"/>
              </a:ext>
            </a:extLst>
          </p:cNvPr>
          <p:cNvSpPr/>
          <p:nvPr/>
        </p:nvSpPr>
        <p:spPr>
          <a:xfrm>
            <a:off x="6478337" y="1453685"/>
            <a:ext cx="6096000" cy="553998"/>
          </a:xfrm>
          <a:prstGeom prst="rect">
            <a:avLst/>
          </a:prstGeom>
        </p:spPr>
        <p:txBody>
          <a:bodyPr>
            <a:spAutoFit/>
          </a:bodyPr>
          <a:lstStyle/>
          <a:p>
            <a:endParaRPr lang="ru-RU" sz="1600">
              <a:solidFill>
                <a:srgbClr val="000000"/>
              </a:solidFill>
              <a:latin typeface="Arial" panose="020B0604020202020204" pitchFamily="34" charset="0"/>
            </a:endParaRPr>
          </a:p>
          <a:p>
            <a:pPr marL="285750" indent="-285750">
              <a:buFont typeface="Wingdings" panose="05000000000000000000" pitchFamily="2" charset="2"/>
              <a:buChar char="v"/>
            </a:pPr>
            <a:r>
              <a:rPr lang="ru-RU" sz="1400">
                <a:solidFill>
                  <a:srgbClr val="000000"/>
                </a:solidFill>
                <a:latin typeface="Arial" panose="020B0604020202020204" pitchFamily="34" charset="0"/>
              </a:rPr>
              <a:t>Депозитарий</a:t>
            </a:r>
            <a:endParaRPr lang="ru-RU" sz="1400" dirty="0">
              <a:solidFill>
                <a:srgbClr val="000000"/>
              </a:solidFill>
              <a:latin typeface="Arial" panose="020B0604020202020204" pitchFamily="34" charset="0"/>
            </a:endParaRPr>
          </a:p>
        </p:txBody>
      </p:sp>
      <p:sp>
        <p:nvSpPr>
          <p:cNvPr id="44" name="Прямоугольник 43">
            <a:extLst>
              <a:ext uri="{FF2B5EF4-FFF2-40B4-BE49-F238E27FC236}">
                <a16:creationId xmlns:a16="http://schemas.microsoft.com/office/drawing/2014/main" id="{3EBB89A1-0865-4C43-BB1C-33A289BDF47E}"/>
              </a:ext>
            </a:extLst>
          </p:cNvPr>
          <p:cNvSpPr/>
          <p:nvPr/>
        </p:nvSpPr>
        <p:spPr>
          <a:xfrm>
            <a:off x="6478337" y="1624276"/>
            <a:ext cx="6096000" cy="553998"/>
          </a:xfrm>
          <a:prstGeom prst="rect">
            <a:avLst/>
          </a:prstGeom>
        </p:spPr>
        <p:txBody>
          <a:bodyPr>
            <a:spAutoFit/>
          </a:bodyPr>
          <a:lstStyle/>
          <a:p>
            <a:endParaRPr lang="ru-RU" sz="1600" dirty="0">
              <a:solidFill>
                <a:srgbClr val="000000"/>
              </a:solidFill>
              <a:latin typeface="Arial" panose="020B0604020202020204" pitchFamily="34" charset="0"/>
            </a:endParaRPr>
          </a:p>
          <a:p>
            <a:pPr marL="285750" indent="-285750">
              <a:buFont typeface="Wingdings" panose="05000000000000000000" pitchFamily="2" charset="2"/>
              <a:buChar char="v"/>
            </a:pPr>
            <a:r>
              <a:rPr lang="ru-RU" sz="1400" dirty="0" err="1">
                <a:solidFill>
                  <a:srgbClr val="000000"/>
                </a:solidFill>
                <a:latin typeface="Arial" panose="020B0604020202020204" pitchFamily="34" charset="0"/>
              </a:rPr>
              <a:t>Спецтарифы</a:t>
            </a:r>
            <a:endParaRPr lang="ru-RU" sz="1400" dirty="0">
              <a:solidFill>
                <a:srgbClr val="000000"/>
              </a:solidFill>
              <a:latin typeface="Arial" panose="020B0604020202020204" pitchFamily="34" charset="0"/>
            </a:endParaRPr>
          </a:p>
        </p:txBody>
      </p:sp>
      <p:sp>
        <p:nvSpPr>
          <p:cNvPr id="45" name="Прямоугольник 44">
            <a:extLst>
              <a:ext uri="{FF2B5EF4-FFF2-40B4-BE49-F238E27FC236}">
                <a16:creationId xmlns:a16="http://schemas.microsoft.com/office/drawing/2014/main" id="{AFA97C18-B037-4654-A600-691C3864A1E7}"/>
              </a:ext>
            </a:extLst>
          </p:cNvPr>
          <p:cNvSpPr/>
          <p:nvPr/>
        </p:nvSpPr>
        <p:spPr>
          <a:xfrm>
            <a:off x="6486150" y="1790542"/>
            <a:ext cx="6096000" cy="553998"/>
          </a:xfrm>
          <a:prstGeom prst="rect">
            <a:avLst/>
          </a:prstGeom>
        </p:spPr>
        <p:txBody>
          <a:bodyPr>
            <a:spAutoFit/>
          </a:bodyPr>
          <a:lstStyle/>
          <a:p>
            <a:endParaRPr lang="ru-RU" sz="1600" dirty="0">
              <a:solidFill>
                <a:srgbClr val="000000"/>
              </a:solidFill>
              <a:latin typeface="Arial" panose="020B0604020202020204" pitchFamily="34" charset="0"/>
            </a:endParaRPr>
          </a:p>
          <a:p>
            <a:pPr marL="285750" indent="-285750">
              <a:buFont typeface="Wingdings" panose="05000000000000000000" pitchFamily="2" charset="2"/>
              <a:buChar char="v"/>
            </a:pPr>
            <a:r>
              <a:rPr lang="ru-RU" sz="1400" dirty="0">
                <a:solidFill>
                  <a:srgbClr val="000000"/>
                </a:solidFill>
                <a:latin typeface="Arial" panose="020B0604020202020204" pitchFamily="34" charset="0"/>
              </a:rPr>
              <a:t>Маркетинг</a:t>
            </a:r>
          </a:p>
        </p:txBody>
      </p:sp>
      <p:sp>
        <p:nvSpPr>
          <p:cNvPr id="46" name="Прямоугольник 45">
            <a:extLst>
              <a:ext uri="{FF2B5EF4-FFF2-40B4-BE49-F238E27FC236}">
                <a16:creationId xmlns:a16="http://schemas.microsoft.com/office/drawing/2014/main" id="{F34E0830-51DE-49A0-81B8-F94DCBA85FD0}"/>
              </a:ext>
            </a:extLst>
          </p:cNvPr>
          <p:cNvSpPr/>
          <p:nvPr/>
        </p:nvSpPr>
        <p:spPr>
          <a:xfrm>
            <a:off x="4304299" y="3374426"/>
            <a:ext cx="5040325" cy="615553"/>
          </a:xfrm>
          <a:prstGeom prst="rect">
            <a:avLst/>
          </a:prstGeom>
        </p:spPr>
        <p:txBody>
          <a:bodyPr wrap="square">
            <a:spAutoFit/>
          </a:bodyPr>
          <a:lstStyle/>
          <a:p>
            <a:endParaRPr lang="ru-RU" sz="2000" dirty="0">
              <a:solidFill>
                <a:srgbClr val="000000"/>
              </a:solidFill>
              <a:latin typeface="Arial" panose="020B0604020202020204" pitchFamily="34" charset="0"/>
            </a:endParaRPr>
          </a:p>
          <a:p>
            <a:r>
              <a:rPr lang="ru-RU" sz="1400" b="1" dirty="0">
                <a:solidFill>
                  <a:srgbClr val="000000"/>
                </a:solidFill>
              </a:rPr>
              <a:t>Подготовка</a:t>
            </a:r>
            <a:r>
              <a:rPr lang="ru-RU" sz="1400" dirty="0">
                <a:solidFill>
                  <a:srgbClr val="000000"/>
                </a:solidFill>
              </a:rPr>
              <a:t> или организация размещения облигаций</a:t>
            </a:r>
          </a:p>
        </p:txBody>
      </p:sp>
      <p:sp>
        <p:nvSpPr>
          <p:cNvPr id="47" name="Прямоугольник 46">
            <a:extLst>
              <a:ext uri="{FF2B5EF4-FFF2-40B4-BE49-F238E27FC236}">
                <a16:creationId xmlns:a16="http://schemas.microsoft.com/office/drawing/2014/main" id="{C43948B8-EE7E-4E69-A695-72C81DD67F35}"/>
              </a:ext>
            </a:extLst>
          </p:cNvPr>
          <p:cNvSpPr/>
          <p:nvPr/>
        </p:nvSpPr>
        <p:spPr>
          <a:xfrm>
            <a:off x="4371406" y="3931316"/>
            <a:ext cx="4636002" cy="1338828"/>
          </a:xfrm>
          <a:prstGeom prst="rect">
            <a:avLst/>
          </a:prstGeom>
        </p:spPr>
        <p:txBody>
          <a:bodyPr wrap="square">
            <a:spAutoFit/>
          </a:bodyPr>
          <a:lstStyle/>
          <a:p>
            <a:r>
              <a:rPr lang="ru-RU" sz="1150" b="1" dirty="0">
                <a:solidFill>
                  <a:srgbClr val="000000"/>
                </a:solidFill>
              </a:rPr>
              <a:t>Список брокеров</a:t>
            </a:r>
            <a:r>
              <a:rPr lang="ru-RU" sz="1150" dirty="0">
                <a:solidFill>
                  <a:srgbClr val="000000"/>
                </a:solidFill>
              </a:rPr>
              <a:t>, работающих с МСП, размещен на сайтах профессиональных объединений участников рынка: </a:t>
            </a:r>
          </a:p>
          <a:p>
            <a:pPr marL="171450" indent="-171450">
              <a:buFont typeface="Wingdings" panose="05000000000000000000" pitchFamily="2" charset="2"/>
              <a:buChar char="v"/>
            </a:pPr>
            <a:r>
              <a:rPr lang="en-US" sz="1200" b="1" dirty="0">
                <a:hlinkClick r:id="rId2"/>
              </a:rPr>
              <a:t>https://www.rusbonds.ru/</a:t>
            </a:r>
            <a:r>
              <a:rPr lang="en-US" sz="1150" b="1" dirty="0">
                <a:solidFill>
                  <a:srgbClr val="000000"/>
                </a:solidFill>
              </a:rPr>
              <a:t>, http://cbonds.ru/</a:t>
            </a:r>
            <a:endParaRPr lang="ru-RU" sz="1150" dirty="0">
              <a:solidFill>
                <a:srgbClr val="000000"/>
              </a:solidFill>
            </a:endParaRPr>
          </a:p>
          <a:p>
            <a:pPr marL="171450" indent="-171450">
              <a:buFont typeface="Wingdings" panose="05000000000000000000" pitchFamily="2" charset="2"/>
              <a:buChar char="v"/>
            </a:pPr>
            <a:r>
              <a:rPr lang="ru-RU" sz="1150" b="1" dirty="0">
                <a:solidFill>
                  <a:srgbClr val="000000"/>
                </a:solidFill>
              </a:rPr>
              <a:t>НАУФОР: </a:t>
            </a:r>
            <a:r>
              <a:rPr lang="en-US" sz="1150" dirty="0">
                <a:solidFill>
                  <a:srgbClr val="000000"/>
                </a:solidFill>
              </a:rPr>
              <a:t>https://naufor.ru/msp</a:t>
            </a:r>
          </a:p>
          <a:p>
            <a:pPr marL="171450" indent="-171450">
              <a:buFont typeface="Wingdings" panose="05000000000000000000" pitchFamily="2" charset="2"/>
              <a:buChar char="v"/>
            </a:pPr>
            <a:r>
              <a:rPr lang="ru-RU" sz="1150" b="1" dirty="0">
                <a:solidFill>
                  <a:srgbClr val="000000"/>
                </a:solidFill>
              </a:rPr>
              <a:t>На сайте АО «Корпорация «МСП: </a:t>
            </a:r>
            <a:r>
              <a:rPr lang="ru-RU" sz="1150" dirty="0">
                <a:solidFill>
                  <a:srgbClr val="000000"/>
                </a:solidFill>
              </a:rPr>
              <a:t>https://corpmsp.ru/about/partners/akkreditovannye-organizatory-razmeshcheniya-obligatsiy-/</a:t>
            </a:r>
            <a:endParaRPr lang="ru-RU" sz="1150" dirty="0"/>
          </a:p>
        </p:txBody>
      </p:sp>
      <p:cxnSp>
        <p:nvCxnSpPr>
          <p:cNvPr id="49" name="Прямая соединительная линия 48">
            <a:extLst>
              <a:ext uri="{FF2B5EF4-FFF2-40B4-BE49-F238E27FC236}">
                <a16:creationId xmlns:a16="http://schemas.microsoft.com/office/drawing/2014/main" id="{FD16F606-FB69-4C10-9B48-05A679D73982}"/>
              </a:ext>
            </a:extLst>
          </p:cNvPr>
          <p:cNvCxnSpPr>
            <a:cxnSpLocks/>
          </p:cNvCxnSpPr>
          <p:nvPr/>
        </p:nvCxnSpPr>
        <p:spPr>
          <a:xfrm>
            <a:off x="4337852" y="3648751"/>
            <a:ext cx="0" cy="865471"/>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a:extLst>
              <a:ext uri="{FF2B5EF4-FFF2-40B4-BE49-F238E27FC236}">
                <a16:creationId xmlns:a16="http://schemas.microsoft.com/office/drawing/2014/main" id="{257D9848-A3C4-4FE1-B900-4CD2B994F2F5}"/>
              </a:ext>
            </a:extLst>
          </p:cNvPr>
          <p:cNvCxnSpPr>
            <a:cxnSpLocks/>
          </p:cNvCxnSpPr>
          <p:nvPr/>
        </p:nvCxnSpPr>
        <p:spPr>
          <a:xfrm>
            <a:off x="8948730" y="3682202"/>
            <a:ext cx="0" cy="1094087"/>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52" name="Прямоугольник 51">
            <a:extLst>
              <a:ext uri="{FF2B5EF4-FFF2-40B4-BE49-F238E27FC236}">
                <a16:creationId xmlns:a16="http://schemas.microsoft.com/office/drawing/2014/main" id="{FBD60169-B028-46B5-AC2B-17C04ACB5A7A}"/>
              </a:ext>
            </a:extLst>
          </p:cNvPr>
          <p:cNvSpPr/>
          <p:nvPr/>
        </p:nvSpPr>
        <p:spPr>
          <a:xfrm>
            <a:off x="9025777" y="3670808"/>
            <a:ext cx="3206327" cy="307777"/>
          </a:xfrm>
          <a:prstGeom prst="rect">
            <a:avLst/>
          </a:prstGeom>
        </p:spPr>
        <p:txBody>
          <a:bodyPr wrap="none">
            <a:spAutoFit/>
          </a:bodyPr>
          <a:lstStyle/>
          <a:p>
            <a:r>
              <a:rPr lang="ru-RU" sz="1400" b="1" dirty="0">
                <a:solidFill>
                  <a:srgbClr val="000000"/>
                </a:solidFill>
              </a:rPr>
              <a:t>Меры</a:t>
            </a:r>
            <a:r>
              <a:rPr lang="ru-RU" sz="1400" dirty="0">
                <a:solidFill>
                  <a:srgbClr val="000000"/>
                </a:solidFill>
              </a:rPr>
              <a:t> государственной поддержки:</a:t>
            </a:r>
            <a:endParaRPr lang="ru-RU" sz="1400" dirty="0"/>
          </a:p>
        </p:txBody>
      </p:sp>
      <p:sp>
        <p:nvSpPr>
          <p:cNvPr id="53" name="Прямоугольник 52">
            <a:extLst>
              <a:ext uri="{FF2B5EF4-FFF2-40B4-BE49-F238E27FC236}">
                <a16:creationId xmlns:a16="http://schemas.microsoft.com/office/drawing/2014/main" id="{4B8684CD-5A06-4A5D-8D93-B0E4F3171FCC}"/>
              </a:ext>
            </a:extLst>
          </p:cNvPr>
          <p:cNvSpPr/>
          <p:nvPr/>
        </p:nvSpPr>
        <p:spPr>
          <a:xfrm>
            <a:off x="9033604" y="3604597"/>
            <a:ext cx="1703219" cy="615553"/>
          </a:xfrm>
          <a:prstGeom prst="rect">
            <a:avLst/>
          </a:prstGeom>
        </p:spPr>
        <p:txBody>
          <a:bodyPr wrap="square">
            <a:spAutoFit/>
          </a:bodyPr>
          <a:lstStyle/>
          <a:p>
            <a:endParaRPr lang="ru-RU" sz="2000" dirty="0">
              <a:solidFill>
                <a:srgbClr val="000000"/>
              </a:solidFill>
              <a:latin typeface="Arial" panose="020B0604020202020204" pitchFamily="34" charset="0"/>
            </a:endParaRPr>
          </a:p>
          <a:p>
            <a:pPr marL="285750" indent="-285750">
              <a:buFont typeface="Wingdings" panose="05000000000000000000" pitchFamily="2" charset="2"/>
              <a:buChar char="v"/>
            </a:pPr>
            <a:r>
              <a:rPr lang="ru-RU" sz="1400" dirty="0">
                <a:solidFill>
                  <a:srgbClr val="000000"/>
                </a:solidFill>
              </a:rPr>
              <a:t>Гарантии</a:t>
            </a:r>
          </a:p>
        </p:txBody>
      </p:sp>
      <p:sp>
        <p:nvSpPr>
          <p:cNvPr id="54" name="Прямоугольник 53">
            <a:extLst>
              <a:ext uri="{FF2B5EF4-FFF2-40B4-BE49-F238E27FC236}">
                <a16:creationId xmlns:a16="http://schemas.microsoft.com/office/drawing/2014/main" id="{AE58E0BC-8C7E-4AE6-8D62-A4EE4876CEAB}"/>
              </a:ext>
            </a:extLst>
          </p:cNvPr>
          <p:cNvSpPr/>
          <p:nvPr/>
        </p:nvSpPr>
        <p:spPr>
          <a:xfrm>
            <a:off x="9038548" y="3805857"/>
            <a:ext cx="2507892" cy="615553"/>
          </a:xfrm>
          <a:prstGeom prst="rect">
            <a:avLst/>
          </a:prstGeom>
        </p:spPr>
        <p:txBody>
          <a:bodyPr wrap="square">
            <a:spAutoFit/>
          </a:bodyPr>
          <a:lstStyle/>
          <a:p>
            <a:endParaRPr lang="ru-RU" sz="2000" dirty="0">
              <a:solidFill>
                <a:srgbClr val="000000"/>
              </a:solidFill>
              <a:latin typeface="Arial" panose="020B0604020202020204" pitchFamily="34" charset="0"/>
            </a:endParaRPr>
          </a:p>
          <a:p>
            <a:pPr marL="285750" indent="-285750">
              <a:buFont typeface="Wingdings" panose="05000000000000000000" pitchFamily="2" charset="2"/>
              <a:buChar char="v"/>
            </a:pPr>
            <a:r>
              <a:rPr lang="ru-RU" sz="1400" dirty="0">
                <a:solidFill>
                  <a:srgbClr val="000000"/>
                </a:solidFill>
              </a:rPr>
              <a:t>Якорные инвестиции</a:t>
            </a:r>
          </a:p>
        </p:txBody>
      </p:sp>
      <p:sp>
        <p:nvSpPr>
          <p:cNvPr id="55" name="Прямоугольник 54">
            <a:extLst>
              <a:ext uri="{FF2B5EF4-FFF2-40B4-BE49-F238E27FC236}">
                <a16:creationId xmlns:a16="http://schemas.microsoft.com/office/drawing/2014/main" id="{A47CAE1C-D26F-47E8-8707-9F90CE7689BD}"/>
              </a:ext>
            </a:extLst>
          </p:cNvPr>
          <p:cNvSpPr/>
          <p:nvPr/>
        </p:nvSpPr>
        <p:spPr>
          <a:xfrm>
            <a:off x="9033604" y="4016645"/>
            <a:ext cx="2086678" cy="615553"/>
          </a:xfrm>
          <a:prstGeom prst="rect">
            <a:avLst/>
          </a:prstGeom>
        </p:spPr>
        <p:txBody>
          <a:bodyPr wrap="square">
            <a:spAutoFit/>
          </a:bodyPr>
          <a:lstStyle/>
          <a:p>
            <a:endParaRPr lang="ru-RU" sz="2000" dirty="0">
              <a:solidFill>
                <a:srgbClr val="000000"/>
              </a:solidFill>
              <a:latin typeface="Arial" panose="020B0604020202020204" pitchFamily="34" charset="0"/>
            </a:endParaRPr>
          </a:p>
          <a:p>
            <a:pPr marL="285750" indent="-285750">
              <a:buFont typeface="Wingdings" panose="05000000000000000000" pitchFamily="2" charset="2"/>
              <a:buChar char="v"/>
            </a:pPr>
            <a:r>
              <a:rPr lang="ru-RU" sz="1400" dirty="0">
                <a:solidFill>
                  <a:srgbClr val="000000"/>
                </a:solidFill>
                <a:latin typeface="Arial" panose="020B0604020202020204" pitchFamily="34" charset="0"/>
              </a:rPr>
              <a:t>Субсидии </a:t>
            </a:r>
          </a:p>
        </p:txBody>
      </p:sp>
      <p:sp>
        <p:nvSpPr>
          <p:cNvPr id="56" name="Прямоугольник 55">
            <a:extLst>
              <a:ext uri="{FF2B5EF4-FFF2-40B4-BE49-F238E27FC236}">
                <a16:creationId xmlns:a16="http://schemas.microsoft.com/office/drawing/2014/main" id="{5EDBE985-69E7-4BD0-A269-831CB543C379}"/>
              </a:ext>
            </a:extLst>
          </p:cNvPr>
          <p:cNvSpPr/>
          <p:nvPr/>
        </p:nvSpPr>
        <p:spPr>
          <a:xfrm>
            <a:off x="5766918" y="6013785"/>
            <a:ext cx="6517718" cy="523220"/>
          </a:xfrm>
          <a:prstGeom prst="rect">
            <a:avLst/>
          </a:prstGeom>
        </p:spPr>
        <p:txBody>
          <a:bodyPr wrap="square">
            <a:spAutoFit/>
          </a:bodyPr>
          <a:lstStyle/>
          <a:p>
            <a:r>
              <a:rPr lang="ru-RU" sz="1400" dirty="0">
                <a:solidFill>
                  <a:srgbClr val="C00000"/>
                </a:solidFill>
              </a:rPr>
              <a:t>Обратиться за индивидуальной бесплатной консультацией</a:t>
            </a:r>
            <a:r>
              <a:rPr lang="en-US" sz="1400" dirty="0">
                <a:solidFill>
                  <a:srgbClr val="C00000"/>
                </a:solidFill>
              </a:rPr>
              <a:t> </a:t>
            </a:r>
            <a:r>
              <a:rPr lang="ru-RU" sz="1400" dirty="0">
                <a:solidFill>
                  <a:srgbClr val="C00000"/>
                </a:solidFill>
              </a:rPr>
              <a:t>в ПАО </a:t>
            </a:r>
            <a:r>
              <a:rPr lang="en-US" sz="1400" dirty="0">
                <a:solidFill>
                  <a:srgbClr val="C00000"/>
                </a:solidFill>
              </a:rPr>
              <a:t> </a:t>
            </a:r>
            <a:r>
              <a:rPr lang="ru-RU" sz="1400" dirty="0">
                <a:solidFill>
                  <a:srgbClr val="C00000"/>
                </a:solidFill>
              </a:rPr>
              <a:t>Московская Биржа можно по тел: </a:t>
            </a:r>
            <a:r>
              <a:rPr lang="ru-RU" sz="1400" u="sng" dirty="0">
                <a:solidFill>
                  <a:srgbClr val="C00000"/>
                </a:solidFill>
                <a:hlinkClick r:id="rId3">
                  <a:extLst>
                    <a:ext uri="{A12FA001-AC4F-418D-AE19-62706E023703}">
                      <ahyp:hlinkClr xmlns:ahyp="http://schemas.microsoft.com/office/drawing/2018/hyperlinkcolor" val="tx"/>
                    </a:ext>
                  </a:extLst>
                </a:hlinkClick>
              </a:rPr>
              <a:t>+7</a:t>
            </a:r>
            <a:r>
              <a:rPr lang="en-US" sz="1400" u="sng" dirty="0">
                <a:solidFill>
                  <a:srgbClr val="C00000"/>
                </a:solidFill>
                <a:hlinkClick r:id="rId3">
                  <a:extLst>
                    <a:ext uri="{A12FA001-AC4F-418D-AE19-62706E023703}">
                      <ahyp:hlinkClr xmlns:ahyp="http://schemas.microsoft.com/office/drawing/2018/hyperlinkcolor" val="tx"/>
                    </a:ext>
                  </a:extLst>
                </a:hlinkClick>
              </a:rPr>
              <a:t> </a:t>
            </a:r>
            <a:r>
              <a:rPr lang="ru-RU" sz="1400" u="sng" dirty="0">
                <a:solidFill>
                  <a:srgbClr val="C00000"/>
                </a:solidFill>
                <a:hlinkClick r:id="rId3">
                  <a:extLst>
                    <a:ext uri="{A12FA001-AC4F-418D-AE19-62706E023703}">
                      <ahyp:hlinkClr xmlns:ahyp="http://schemas.microsoft.com/office/drawing/2018/hyperlinkcolor" val="tx"/>
                    </a:ext>
                  </a:extLst>
                </a:hlinkClick>
              </a:rPr>
              <a:t>(495)363-3232</a:t>
            </a:r>
            <a:r>
              <a:rPr lang="ru-RU" sz="1400" u="sng" dirty="0">
                <a:solidFill>
                  <a:srgbClr val="C00000"/>
                </a:solidFill>
              </a:rPr>
              <a:t>, </a:t>
            </a:r>
            <a:r>
              <a:rPr lang="ru-RU" sz="1400" u="sng" dirty="0">
                <a:solidFill>
                  <a:srgbClr val="C00000"/>
                </a:solidFill>
                <a:hlinkClick r:id="rId4">
                  <a:extLst>
                    <a:ext uri="{A12FA001-AC4F-418D-AE19-62706E023703}">
                      <ahyp:hlinkClr xmlns:ahyp="http://schemas.microsoft.com/office/drawing/2018/hyperlinkcolor" val="tx"/>
                    </a:ext>
                  </a:extLst>
                </a:hlinkClick>
              </a:rPr>
              <a:t>+5347</a:t>
            </a:r>
            <a:r>
              <a:rPr lang="ru-RU" sz="1400" u="sng" dirty="0">
                <a:solidFill>
                  <a:srgbClr val="C00000"/>
                </a:solidFill>
              </a:rPr>
              <a:t>  </a:t>
            </a:r>
          </a:p>
        </p:txBody>
      </p:sp>
    </p:spTree>
    <p:extLst>
      <p:ext uri="{BB962C8B-B14F-4D97-AF65-F5344CB8AC3E}">
        <p14:creationId xmlns:p14="http://schemas.microsoft.com/office/powerpoint/2010/main" val="156898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2656B6F-7466-4F19-B8D9-AF721E5107AA}"/>
              </a:ext>
            </a:extLst>
          </p:cNvPr>
          <p:cNvPicPr>
            <a:picLocks noChangeAspect="1"/>
          </p:cNvPicPr>
          <p:nvPr/>
        </p:nvPicPr>
        <p:blipFill>
          <a:blip r:embed="rId2"/>
          <a:stretch>
            <a:fillRect/>
          </a:stretch>
        </p:blipFill>
        <p:spPr>
          <a:xfrm>
            <a:off x="1367209" y="5376033"/>
            <a:ext cx="1260490" cy="550389"/>
          </a:xfrm>
          <a:prstGeom prst="rect">
            <a:avLst/>
          </a:prstGeom>
        </p:spPr>
      </p:pic>
      <p:sp>
        <p:nvSpPr>
          <p:cNvPr id="2" name="Заголовок 1">
            <a:extLst>
              <a:ext uri="{FF2B5EF4-FFF2-40B4-BE49-F238E27FC236}">
                <a16:creationId xmlns:a16="http://schemas.microsoft.com/office/drawing/2014/main" id="{9C27E474-55C4-45E5-9405-9A5FB49B02E6}"/>
              </a:ext>
            </a:extLst>
          </p:cNvPr>
          <p:cNvSpPr>
            <a:spLocks noGrp="1"/>
          </p:cNvSpPr>
          <p:nvPr>
            <p:ph type="title"/>
          </p:nvPr>
        </p:nvSpPr>
        <p:spPr/>
        <p:txBody>
          <a:bodyPr/>
          <a:lstStyle/>
          <a:p>
            <a:r>
              <a:rPr lang="ru-RU" dirty="0"/>
              <a:t>Объемы размещений в Секторе Роста</a:t>
            </a:r>
          </a:p>
        </p:txBody>
      </p:sp>
      <p:sp>
        <p:nvSpPr>
          <p:cNvPr id="3" name="Номер слайда 2">
            <a:extLst>
              <a:ext uri="{FF2B5EF4-FFF2-40B4-BE49-F238E27FC236}">
                <a16:creationId xmlns:a16="http://schemas.microsoft.com/office/drawing/2014/main" id="{25981E22-856A-4590-94CD-0484E00C0E1C}"/>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18</a:t>
            </a:fld>
            <a:endParaRPr lang="ru-RU" dirty="0">
              <a:solidFill>
                <a:srgbClr val="000000">
                  <a:tint val="75000"/>
                </a:srgbClr>
              </a:solidFill>
            </a:endParaRPr>
          </a:p>
        </p:txBody>
      </p:sp>
      <p:pic>
        <p:nvPicPr>
          <p:cNvPr id="4" name="Рисунок 3">
            <a:extLst>
              <a:ext uri="{FF2B5EF4-FFF2-40B4-BE49-F238E27FC236}">
                <a16:creationId xmlns:a16="http://schemas.microsoft.com/office/drawing/2014/main" id="{5B7B3E3C-A944-4D1D-80E7-8EC1FC0C8047}"/>
              </a:ext>
            </a:extLst>
          </p:cNvPr>
          <p:cNvPicPr>
            <a:picLocks noChangeAspect="1"/>
          </p:cNvPicPr>
          <p:nvPr/>
        </p:nvPicPr>
        <p:blipFill>
          <a:blip r:embed="rId3"/>
          <a:stretch>
            <a:fillRect/>
          </a:stretch>
        </p:blipFill>
        <p:spPr>
          <a:xfrm>
            <a:off x="2438351" y="683926"/>
            <a:ext cx="7620000" cy="3918172"/>
          </a:xfrm>
          <a:prstGeom prst="rect">
            <a:avLst/>
          </a:prstGeom>
        </p:spPr>
      </p:pic>
      <p:pic>
        <p:nvPicPr>
          <p:cNvPr id="5" name="Рисунок 4">
            <a:extLst>
              <a:ext uri="{FF2B5EF4-FFF2-40B4-BE49-F238E27FC236}">
                <a16:creationId xmlns:a16="http://schemas.microsoft.com/office/drawing/2014/main" id="{40AFF961-730A-4BBB-8628-37E7DB239381}"/>
              </a:ext>
            </a:extLst>
          </p:cNvPr>
          <p:cNvPicPr>
            <a:picLocks noChangeAspect="1"/>
          </p:cNvPicPr>
          <p:nvPr/>
        </p:nvPicPr>
        <p:blipFill>
          <a:blip r:embed="rId4"/>
          <a:stretch>
            <a:fillRect/>
          </a:stretch>
        </p:blipFill>
        <p:spPr>
          <a:xfrm>
            <a:off x="2735504" y="4719902"/>
            <a:ext cx="8842342" cy="1454172"/>
          </a:xfrm>
          <a:prstGeom prst="rect">
            <a:avLst/>
          </a:prstGeom>
        </p:spPr>
      </p:pic>
      <p:pic>
        <p:nvPicPr>
          <p:cNvPr id="6" name="Рисунок 5">
            <a:extLst>
              <a:ext uri="{FF2B5EF4-FFF2-40B4-BE49-F238E27FC236}">
                <a16:creationId xmlns:a16="http://schemas.microsoft.com/office/drawing/2014/main" id="{3304C6EF-2DA0-48BE-BEAB-B6702979F0CD}"/>
              </a:ext>
            </a:extLst>
          </p:cNvPr>
          <p:cNvPicPr>
            <a:picLocks noChangeAspect="1"/>
          </p:cNvPicPr>
          <p:nvPr/>
        </p:nvPicPr>
        <p:blipFill>
          <a:blip r:embed="rId5"/>
          <a:stretch>
            <a:fillRect/>
          </a:stretch>
        </p:blipFill>
        <p:spPr>
          <a:xfrm>
            <a:off x="1260000" y="4713871"/>
            <a:ext cx="1371232" cy="550389"/>
          </a:xfrm>
          <a:prstGeom prst="rect">
            <a:avLst/>
          </a:prstGeom>
        </p:spPr>
      </p:pic>
    </p:spTree>
    <p:extLst>
      <p:ext uri="{BB962C8B-B14F-4D97-AF65-F5344CB8AC3E}">
        <p14:creationId xmlns:p14="http://schemas.microsoft.com/office/powerpoint/2010/main" val="1304605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0E52BFC-3A2C-4F74-946B-3E820413D38B}"/>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19</a:t>
            </a:fld>
            <a:endParaRPr lang="ru-RU" dirty="0">
              <a:solidFill>
                <a:srgbClr val="000000">
                  <a:tint val="75000"/>
                </a:srgbClr>
              </a:solidFill>
            </a:endParaRPr>
          </a:p>
        </p:txBody>
      </p:sp>
      <p:pic>
        <p:nvPicPr>
          <p:cNvPr id="4" name="Рисунок 3">
            <a:extLst>
              <a:ext uri="{FF2B5EF4-FFF2-40B4-BE49-F238E27FC236}">
                <a16:creationId xmlns:a16="http://schemas.microsoft.com/office/drawing/2014/main" id="{FCC16E14-D01D-498D-9D56-C0A7EDB053C0}"/>
              </a:ext>
            </a:extLst>
          </p:cNvPr>
          <p:cNvPicPr>
            <a:picLocks noChangeAspect="1"/>
          </p:cNvPicPr>
          <p:nvPr/>
        </p:nvPicPr>
        <p:blipFill>
          <a:blip r:embed="rId2"/>
          <a:stretch>
            <a:fillRect/>
          </a:stretch>
        </p:blipFill>
        <p:spPr>
          <a:xfrm>
            <a:off x="9228841" y="872307"/>
            <a:ext cx="2632484" cy="765355"/>
          </a:xfrm>
          <a:prstGeom prst="rect">
            <a:avLst/>
          </a:prstGeom>
        </p:spPr>
      </p:pic>
      <p:sp>
        <p:nvSpPr>
          <p:cNvPr id="6" name="Заголовок 5">
            <a:extLst>
              <a:ext uri="{FF2B5EF4-FFF2-40B4-BE49-F238E27FC236}">
                <a16:creationId xmlns:a16="http://schemas.microsoft.com/office/drawing/2014/main" id="{0E2FFA38-83F5-473B-BAAB-88DA224104DC}"/>
              </a:ext>
            </a:extLst>
          </p:cNvPr>
          <p:cNvSpPr>
            <a:spLocks noGrp="1"/>
          </p:cNvSpPr>
          <p:nvPr>
            <p:ph type="title"/>
          </p:nvPr>
        </p:nvSpPr>
        <p:spPr>
          <a:xfrm>
            <a:off x="1206630" y="228874"/>
            <a:ext cx="10985369" cy="757237"/>
          </a:xfrm>
          <a:prstGeom prst="rect">
            <a:avLst/>
          </a:prstGeom>
        </p:spPr>
        <p:txBody>
          <a:bodyPr vert="horz" lIns="91440" tIns="45720" rIns="91440" bIns="45720" rtlCol="0" anchor="t" anchorCtr="0">
            <a:noAutofit/>
          </a:bodyPr>
          <a:lstStyle/>
          <a:p>
            <a:r>
              <a:rPr lang="ru-RU" b="1" dirty="0"/>
              <a:t>Примеры </a:t>
            </a:r>
            <a:r>
              <a:rPr lang="ru-RU" dirty="0"/>
              <a:t>размещений облигаций в Секторе Роста. </a:t>
            </a:r>
            <a:r>
              <a:rPr lang="ru-RU" sz="2000" dirty="0">
                <a:latin typeface="+mj-lt"/>
                <a:ea typeface="Verdana" pitchFamily="34" charset="0"/>
                <a:cs typeface="Verdana" pitchFamily="34" charset="0"/>
              </a:rPr>
              <a:t>ООО «Моторные технологии» г. Пенза</a:t>
            </a:r>
          </a:p>
        </p:txBody>
      </p:sp>
      <p:sp>
        <p:nvSpPr>
          <p:cNvPr id="7" name="Прямоугольник 6">
            <a:extLst>
              <a:ext uri="{FF2B5EF4-FFF2-40B4-BE49-F238E27FC236}">
                <a16:creationId xmlns:a16="http://schemas.microsoft.com/office/drawing/2014/main" id="{16F69295-DA6E-4994-942C-71E13F8C9328}"/>
              </a:ext>
            </a:extLst>
          </p:cNvPr>
          <p:cNvSpPr/>
          <p:nvPr/>
        </p:nvSpPr>
        <p:spPr>
          <a:xfrm>
            <a:off x="1554800" y="841815"/>
            <a:ext cx="3607608" cy="2925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t>О компании</a:t>
            </a:r>
          </a:p>
        </p:txBody>
      </p:sp>
      <p:sp>
        <p:nvSpPr>
          <p:cNvPr id="8" name="Прямоугольник 7">
            <a:extLst>
              <a:ext uri="{FF2B5EF4-FFF2-40B4-BE49-F238E27FC236}">
                <a16:creationId xmlns:a16="http://schemas.microsoft.com/office/drawing/2014/main" id="{04942B9B-0D4A-4193-BE12-C88AC5D17218}"/>
              </a:ext>
            </a:extLst>
          </p:cNvPr>
          <p:cNvSpPr/>
          <p:nvPr/>
        </p:nvSpPr>
        <p:spPr>
          <a:xfrm>
            <a:off x="1554800" y="1254984"/>
            <a:ext cx="7494932" cy="2133918"/>
          </a:xfrm>
          <a:prstGeom prst="rect">
            <a:avLst/>
          </a:prstGeom>
        </p:spPr>
        <p:txBody>
          <a:bodyPr wrap="square">
            <a:spAutoFit/>
          </a:bodyPr>
          <a:lstStyle/>
          <a:p>
            <a:pPr marL="171450" indent="-171450">
              <a:spcBef>
                <a:spcPts val="400"/>
              </a:spcBef>
              <a:buFont typeface="Arial" panose="020B0604020202020204" pitchFamily="34" charset="0"/>
              <a:buChar char="•"/>
              <a:defRPr/>
            </a:pPr>
            <a:r>
              <a:rPr lang="ru-RU" sz="1400" dirty="0"/>
              <a:t>Завод «Моторные технологии» был основан в 1991 году в г. Пенза как небольшое ремонтное предприятие. Начав с модернизации и оптимизации собственного оборудования, сегодня завод занимает лидирующие позиции в разработке и производстве автоматических промывочных установок для очистки деталей, агрегатов и узлов. Одно из приоритетных направлений деятельности завода «Моторные технологии» - разработка и производство моечного оборудования для промышленной очистки деталей.</a:t>
            </a:r>
          </a:p>
          <a:p>
            <a:pPr marL="171450" indent="-171450">
              <a:spcBef>
                <a:spcPts val="400"/>
              </a:spcBef>
              <a:buFont typeface="Arial" panose="020B0604020202020204" pitchFamily="34" charset="0"/>
              <a:buChar char="•"/>
              <a:defRPr/>
            </a:pPr>
            <a:r>
              <a:rPr lang="ru-RU" sz="1400" dirty="0"/>
              <a:t>Субъект </a:t>
            </a:r>
            <a:r>
              <a:rPr lang="ru-RU" sz="1400" b="1" dirty="0"/>
              <a:t>МСП</a:t>
            </a:r>
            <a:endParaRPr lang="ru-RU" sz="1400" dirty="0"/>
          </a:p>
          <a:p>
            <a:pPr marL="171450" indent="-171450">
              <a:spcBef>
                <a:spcPts val="400"/>
              </a:spcBef>
              <a:buFont typeface="Arial" panose="020B0604020202020204" pitchFamily="34" charset="0"/>
              <a:buChar char="•"/>
              <a:defRPr/>
            </a:pPr>
            <a:r>
              <a:rPr lang="ru-RU" sz="1400" dirty="0"/>
              <a:t>Адрес центрального офиса: г. г. Пенза, ул. Совхозная, д. 15А</a:t>
            </a:r>
            <a:endParaRPr lang="ru-RU" sz="1400" b="1" dirty="0"/>
          </a:p>
        </p:txBody>
      </p:sp>
      <p:sp>
        <p:nvSpPr>
          <p:cNvPr id="9" name="Прямоугольник 8">
            <a:extLst>
              <a:ext uri="{FF2B5EF4-FFF2-40B4-BE49-F238E27FC236}">
                <a16:creationId xmlns:a16="http://schemas.microsoft.com/office/drawing/2014/main" id="{B19040C7-7F9C-44DD-A7B5-0242BC0B3AC8}"/>
              </a:ext>
            </a:extLst>
          </p:cNvPr>
          <p:cNvSpPr/>
          <p:nvPr/>
        </p:nvSpPr>
        <p:spPr>
          <a:xfrm>
            <a:off x="3823059" y="3614015"/>
            <a:ext cx="4545882" cy="330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Параметры облигационного выпуска</a:t>
            </a:r>
          </a:p>
        </p:txBody>
      </p:sp>
      <p:sp>
        <p:nvSpPr>
          <p:cNvPr id="10" name="Прямоугольник 9">
            <a:extLst>
              <a:ext uri="{FF2B5EF4-FFF2-40B4-BE49-F238E27FC236}">
                <a16:creationId xmlns:a16="http://schemas.microsoft.com/office/drawing/2014/main" id="{0BE10B5F-7E8E-4CF7-8748-B60BBD4F2F29}"/>
              </a:ext>
            </a:extLst>
          </p:cNvPr>
          <p:cNvSpPr/>
          <p:nvPr/>
        </p:nvSpPr>
        <p:spPr>
          <a:xfrm>
            <a:off x="1554801" y="4169869"/>
            <a:ext cx="5053390" cy="1949252"/>
          </a:xfrm>
          <a:prstGeom prst="rect">
            <a:avLst/>
          </a:prstGeom>
        </p:spPr>
        <p:txBody>
          <a:bodyPr wrap="square">
            <a:spAutoFit/>
          </a:bodyPr>
          <a:lstStyle/>
          <a:p>
            <a:pPr marL="176213" lvl="0" indent="-176213">
              <a:buFont typeface="Arial" panose="020B0604020202020204" pitchFamily="34" charset="0"/>
              <a:buChar char="•"/>
              <a:defRPr/>
            </a:pPr>
            <a:r>
              <a:rPr lang="ru-RU" sz="1400" dirty="0"/>
              <a:t>Дата начала торгов</a:t>
            </a:r>
            <a:r>
              <a:rPr lang="en-US" sz="1400" dirty="0"/>
              <a:t>: </a:t>
            </a:r>
            <a:r>
              <a:rPr lang="ru-RU" sz="1400" dirty="0"/>
              <a:t>25.09.2019</a:t>
            </a:r>
          </a:p>
          <a:p>
            <a:pPr marL="176213" lvl="0" indent="-176213">
              <a:spcBef>
                <a:spcPts val="400"/>
              </a:spcBef>
              <a:buFont typeface="Arial" panose="020B0604020202020204" pitchFamily="34" charset="0"/>
              <a:buChar char="•"/>
              <a:defRPr/>
            </a:pPr>
            <a:r>
              <a:rPr lang="ru-RU" sz="1400" dirty="0"/>
              <a:t>Объем эмиссии: </a:t>
            </a:r>
            <a:r>
              <a:rPr lang="en-US" sz="1400" b="1" dirty="0"/>
              <a:t>50</a:t>
            </a:r>
            <a:r>
              <a:rPr lang="ru-RU" sz="1400" b="1" dirty="0"/>
              <a:t> млн. </a:t>
            </a:r>
            <a:r>
              <a:rPr lang="ru-RU" sz="1400" b="1" dirty="0" err="1"/>
              <a:t>руб</a:t>
            </a:r>
            <a:r>
              <a:rPr lang="en-US" sz="1400" b="1" dirty="0"/>
              <a:t>.</a:t>
            </a:r>
            <a:r>
              <a:rPr lang="ru-RU" sz="1400" b="1" dirty="0"/>
              <a:t> </a:t>
            </a:r>
          </a:p>
          <a:p>
            <a:pPr marL="176213" lvl="0" indent="-176213">
              <a:spcBef>
                <a:spcPts val="400"/>
              </a:spcBef>
              <a:buFont typeface="Arial" panose="020B0604020202020204" pitchFamily="34" charset="0"/>
              <a:buChar char="•"/>
              <a:defRPr/>
            </a:pPr>
            <a:r>
              <a:rPr lang="ru-RU" sz="1400" dirty="0"/>
              <a:t>Дюрация</a:t>
            </a:r>
            <a:r>
              <a:rPr lang="en-US" sz="1400" dirty="0"/>
              <a:t>: 3</a:t>
            </a:r>
            <a:r>
              <a:rPr lang="ru-RU" sz="1400" dirty="0"/>
              <a:t> года</a:t>
            </a:r>
          </a:p>
          <a:p>
            <a:pPr marL="176213" lvl="0" indent="-176213">
              <a:spcBef>
                <a:spcPts val="400"/>
              </a:spcBef>
              <a:buFont typeface="Arial" panose="020B0604020202020204" pitchFamily="34" charset="0"/>
              <a:buChar char="•"/>
              <a:defRPr/>
            </a:pPr>
            <a:r>
              <a:rPr lang="ru-RU" sz="1400" dirty="0">
                <a:solidFill>
                  <a:schemeClr val="dk1"/>
                </a:solidFill>
              </a:rPr>
              <a:t>Купон</a:t>
            </a:r>
            <a:r>
              <a:rPr lang="en-US" sz="1400" dirty="0">
                <a:solidFill>
                  <a:schemeClr val="dk1"/>
                </a:solidFill>
              </a:rPr>
              <a:t>: </a:t>
            </a:r>
            <a:r>
              <a:rPr lang="ru-RU" sz="1400" b="1" dirty="0">
                <a:solidFill>
                  <a:schemeClr val="dk1"/>
                </a:solidFill>
              </a:rPr>
              <a:t>1</a:t>
            </a:r>
            <a:r>
              <a:rPr lang="en-US" sz="1400" b="1" dirty="0">
                <a:solidFill>
                  <a:schemeClr val="dk1"/>
                </a:solidFill>
              </a:rPr>
              <a:t>5</a:t>
            </a:r>
            <a:r>
              <a:rPr lang="ru-RU" sz="1400" b="1" dirty="0">
                <a:solidFill>
                  <a:schemeClr val="dk1"/>
                </a:solidFill>
              </a:rPr>
              <a:t>%</a:t>
            </a:r>
            <a:r>
              <a:rPr lang="ru-RU" sz="1400" dirty="0">
                <a:solidFill>
                  <a:schemeClr val="dk1"/>
                </a:solidFill>
              </a:rPr>
              <a:t> (ежеквартальная выплата)</a:t>
            </a:r>
            <a:endParaRPr lang="en-US" sz="1400" dirty="0">
              <a:solidFill>
                <a:schemeClr val="dk1"/>
              </a:solidFill>
            </a:endParaRPr>
          </a:p>
          <a:p>
            <a:pPr marL="176213" lvl="0" indent="-176213">
              <a:spcBef>
                <a:spcPts val="400"/>
              </a:spcBef>
              <a:buFont typeface="Arial" panose="020B0604020202020204" pitchFamily="34" charset="0"/>
              <a:buChar char="•"/>
              <a:defRPr/>
            </a:pPr>
            <a:r>
              <a:rPr lang="ru-RU" sz="1400" dirty="0">
                <a:solidFill>
                  <a:schemeClr val="dk1"/>
                </a:solidFill>
              </a:rPr>
              <a:t>Соорганизатор размещения</a:t>
            </a:r>
            <a:r>
              <a:rPr lang="en-US" sz="1400" dirty="0">
                <a:solidFill>
                  <a:schemeClr val="dk1"/>
                </a:solidFill>
              </a:rPr>
              <a:t>: </a:t>
            </a:r>
            <a:r>
              <a:rPr lang="ru-RU" sz="1400" b="1" dirty="0">
                <a:solidFill>
                  <a:schemeClr val="dk1"/>
                </a:solidFill>
              </a:rPr>
              <a:t>МСП Банк</a:t>
            </a:r>
          </a:p>
          <a:p>
            <a:pPr marL="176213" lvl="0" indent="-176213">
              <a:spcBef>
                <a:spcPts val="400"/>
              </a:spcBef>
              <a:buFont typeface="Arial" panose="020B0604020202020204" pitchFamily="34" charset="0"/>
              <a:buChar char="•"/>
              <a:defRPr/>
            </a:pPr>
            <a:r>
              <a:rPr lang="ru-RU" sz="1400" dirty="0">
                <a:solidFill>
                  <a:schemeClr val="dk1"/>
                </a:solidFill>
              </a:rPr>
              <a:t>Организатор размещения</a:t>
            </a:r>
            <a:r>
              <a:rPr lang="en-US" sz="1400" dirty="0">
                <a:solidFill>
                  <a:schemeClr val="dk1"/>
                </a:solidFill>
              </a:rPr>
              <a:t>:</a:t>
            </a:r>
            <a:r>
              <a:rPr lang="ru-RU" sz="1400" dirty="0">
                <a:solidFill>
                  <a:schemeClr val="dk1"/>
                </a:solidFill>
              </a:rPr>
              <a:t> </a:t>
            </a:r>
            <a:r>
              <a:rPr lang="ru-RU" sz="1400" b="1" dirty="0">
                <a:solidFill>
                  <a:schemeClr val="dk1"/>
                </a:solidFill>
              </a:rPr>
              <a:t>АО </a:t>
            </a:r>
            <a:r>
              <a:rPr lang="ru-RU" sz="1400" dirty="0">
                <a:solidFill>
                  <a:schemeClr val="dk1"/>
                </a:solidFill>
              </a:rPr>
              <a:t>«</a:t>
            </a:r>
            <a:r>
              <a:rPr lang="ru-RU" sz="1400" b="1" dirty="0">
                <a:solidFill>
                  <a:schemeClr val="dk1"/>
                </a:solidFill>
              </a:rPr>
              <a:t>ИК «</a:t>
            </a:r>
            <a:r>
              <a:rPr lang="ru-RU" sz="1400" b="1" dirty="0" err="1">
                <a:solidFill>
                  <a:schemeClr val="dk1"/>
                </a:solidFill>
              </a:rPr>
              <a:t>Церих</a:t>
            </a:r>
            <a:r>
              <a:rPr lang="ru-RU" sz="1400" b="1" dirty="0">
                <a:solidFill>
                  <a:schemeClr val="dk1"/>
                </a:solidFill>
              </a:rPr>
              <a:t> </a:t>
            </a:r>
            <a:r>
              <a:rPr lang="ru-RU" sz="1400" b="1" dirty="0" err="1">
                <a:solidFill>
                  <a:schemeClr val="dk1"/>
                </a:solidFill>
              </a:rPr>
              <a:t>Кэпитал</a:t>
            </a:r>
            <a:r>
              <a:rPr lang="ru-RU" sz="1400" b="1" dirty="0">
                <a:solidFill>
                  <a:schemeClr val="dk1"/>
                </a:solidFill>
              </a:rPr>
              <a:t> Менеджмент» </a:t>
            </a:r>
            <a:endParaRPr lang="en-US" sz="1400" b="1" dirty="0">
              <a:solidFill>
                <a:schemeClr val="dk1"/>
              </a:solidFill>
            </a:endParaRPr>
          </a:p>
          <a:p>
            <a:pPr marL="93663" lvl="0" indent="-93663">
              <a:buFont typeface="Arial" panose="020B0604020202020204" pitchFamily="34" charset="0"/>
              <a:buChar char="•"/>
              <a:defRPr/>
            </a:pPr>
            <a:endParaRPr lang="ru-RU" sz="600" dirty="0">
              <a:solidFill>
                <a:schemeClr val="dk1"/>
              </a:solidFill>
            </a:endParaRPr>
          </a:p>
        </p:txBody>
      </p:sp>
      <p:sp>
        <p:nvSpPr>
          <p:cNvPr id="2" name="Прямоугольник 1">
            <a:extLst>
              <a:ext uri="{FF2B5EF4-FFF2-40B4-BE49-F238E27FC236}">
                <a16:creationId xmlns:a16="http://schemas.microsoft.com/office/drawing/2014/main" id="{0BCA6E05-0C54-4E60-B95C-CE295D37BEB8}"/>
              </a:ext>
            </a:extLst>
          </p:cNvPr>
          <p:cNvSpPr/>
          <p:nvPr/>
        </p:nvSpPr>
        <p:spPr>
          <a:xfrm>
            <a:off x="6996472" y="4169869"/>
            <a:ext cx="5053390" cy="1856919"/>
          </a:xfrm>
          <a:prstGeom prst="rect">
            <a:avLst/>
          </a:prstGeom>
        </p:spPr>
        <p:txBody>
          <a:bodyPr wrap="square">
            <a:spAutoFit/>
          </a:bodyPr>
          <a:lstStyle/>
          <a:p>
            <a:pPr marL="176213" lvl="0" indent="-176213">
              <a:buFont typeface="Arial" panose="020B0604020202020204" pitchFamily="34" charset="0"/>
              <a:buChar char="•"/>
              <a:defRPr/>
            </a:pPr>
            <a:r>
              <a:rPr lang="ru-RU" sz="1400" dirty="0"/>
              <a:t>Дата начала торгов</a:t>
            </a:r>
            <a:r>
              <a:rPr lang="en-US" sz="1400" dirty="0"/>
              <a:t>: </a:t>
            </a:r>
            <a:r>
              <a:rPr lang="ru-RU" sz="1400" dirty="0"/>
              <a:t>04.03.2020</a:t>
            </a:r>
          </a:p>
          <a:p>
            <a:pPr marL="176213" lvl="0" indent="-176213">
              <a:spcBef>
                <a:spcPts val="400"/>
              </a:spcBef>
              <a:buFont typeface="Arial" panose="020B0604020202020204" pitchFamily="34" charset="0"/>
              <a:buChar char="•"/>
              <a:defRPr/>
            </a:pPr>
            <a:r>
              <a:rPr lang="ru-RU" sz="1400" dirty="0"/>
              <a:t>Объем эмиссии: </a:t>
            </a:r>
            <a:r>
              <a:rPr lang="ru-RU" sz="1400" b="1" dirty="0"/>
              <a:t>6</a:t>
            </a:r>
            <a:r>
              <a:rPr lang="en-US" sz="1400" b="1" dirty="0"/>
              <a:t>0</a:t>
            </a:r>
            <a:r>
              <a:rPr lang="ru-RU" sz="1400" b="1" dirty="0"/>
              <a:t> млн. </a:t>
            </a:r>
            <a:r>
              <a:rPr lang="ru-RU" sz="1400" b="1" dirty="0" err="1"/>
              <a:t>руб</a:t>
            </a:r>
            <a:r>
              <a:rPr lang="en-US" sz="1400" b="1" dirty="0"/>
              <a:t>.</a:t>
            </a:r>
            <a:r>
              <a:rPr lang="ru-RU" sz="1400" b="1" dirty="0"/>
              <a:t> </a:t>
            </a:r>
          </a:p>
          <a:p>
            <a:pPr marL="176213" lvl="0" indent="-176213">
              <a:spcBef>
                <a:spcPts val="400"/>
              </a:spcBef>
              <a:buFont typeface="Arial" panose="020B0604020202020204" pitchFamily="34" charset="0"/>
              <a:buChar char="•"/>
              <a:defRPr/>
            </a:pPr>
            <a:r>
              <a:rPr lang="ru-RU" sz="1400" dirty="0" err="1"/>
              <a:t>Дюрация</a:t>
            </a:r>
            <a:r>
              <a:rPr lang="en-US" sz="1400" dirty="0"/>
              <a:t>: 3</a:t>
            </a:r>
            <a:r>
              <a:rPr lang="ru-RU" sz="1400" dirty="0"/>
              <a:t> года</a:t>
            </a:r>
          </a:p>
          <a:p>
            <a:pPr marL="176213" lvl="0" indent="-176213">
              <a:spcBef>
                <a:spcPts val="400"/>
              </a:spcBef>
              <a:buFont typeface="Arial" panose="020B0604020202020204" pitchFamily="34" charset="0"/>
              <a:buChar char="•"/>
              <a:defRPr/>
            </a:pPr>
            <a:r>
              <a:rPr lang="ru-RU" sz="1400" dirty="0">
                <a:solidFill>
                  <a:schemeClr val="dk1"/>
                </a:solidFill>
              </a:rPr>
              <a:t>Купон</a:t>
            </a:r>
            <a:r>
              <a:rPr lang="en-US" sz="1400" dirty="0">
                <a:solidFill>
                  <a:schemeClr val="dk1"/>
                </a:solidFill>
              </a:rPr>
              <a:t>: </a:t>
            </a:r>
            <a:r>
              <a:rPr lang="ru-RU" sz="1400" b="1" dirty="0">
                <a:solidFill>
                  <a:schemeClr val="dk1"/>
                </a:solidFill>
              </a:rPr>
              <a:t>13%</a:t>
            </a:r>
            <a:r>
              <a:rPr lang="ru-RU" sz="1400" dirty="0">
                <a:solidFill>
                  <a:schemeClr val="dk1"/>
                </a:solidFill>
              </a:rPr>
              <a:t> (ежеквартальная выплата)</a:t>
            </a:r>
          </a:p>
          <a:p>
            <a:pPr marL="176213" indent="-176213">
              <a:spcBef>
                <a:spcPts val="400"/>
              </a:spcBef>
              <a:buFont typeface="Arial" panose="020B0604020202020204" pitchFamily="34" charset="0"/>
              <a:buChar char="•"/>
              <a:defRPr/>
            </a:pPr>
            <a:r>
              <a:rPr lang="ru-RU" sz="1400" b="1" dirty="0">
                <a:solidFill>
                  <a:schemeClr val="dk1"/>
                </a:solidFill>
              </a:rPr>
              <a:t>Якорные инвестиции</a:t>
            </a:r>
            <a:r>
              <a:rPr lang="en-US" sz="1400" dirty="0">
                <a:solidFill>
                  <a:schemeClr val="dk1"/>
                </a:solidFill>
              </a:rPr>
              <a:t>: </a:t>
            </a:r>
            <a:r>
              <a:rPr lang="ru-RU" sz="1400" dirty="0">
                <a:solidFill>
                  <a:schemeClr val="dk1"/>
                </a:solidFill>
              </a:rPr>
              <a:t>МСП Банк (в 1-м выпуске)</a:t>
            </a:r>
          </a:p>
          <a:p>
            <a:pPr marL="176213" lvl="0" indent="-176213">
              <a:spcBef>
                <a:spcPts val="400"/>
              </a:spcBef>
              <a:buFont typeface="Arial" panose="020B0604020202020204" pitchFamily="34" charset="0"/>
              <a:buChar char="•"/>
              <a:defRPr/>
            </a:pPr>
            <a:r>
              <a:rPr lang="ru-RU" sz="1400" dirty="0">
                <a:solidFill>
                  <a:schemeClr val="dk1"/>
                </a:solidFill>
              </a:rPr>
              <a:t>Организатор размещения</a:t>
            </a:r>
            <a:r>
              <a:rPr lang="en-US" sz="1400" dirty="0">
                <a:solidFill>
                  <a:schemeClr val="dk1"/>
                </a:solidFill>
              </a:rPr>
              <a:t>:</a:t>
            </a:r>
            <a:r>
              <a:rPr lang="ru-RU" sz="1400" dirty="0">
                <a:solidFill>
                  <a:schemeClr val="dk1"/>
                </a:solidFill>
              </a:rPr>
              <a:t> </a:t>
            </a:r>
            <a:r>
              <a:rPr lang="ru-RU" sz="1400" b="1" dirty="0">
                <a:solidFill>
                  <a:schemeClr val="dk1"/>
                </a:solidFill>
              </a:rPr>
              <a:t>АО </a:t>
            </a:r>
            <a:r>
              <a:rPr lang="ru-RU" sz="1400" dirty="0">
                <a:solidFill>
                  <a:schemeClr val="dk1"/>
                </a:solidFill>
              </a:rPr>
              <a:t>«</a:t>
            </a:r>
            <a:r>
              <a:rPr lang="ru-RU" sz="1400" b="1" dirty="0">
                <a:solidFill>
                  <a:schemeClr val="dk1"/>
                </a:solidFill>
              </a:rPr>
              <a:t>ИК «</a:t>
            </a:r>
            <a:r>
              <a:rPr lang="ru-RU" sz="1400" b="1" dirty="0" err="1">
                <a:solidFill>
                  <a:schemeClr val="dk1"/>
                </a:solidFill>
              </a:rPr>
              <a:t>Церих</a:t>
            </a:r>
            <a:r>
              <a:rPr lang="ru-RU" sz="1400" b="1" dirty="0">
                <a:solidFill>
                  <a:schemeClr val="dk1"/>
                </a:solidFill>
              </a:rPr>
              <a:t> </a:t>
            </a:r>
            <a:r>
              <a:rPr lang="ru-RU" sz="1400" b="1" dirty="0" err="1">
                <a:solidFill>
                  <a:schemeClr val="dk1"/>
                </a:solidFill>
              </a:rPr>
              <a:t>Кэпитал</a:t>
            </a:r>
            <a:r>
              <a:rPr lang="ru-RU" sz="1400" b="1" dirty="0">
                <a:solidFill>
                  <a:schemeClr val="dk1"/>
                </a:solidFill>
              </a:rPr>
              <a:t> Менеджмент» </a:t>
            </a:r>
            <a:endParaRPr lang="en-US" sz="1400" b="1" dirty="0">
              <a:solidFill>
                <a:schemeClr val="dk1"/>
              </a:solidFill>
            </a:endParaRPr>
          </a:p>
        </p:txBody>
      </p:sp>
    </p:spTree>
    <p:extLst>
      <p:ext uri="{BB962C8B-B14F-4D97-AF65-F5344CB8AC3E}">
        <p14:creationId xmlns:p14="http://schemas.microsoft.com/office/powerpoint/2010/main" val="3729137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F00D50-9EF2-4D14-9498-32B732E62DFB}"/>
              </a:ext>
            </a:extLst>
          </p:cNvPr>
          <p:cNvSpPr>
            <a:spLocks noGrp="1"/>
          </p:cNvSpPr>
          <p:nvPr>
            <p:ph type="title"/>
          </p:nvPr>
        </p:nvSpPr>
        <p:spPr/>
        <p:txBody>
          <a:bodyPr/>
          <a:lstStyle/>
          <a:p>
            <a:r>
              <a:rPr lang="ru-RU" dirty="0"/>
              <a:t>Рынок облигаций демонстрирует устойчивый рост</a:t>
            </a:r>
          </a:p>
        </p:txBody>
      </p:sp>
      <p:sp>
        <p:nvSpPr>
          <p:cNvPr id="3" name="Номер слайда 2">
            <a:extLst>
              <a:ext uri="{FF2B5EF4-FFF2-40B4-BE49-F238E27FC236}">
                <a16:creationId xmlns:a16="http://schemas.microsoft.com/office/drawing/2014/main" id="{1F101507-5BFF-40AD-AD0F-99C7E6F3D175}"/>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2</a:t>
            </a:fld>
            <a:endParaRPr lang="ru-RU" dirty="0">
              <a:solidFill>
                <a:srgbClr val="000000">
                  <a:tint val="75000"/>
                </a:srgbClr>
              </a:solidFill>
            </a:endParaRPr>
          </a:p>
        </p:txBody>
      </p:sp>
      <p:pic>
        <p:nvPicPr>
          <p:cNvPr id="4" name="Рисунок 3">
            <a:extLst>
              <a:ext uri="{FF2B5EF4-FFF2-40B4-BE49-F238E27FC236}">
                <a16:creationId xmlns:a16="http://schemas.microsoft.com/office/drawing/2014/main" id="{E006F8C5-1761-40D1-A04D-033338CCB424}"/>
              </a:ext>
            </a:extLst>
          </p:cNvPr>
          <p:cNvPicPr>
            <a:picLocks noChangeAspect="1"/>
          </p:cNvPicPr>
          <p:nvPr/>
        </p:nvPicPr>
        <p:blipFill>
          <a:blip r:embed="rId2"/>
          <a:stretch>
            <a:fillRect/>
          </a:stretch>
        </p:blipFill>
        <p:spPr>
          <a:xfrm>
            <a:off x="1272049" y="716438"/>
            <a:ext cx="4896979" cy="5392132"/>
          </a:xfrm>
          <a:prstGeom prst="rect">
            <a:avLst/>
          </a:prstGeom>
        </p:spPr>
      </p:pic>
      <p:pic>
        <p:nvPicPr>
          <p:cNvPr id="5" name="Рисунок 4">
            <a:extLst>
              <a:ext uri="{FF2B5EF4-FFF2-40B4-BE49-F238E27FC236}">
                <a16:creationId xmlns:a16="http://schemas.microsoft.com/office/drawing/2014/main" id="{DDA017B7-33AF-45D1-9231-78A4F0D4A03D}"/>
              </a:ext>
            </a:extLst>
          </p:cNvPr>
          <p:cNvPicPr>
            <a:picLocks noChangeAspect="1"/>
          </p:cNvPicPr>
          <p:nvPr/>
        </p:nvPicPr>
        <p:blipFill>
          <a:blip r:embed="rId3"/>
          <a:stretch>
            <a:fillRect/>
          </a:stretch>
        </p:blipFill>
        <p:spPr>
          <a:xfrm>
            <a:off x="6345041" y="716438"/>
            <a:ext cx="5654959" cy="3017835"/>
          </a:xfrm>
          <a:prstGeom prst="rect">
            <a:avLst/>
          </a:prstGeom>
        </p:spPr>
      </p:pic>
      <p:pic>
        <p:nvPicPr>
          <p:cNvPr id="6" name="Рисунок 5">
            <a:extLst>
              <a:ext uri="{FF2B5EF4-FFF2-40B4-BE49-F238E27FC236}">
                <a16:creationId xmlns:a16="http://schemas.microsoft.com/office/drawing/2014/main" id="{18FE7C0E-1C44-479A-8FDC-70DDAC19A5A1}"/>
              </a:ext>
            </a:extLst>
          </p:cNvPr>
          <p:cNvPicPr>
            <a:picLocks noChangeAspect="1"/>
          </p:cNvPicPr>
          <p:nvPr/>
        </p:nvPicPr>
        <p:blipFill>
          <a:blip r:embed="rId4"/>
          <a:stretch>
            <a:fillRect/>
          </a:stretch>
        </p:blipFill>
        <p:spPr>
          <a:xfrm>
            <a:off x="6346932" y="3770722"/>
            <a:ext cx="5653068" cy="2337848"/>
          </a:xfrm>
          <a:prstGeom prst="rect">
            <a:avLst/>
          </a:prstGeom>
        </p:spPr>
      </p:pic>
    </p:spTree>
    <p:extLst>
      <p:ext uri="{BB962C8B-B14F-4D97-AF65-F5344CB8AC3E}">
        <p14:creationId xmlns:p14="http://schemas.microsoft.com/office/powerpoint/2010/main" val="111376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20</a:t>
            </a:fld>
            <a:endParaRPr lang="ru-RU" dirty="0">
              <a:solidFill>
                <a:srgbClr val="000000">
                  <a:tint val="75000"/>
                </a:srgbClr>
              </a:solidFill>
            </a:endParaRPr>
          </a:p>
        </p:txBody>
      </p:sp>
      <p:sp>
        <p:nvSpPr>
          <p:cNvPr id="4" name="Прямоугольник 3"/>
          <p:cNvSpPr/>
          <p:nvPr/>
        </p:nvSpPr>
        <p:spPr>
          <a:xfrm>
            <a:off x="1327609" y="188107"/>
            <a:ext cx="10644432" cy="503623"/>
          </a:xfrm>
          <a:prstGeom prst="rect">
            <a:avLst/>
          </a:prstGeom>
        </p:spPr>
        <p:txBody>
          <a:bodyPr vert="horz" lIns="91440" tIns="45720" rIns="91440" bIns="45720" rtlCol="0" anchor="t" anchorCtr="0">
            <a:noAutofit/>
          </a:bodyPr>
          <a:lstStyle/>
          <a:p>
            <a:pPr>
              <a:spcBef>
                <a:spcPct val="0"/>
              </a:spcBef>
            </a:pPr>
            <a:r>
              <a:rPr lang="ru-RU" sz="2000" b="1" dirty="0"/>
              <a:t>Примеры </a:t>
            </a:r>
            <a:r>
              <a:rPr lang="ru-RU" sz="2000" dirty="0"/>
              <a:t>размещений облигаций в Секторе Роста. Завод </a:t>
            </a:r>
            <a:r>
              <a:rPr lang="ru-RU" sz="2000" dirty="0" err="1"/>
              <a:t>КриалЭнергоСтрой</a:t>
            </a:r>
            <a:r>
              <a:rPr lang="ru-RU" sz="2000" dirty="0"/>
              <a:t>, г. Казань</a:t>
            </a:r>
            <a:endParaRPr lang="ru-RU" sz="2000" dirty="0">
              <a:latin typeface="+mj-lt"/>
              <a:ea typeface="Verdana" pitchFamily="34" charset="0"/>
              <a:cs typeface="Verdana" pitchFamily="34" charset="0"/>
            </a:endParaRPr>
          </a:p>
        </p:txBody>
      </p:sp>
      <p:sp>
        <p:nvSpPr>
          <p:cNvPr id="6" name="Прямоугольник 5"/>
          <p:cNvSpPr/>
          <p:nvPr/>
        </p:nvSpPr>
        <p:spPr>
          <a:xfrm>
            <a:off x="1621927" y="887065"/>
            <a:ext cx="3607608" cy="29257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t>О компании</a:t>
            </a:r>
          </a:p>
        </p:txBody>
      </p:sp>
      <p:sp>
        <p:nvSpPr>
          <p:cNvPr id="7" name="Прямоугольник 6"/>
          <p:cNvSpPr/>
          <p:nvPr/>
        </p:nvSpPr>
        <p:spPr>
          <a:xfrm>
            <a:off x="1621927" y="3987736"/>
            <a:ext cx="5551871" cy="1750854"/>
          </a:xfrm>
          <a:prstGeom prst="rect">
            <a:avLst/>
          </a:prstGeom>
        </p:spPr>
        <p:txBody>
          <a:bodyPr wrap="square">
            <a:spAutoFit/>
          </a:bodyPr>
          <a:lstStyle/>
          <a:p>
            <a:pPr marL="176213" lvl="0" indent="-176213">
              <a:buFont typeface="Arial" panose="020B0604020202020204" pitchFamily="34" charset="0"/>
              <a:buChar char="•"/>
              <a:defRPr/>
            </a:pPr>
            <a:r>
              <a:rPr lang="ru-RU" sz="1400" dirty="0"/>
              <a:t>Дата начала торгов</a:t>
            </a:r>
            <a:r>
              <a:rPr lang="en-US" sz="1400" dirty="0"/>
              <a:t>: </a:t>
            </a:r>
            <a:r>
              <a:rPr lang="ru-RU" sz="1400" dirty="0"/>
              <a:t>2</a:t>
            </a:r>
            <a:r>
              <a:rPr lang="en-US" sz="1400" dirty="0"/>
              <a:t>4.12.2019</a:t>
            </a:r>
            <a:endParaRPr lang="ru-RU" sz="1400" dirty="0"/>
          </a:p>
          <a:p>
            <a:pPr marL="176213" lvl="0" indent="-176213">
              <a:spcBef>
                <a:spcPts val="400"/>
              </a:spcBef>
              <a:buFont typeface="Arial" panose="020B0604020202020204" pitchFamily="34" charset="0"/>
              <a:buChar char="•"/>
              <a:defRPr/>
            </a:pPr>
            <a:r>
              <a:rPr lang="ru-RU" sz="1400" dirty="0"/>
              <a:t>Объем эмиссии: </a:t>
            </a:r>
            <a:r>
              <a:rPr lang="en-US" sz="1400" b="1" dirty="0"/>
              <a:t>150</a:t>
            </a:r>
            <a:r>
              <a:rPr lang="ru-RU" sz="1400" b="1" dirty="0"/>
              <a:t> млн </a:t>
            </a:r>
            <a:r>
              <a:rPr lang="ru-RU" sz="1400" b="1" dirty="0" err="1"/>
              <a:t>руб</a:t>
            </a:r>
            <a:r>
              <a:rPr lang="en-US" sz="1400" b="1" dirty="0"/>
              <a:t>.</a:t>
            </a:r>
            <a:r>
              <a:rPr lang="ru-RU" sz="1400" b="1" dirty="0"/>
              <a:t> </a:t>
            </a:r>
          </a:p>
          <a:p>
            <a:pPr marL="176213" lvl="0" indent="-176213">
              <a:spcBef>
                <a:spcPts val="400"/>
              </a:spcBef>
              <a:buFont typeface="Arial" panose="020B0604020202020204" pitchFamily="34" charset="0"/>
              <a:buChar char="•"/>
              <a:defRPr/>
            </a:pPr>
            <a:r>
              <a:rPr lang="ru-RU" sz="1400" dirty="0"/>
              <a:t>Дюрация</a:t>
            </a:r>
            <a:r>
              <a:rPr lang="en-US" sz="1400" dirty="0"/>
              <a:t>: 3</a:t>
            </a:r>
            <a:r>
              <a:rPr lang="ru-RU" sz="1400" dirty="0"/>
              <a:t> года</a:t>
            </a:r>
          </a:p>
          <a:p>
            <a:pPr marL="176213" lvl="0" indent="-176213">
              <a:spcBef>
                <a:spcPts val="400"/>
              </a:spcBef>
              <a:buFont typeface="Arial" panose="020B0604020202020204" pitchFamily="34" charset="0"/>
              <a:buChar char="•"/>
              <a:defRPr/>
            </a:pPr>
            <a:r>
              <a:rPr lang="ru-RU" sz="1400" dirty="0">
                <a:solidFill>
                  <a:schemeClr val="dk1"/>
                </a:solidFill>
              </a:rPr>
              <a:t>Купон</a:t>
            </a:r>
            <a:r>
              <a:rPr lang="en-US" sz="1400" dirty="0">
                <a:solidFill>
                  <a:schemeClr val="dk1"/>
                </a:solidFill>
              </a:rPr>
              <a:t>: </a:t>
            </a:r>
            <a:r>
              <a:rPr lang="ru-RU" sz="1400" b="1" dirty="0">
                <a:solidFill>
                  <a:schemeClr val="dk1"/>
                </a:solidFill>
              </a:rPr>
              <a:t>1</a:t>
            </a:r>
            <a:r>
              <a:rPr lang="en-US" sz="1400" b="1" dirty="0">
                <a:solidFill>
                  <a:schemeClr val="dk1"/>
                </a:solidFill>
              </a:rPr>
              <a:t>5</a:t>
            </a:r>
            <a:r>
              <a:rPr lang="ru-RU" sz="1400" b="1" dirty="0">
                <a:solidFill>
                  <a:schemeClr val="dk1"/>
                </a:solidFill>
              </a:rPr>
              <a:t>%</a:t>
            </a:r>
            <a:r>
              <a:rPr lang="ru-RU" sz="1400" dirty="0">
                <a:solidFill>
                  <a:schemeClr val="dk1"/>
                </a:solidFill>
              </a:rPr>
              <a:t> (ежеквартальная выплата)</a:t>
            </a:r>
            <a:endParaRPr lang="en-US" sz="1400" dirty="0">
              <a:solidFill>
                <a:schemeClr val="dk1"/>
              </a:solidFill>
            </a:endParaRPr>
          </a:p>
          <a:p>
            <a:pPr marL="176213" lvl="0" indent="-176213">
              <a:spcBef>
                <a:spcPts val="400"/>
              </a:spcBef>
              <a:buFont typeface="Arial" panose="020B0604020202020204" pitchFamily="34" charset="0"/>
              <a:buChar char="•"/>
              <a:defRPr/>
            </a:pPr>
            <a:r>
              <a:rPr lang="ru-RU" sz="1400" b="1" dirty="0">
                <a:solidFill>
                  <a:schemeClr val="dk1"/>
                </a:solidFill>
              </a:rPr>
              <a:t>Якорные инвестиции</a:t>
            </a:r>
            <a:r>
              <a:rPr lang="en-US" sz="1400" dirty="0">
                <a:solidFill>
                  <a:schemeClr val="dk1"/>
                </a:solidFill>
              </a:rPr>
              <a:t>: </a:t>
            </a:r>
            <a:r>
              <a:rPr lang="ru-RU" sz="1400" dirty="0">
                <a:solidFill>
                  <a:schemeClr val="dk1"/>
                </a:solidFill>
              </a:rPr>
              <a:t>МСП Банк</a:t>
            </a:r>
          </a:p>
          <a:p>
            <a:pPr marL="176213" lvl="0" indent="-176213">
              <a:spcBef>
                <a:spcPts val="400"/>
              </a:spcBef>
              <a:buFont typeface="Arial" panose="020B0604020202020204" pitchFamily="34" charset="0"/>
              <a:buChar char="•"/>
              <a:defRPr/>
            </a:pPr>
            <a:r>
              <a:rPr lang="ru-RU" sz="1400" dirty="0">
                <a:solidFill>
                  <a:schemeClr val="dk1"/>
                </a:solidFill>
              </a:rPr>
              <a:t>Организаторы размещения</a:t>
            </a:r>
            <a:r>
              <a:rPr lang="en-US" sz="1400" dirty="0">
                <a:solidFill>
                  <a:schemeClr val="dk1"/>
                </a:solidFill>
              </a:rPr>
              <a:t>:</a:t>
            </a:r>
            <a:r>
              <a:rPr lang="ru-RU" sz="1400" dirty="0">
                <a:solidFill>
                  <a:schemeClr val="dk1"/>
                </a:solidFill>
              </a:rPr>
              <a:t> </a:t>
            </a:r>
            <a:r>
              <a:rPr lang="ru-RU" sz="1400" b="1" dirty="0" err="1">
                <a:solidFill>
                  <a:schemeClr val="dk1"/>
                </a:solidFill>
              </a:rPr>
              <a:t>Универ</a:t>
            </a:r>
            <a:r>
              <a:rPr lang="ru-RU" sz="1400" b="1" dirty="0">
                <a:solidFill>
                  <a:schemeClr val="dk1"/>
                </a:solidFill>
              </a:rPr>
              <a:t> Капитал </a:t>
            </a:r>
            <a:r>
              <a:rPr lang="ru-RU" sz="1400" dirty="0">
                <a:solidFill>
                  <a:schemeClr val="dk1"/>
                </a:solidFill>
              </a:rPr>
              <a:t>и</a:t>
            </a:r>
            <a:r>
              <a:rPr lang="ru-RU" sz="1400" b="1" dirty="0">
                <a:solidFill>
                  <a:schemeClr val="dk1"/>
                </a:solidFill>
              </a:rPr>
              <a:t> МСП Банк</a:t>
            </a:r>
            <a:endParaRPr lang="en-US" sz="1400" b="1" dirty="0">
              <a:solidFill>
                <a:schemeClr val="dk1"/>
              </a:solidFill>
            </a:endParaRPr>
          </a:p>
          <a:p>
            <a:pPr marL="93663" lvl="0" indent="-93663">
              <a:buFont typeface="Arial" panose="020B0604020202020204" pitchFamily="34" charset="0"/>
              <a:buChar char="•"/>
              <a:defRPr/>
            </a:pPr>
            <a:endParaRPr lang="ru-RU" sz="600" dirty="0">
              <a:solidFill>
                <a:schemeClr val="dk1"/>
              </a:solidFill>
            </a:endParaRPr>
          </a:p>
        </p:txBody>
      </p:sp>
      <p:sp>
        <p:nvSpPr>
          <p:cNvPr id="8" name="Прямоугольник 7"/>
          <p:cNvSpPr/>
          <p:nvPr/>
        </p:nvSpPr>
        <p:spPr>
          <a:xfrm>
            <a:off x="3823059" y="3445617"/>
            <a:ext cx="4545882" cy="33074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t>Параметры облигационного выпуска</a:t>
            </a:r>
          </a:p>
        </p:txBody>
      </p:sp>
      <p:pic>
        <p:nvPicPr>
          <p:cNvPr id="10" name="Рисунок 9"/>
          <p:cNvPicPr>
            <a:picLocks noChangeAspect="1"/>
          </p:cNvPicPr>
          <p:nvPr/>
        </p:nvPicPr>
        <p:blipFill>
          <a:blip r:embed="rId2"/>
          <a:stretch>
            <a:fillRect/>
          </a:stretch>
        </p:blipFill>
        <p:spPr>
          <a:xfrm>
            <a:off x="10140278" y="747501"/>
            <a:ext cx="1315919" cy="949750"/>
          </a:xfrm>
          <a:prstGeom prst="rect">
            <a:avLst/>
          </a:prstGeom>
        </p:spPr>
      </p:pic>
      <p:pic>
        <p:nvPicPr>
          <p:cNvPr id="2" name="Рисунок 1">
            <a:extLst>
              <a:ext uri="{FF2B5EF4-FFF2-40B4-BE49-F238E27FC236}">
                <a16:creationId xmlns:a16="http://schemas.microsoft.com/office/drawing/2014/main" id="{328097F1-470C-47FF-8DF2-ECC0DE0AE522}"/>
              </a:ext>
            </a:extLst>
          </p:cNvPr>
          <p:cNvPicPr>
            <a:picLocks noChangeAspect="1"/>
          </p:cNvPicPr>
          <p:nvPr/>
        </p:nvPicPr>
        <p:blipFill>
          <a:blip r:embed="rId3"/>
          <a:stretch>
            <a:fillRect/>
          </a:stretch>
        </p:blipFill>
        <p:spPr>
          <a:xfrm>
            <a:off x="7128114" y="4057434"/>
            <a:ext cx="5063886" cy="1611457"/>
          </a:xfrm>
          <a:prstGeom prst="rect">
            <a:avLst/>
          </a:prstGeom>
        </p:spPr>
      </p:pic>
      <p:pic>
        <p:nvPicPr>
          <p:cNvPr id="9" name="Рисунок 8">
            <a:extLst>
              <a:ext uri="{FF2B5EF4-FFF2-40B4-BE49-F238E27FC236}">
                <a16:creationId xmlns:a16="http://schemas.microsoft.com/office/drawing/2014/main" id="{0D371770-C005-46F5-B060-153E7DC33DEA}"/>
              </a:ext>
            </a:extLst>
          </p:cNvPr>
          <p:cNvPicPr>
            <a:picLocks noChangeAspect="1"/>
          </p:cNvPicPr>
          <p:nvPr/>
        </p:nvPicPr>
        <p:blipFill>
          <a:blip r:embed="rId4"/>
          <a:stretch>
            <a:fillRect/>
          </a:stretch>
        </p:blipFill>
        <p:spPr>
          <a:xfrm>
            <a:off x="1621927" y="1374978"/>
            <a:ext cx="5791200" cy="1609725"/>
          </a:xfrm>
          <a:prstGeom prst="rect">
            <a:avLst/>
          </a:prstGeom>
        </p:spPr>
      </p:pic>
    </p:spTree>
    <p:extLst>
      <p:ext uri="{BB962C8B-B14F-4D97-AF65-F5344CB8AC3E}">
        <p14:creationId xmlns:p14="http://schemas.microsoft.com/office/powerpoint/2010/main" val="2999465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DFE872-1465-4014-BFD2-E2C3F093DB43}"/>
              </a:ext>
            </a:extLst>
          </p:cNvPr>
          <p:cNvSpPr>
            <a:spLocks noGrp="1"/>
          </p:cNvSpPr>
          <p:nvPr>
            <p:ph type="title"/>
          </p:nvPr>
        </p:nvSpPr>
        <p:spPr>
          <a:xfrm>
            <a:off x="1343073" y="288000"/>
            <a:ext cx="10656927" cy="756000"/>
          </a:xfrm>
        </p:spPr>
        <p:txBody>
          <a:bodyPr/>
          <a:lstStyle/>
          <a:p>
            <a:r>
              <a:rPr lang="ru-RU" b="1" dirty="0"/>
              <a:t>Примеры </a:t>
            </a:r>
            <a:r>
              <a:rPr lang="ru-RU" dirty="0"/>
              <a:t>размещений облигаций в Секторе Роста. АО «РЕГИОН-ПРОДУКТ«, Пензенская область </a:t>
            </a:r>
            <a:br>
              <a:rPr lang="ru-RU" dirty="0"/>
            </a:br>
            <a:endParaRPr lang="ru-RU" dirty="0"/>
          </a:p>
        </p:txBody>
      </p:sp>
      <p:sp>
        <p:nvSpPr>
          <p:cNvPr id="3" name="Номер слайда 2">
            <a:extLst>
              <a:ext uri="{FF2B5EF4-FFF2-40B4-BE49-F238E27FC236}">
                <a16:creationId xmlns:a16="http://schemas.microsoft.com/office/drawing/2014/main" id="{1A0E7E28-960C-4E16-851C-77F414C4665C}"/>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21</a:t>
            </a:fld>
            <a:endParaRPr lang="ru-RU" dirty="0">
              <a:solidFill>
                <a:srgbClr val="000000">
                  <a:tint val="75000"/>
                </a:srgbClr>
              </a:solidFill>
            </a:endParaRPr>
          </a:p>
        </p:txBody>
      </p:sp>
      <p:pic>
        <p:nvPicPr>
          <p:cNvPr id="4" name="Рисунок 3">
            <a:extLst>
              <a:ext uri="{FF2B5EF4-FFF2-40B4-BE49-F238E27FC236}">
                <a16:creationId xmlns:a16="http://schemas.microsoft.com/office/drawing/2014/main" id="{4BFFBDF3-4376-40CD-89A4-238CC342369E}"/>
              </a:ext>
            </a:extLst>
          </p:cNvPr>
          <p:cNvPicPr>
            <a:picLocks noChangeAspect="1"/>
          </p:cNvPicPr>
          <p:nvPr/>
        </p:nvPicPr>
        <p:blipFill>
          <a:blip r:embed="rId2"/>
          <a:stretch>
            <a:fillRect/>
          </a:stretch>
        </p:blipFill>
        <p:spPr>
          <a:xfrm>
            <a:off x="1343074" y="1005377"/>
            <a:ext cx="5811870" cy="2295525"/>
          </a:xfrm>
          <a:prstGeom prst="rect">
            <a:avLst/>
          </a:prstGeom>
        </p:spPr>
      </p:pic>
      <p:pic>
        <p:nvPicPr>
          <p:cNvPr id="5" name="Рисунок 4">
            <a:extLst>
              <a:ext uri="{FF2B5EF4-FFF2-40B4-BE49-F238E27FC236}">
                <a16:creationId xmlns:a16="http://schemas.microsoft.com/office/drawing/2014/main" id="{472DF4AB-E002-4C53-9458-ACD54405F6E3}"/>
              </a:ext>
            </a:extLst>
          </p:cNvPr>
          <p:cNvPicPr>
            <a:picLocks noChangeAspect="1"/>
          </p:cNvPicPr>
          <p:nvPr/>
        </p:nvPicPr>
        <p:blipFill>
          <a:blip r:embed="rId3"/>
          <a:stretch>
            <a:fillRect/>
          </a:stretch>
        </p:blipFill>
        <p:spPr>
          <a:xfrm>
            <a:off x="1437342" y="3397120"/>
            <a:ext cx="5811870" cy="533400"/>
          </a:xfrm>
          <a:prstGeom prst="rect">
            <a:avLst/>
          </a:prstGeom>
        </p:spPr>
      </p:pic>
      <p:pic>
        <p:nvPicPr>
          <p:cNvPr id="6" name="Рисунок 5">
            <a:extLst>
              <a:ext uri="{FF2B5EF4-FFF2-40B4-BE49-F238E27FC236}">
                <a16:creationId xmlns:a16="http://schemas.microsoft.com/office/drawing/2014/main" id="{A879C3AD-79DE-4924-85D6-2776BE7DFDF8}"/>
              </a:ext>
            </a:extLst>
          </p:cNvPr>
          <p:cNvPicPr>
            <a:picLocks noChangeAspect="1"/>
          </p:cNvPicPr>
          <p:nvPr/>
        </p:nvPicPr>
        <p:blipFill>
          <a:blip r:embed="rId4"/>
          <a:stretch>
            <a:fillRect/>
          </a:stretch>
        </p:blipFill>
        <p:spPr>
          <a:xfrm>
            <a:off x="1399634" y="4114900"/>
            <a:ext cx="5698749" cy="1819275"/>
          </a:xfrm>
          <a:prstGeom prst="rect">
            <a:avLst/>
          </a:prstGeom>
        </p:spPr>
      </p:pic>
      <p:pic>
        <p:nvPicPr>
          <p:cNvPr id="7" name="Рисунок 6">
            <a:extLst>
              <a:ext uri="{FF2B5EF4-FFF2-40B4-BE49-F238E27FC236}">
                <a16:creationId xmlns:a16="http://schemas.microsoft.com/office/drawing/2014/main" id="{F0CB4423-9DD4-4B3F-9E85-20E17F98DF99}"/>
              </a:ext>
            </a:extLst>
          </p:cNvPr>
          <p:cNvPicPr>
            <a:picLocks noChangeAspect="1"/>
          </p:cNvPicPr>
          <p:nvPr/>
        </p:nvPicPr>
        <p:blipFill>
          <a:blip r:embed="rId5"/>
          <a:stretch>
            <a:fillRect/>
          </a:stretch>
        </p:blipFill>
        <p:spPr>
          <a:xfrm>
            <a:off x="9110761" y="984148"/>
            <a:ext cx="2181225" cy="952500"/>
          </a:xfrm>
          <a:prstGeom prst="rect">
            <a:avLst/>
          </a:prstGeom>
        </p:spPr>
      </p:pic>
    </p:spTree>
    <p:extLst>
      <p:ext uri="{BB962C8B-B14F-4D97-AF65-F5344CB8AC3E}">
        <p14:creationId xmlns:p14="http://schemas.microsoft.com/office/powerpoint/2010/main" val="1174143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54231B4-7F1A-48F3-B245-C242A687B9EF}" type="slidenum">
              <a:rPr lang="ru-RU">
                <a:solidFill>
                  <a:prstClr val="black">
                    <a:tint val="75000"/>
                  </a:prstClr>
                </a:solidFill>
              </a:rPr>
              <a:pPr>
                <a:defRPr/>
              </a:pPr>
              <a:t>22</a:t>
            </a:fld>
            <a:endParaRPr lang="ru-RU">
              <a:solidFill>
                <a:prstClr val="black">
                  <a:tint val="75000"/>
                </a:prstClr>
              </a:solidFill>
            </a:endParaRPr>
          </a:p>
        </p:txBody>
      </p:sp>
      <p:sp>
        <p:nvSpPr>
          <p:cNvPr id="3" name="Заголовок 2"/>
          <p:cNvSpPr>
            <a:spLocks noGrp="1"/>
          </p:cNvSpPr>
          <p:nvPr>
            <p:ph type="title"/>
          </p:nvPr>
        </p:nvSpPr>
        <p:spPr>
          <a:xfrm>
            <a:off x="1275304" y="188640"/>
            <a:ext cx="7416000" cy="360040"/>
          </a:xfrm>
        </p:spPr>
        <p:txBody>
          <a:bodyPr>
            <a:normAutofit fontScale="90000"/>
          </a:bodyPr>
          <a:lstStyle/>
          <a:p>
            <a:r>
              <a:rPr lang="ru-RU" b="1" dirty="0"/>
              <a:t>РАСКРЫТИЕ ИНФОРМАЦИИ</a:t>
            </a:r>
            <a:endParaRPr lang="en-US" b="1" dirty="0"/>
          </a:p>
        </p:txBody>
      </p:sp>
      <p:sp>
        <p:nvSpPr>
          <p:cNvPr id="5" name="TextBox 4"/>
          <p:cNvSpPr txBox="1">
            <a:spLocks noChangeAspect="1"/>
          </p:cNvSpPr>
          <p:nvPr/>
        </p:nvSpPr>
        <p:spPr>
          <a:xfrm>
            <a:off x="1199456" y="603584"/>
            <a:ext cx="10308440" cy="5632311"/>
          </a:xfrm>
          <a:prstGeom prst="rect">
            <a:avLst/>
          </a:prstGeom>
          <a:noFill/>
          <a:ln w="28575">
            <a:noFill/>
            <a:round/>
          </a:ln>
        </p:spPr>
        <p:txBody>
          <a:bodyPr wrap="square" numCol="2">
            <a:spAutoFit/>
          </a:bodyPr>
          <a:lstStyle/>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Настоящая презентация была подготовлена и выпущена ПАО Московская Биржа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marL="179388" algn="ju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marL="179388" algn="ju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marL="179388" algn="ju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a:t>
            </a: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a:t>
            </a:r>
          </a:p>
          <a:p>
            <a:pPr marL="179388" algn="just">
              <a:defRPr/>
            </a:pPr>
            <a:endParaRPr lang="ru-RU"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endParaRPr lang="ru-RU"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a:t>
            </a:r>
          </a:p>
          <a:p>
            <a:pPr marL="179388" algn="ju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восприятие рыночных услуг, предоставляемых Компанией и ее дочерними обществами;</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волатильность (а) Российской экономики и рынка ценных бумаг и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 секторов с высоким уровнем конкуренции, в которых Компания и ее дочерние общества осуществляют свою деятельность;</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изменения в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a</a:t>
            </a: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 отечественном и международном законодательстве и налоговом регулировании и (</a:t>
            </a:r>
            <a:r>
              <a:rPr lang="en-US" sz="1000" dirty="0">
                <a:solidFill>
                  <a:prstClr val="black"/>
                </a:solidFill>
                <a:latin typeface="Tahoma" panose="020B0604030504040204" pitchFamily="34" charset="0"/>
                <a:ea typeface="Tahoma" panose="020B0604030504040204" pitchFamily="34" charset="0"/>
                <a:cs typeface="Tahoma" panose="020B0604030504040204" pitchFamily="34" charset="0"/>
              </a:rPr>
              <a:t>b</a:t>
            </a: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 государственных программах, относящихся к финансовым рынкам и рынкам ценных бумаг;</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ростом уровня конкуренции со стороны новых игроков на рынке России;</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способность привлекать новых клиентов на отечественный рынок и в зарубежных юрисдикциях;</a:t>
            </a:r>
          </a:p>
          <a:p>
            <a:pPr marL="179388" algn="just">
              <a:buFont typeface="Arial" pitchFamily="34" charset="0"/>
              <a:buChar char="•"/>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способность увеличивать предложение продукции в зарубежных юрисдикциях.</a:t>
            </a:r>
          </a:p>
          <a:p>
            <a:pPr marL="179388" algn="just">
              <a:defRPr/>
            </a:pPr>
            <a:endParaRPr lang="en-US" sz="1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179388" algn="just">
              <a:defRPr/>
            </a:pPr>
            <a:r>
              <a:rPr lang="ru-RU" sz="1000" dirty="0">
                <a:solidFill>
                  <a:prstClr val="black"/>
                </a:solidFill>
                <a:latin typeface="Tahoma" panose="020B0604030504040204" pitchFamily="34" charset="0"/>
                <a:ea typeface="Tahoma" panose="020B0604030504040204" pitchFamily="34" charset="0"/>
                <a:cs typeface="Tahoma" panose="020B0604030504040204"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  </a:t>
            </a:r>
          </a:p>
        </p:txBody>
      </p:sp>
    </p:spTree>
    <p:extLst>
      <p:ext uri="{BB962C8B-B14F-4D97-AF65-F5344CB8AC3E}">
        <p14:creationId xmlns:p14="http://schemas.microsoft.com/office/powerpoint/2010/main" val="417484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Объект 84" hidden="1"/>
          <p:cNvGraphicFramePr>
            <a:graphicFrameLocks noChangeAspect="1"/>
          </p:cNvGraphicFramePr>
          <p:nvPr>
            <p:custDataLst>
              <p:tags r:id="rId2"/>
            </p:custDataLst>
            <p:ext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spid="_x0000_s9332" name="Слайд think-cell" r:id="rId23" imgW="324" imgH="324" progId="TCLayout.ActiveDocument.1">
                  <p:embed/>
                </p:oleObj>
              </mc:Choice>
              <mc:Fallback>
                <p:oleObj name="Слайд think-cell" r:id="rId23" imgW="324" imgH="324" progId="TCLayout.ActiveDocument.1">
                  <p:embed/>
                  <p:pic>
                    <p:nvPicPr>
                      <p:cNvPr id="85" name="Объект 84" hidden="1"/>
                      <p:cNvPicPr/>
                      <p:nvPr/>
                    </p:nvPicPr>
                    <p:blipFill>
                      <a:blip r:embed="rId24"/>
                      <a:stretch>
                        <a:fillRect/>
                      </a:stretch>
                    </p:blipFill>
                    <p:spPr>
                      <a:xfrm>
                        <a:off x="1525589" y="1589"/>
                        <a:ext cx="1587" cy="1587"/>
                      </a:xfrm>
                      <a:prstGeom prst="rect">
                        <a:avLst/>
                      </a:prstGeom>
                    </p:spPr>
                  </p:pic>
                </p:oleObj>
              </mc:Fallback>
            </mc:AlternateContent>
          </a:graphicData>
        </a:graphic>
      </p:graphicFrame>
      <p:sp>
        <p:nvSpPr>
          <p:cNvPr id="84" name="Прямоугольник 83" hidden="1"/>
          <p:cNvSpPr/>
          <p:nvPr>
            <p:custDataLst>
              <p:tags r:id="rId3"/>
            </p:custDataLst>
          </p:nvPr>
        </p:nvSpPr>
        <p:spPr bwMode="auto">
          <a:xfrm>
            <a:off x="152400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defTabSz="457200">
              <a:spcBef>
                <a:spcPct val="0"/>
              </a:spcBef>
              <a:spcAft>
                <a:spcPct val="0"/>
              </a:spcAft>
              <a:defRPr/>
            </a:pPr>
            <a:endParaRPr kumimoji="0" lang="ru-RU" sz="1200" b="1" u="none" strike="noStrike" kern="1200" cap="none" spc="0" normalizeH="0" noProof="0" dirty="0">
              <a:ln>
                <a:noFill/>
              </a:ln>
              <a:solidFill>
                <a:prstClr val="white"/>
              </a:solidFill>
              <a:effectLst/>
              <a:uLnTx/>
              <a:uFillTx/>
              <a:latin typeface="Tahoma" panose="020B0604030504040204" pitchFamily="34" charset="0"/>
              <a:sym typeface="Tahoma" panose="020B0604030504040204" pitchFamily="34" charset="0"/>
            </a:endParaRPr>
          </a:p>
        </p:txBody>
      </p:sp>
      <p:sp>
        <p:nvSpPr>
          <p:cNvPr id="2" name="Заголовок 1"/>
          <p:cNvSpPr>
            <a:spLocks noGrp="1"/>
          </p:cNvSpPr>
          <p:nvPr>
            <p:ph type="title"/>
          </p:nvPr>
        </p:nvSpPr>
        <p:spPr>
          <a:xfrm>
            <a:off x="1536000" y="288000"/>
            <a:ext cx="10620000" cy="756000"/>
          </a:xfrm>
        </p:spPr>
        <p:txBody>
          <a:bodyPr/>
          <a:lstStyle/>
          <a:p>
            <a:r>
              <a:rPr lang="ru-RU" b="1" dirty="0"/>
              <a:t>Рекордный приток розничных инвесторов – результат усилий регулятора, участников рынка и биржи</a:t>
            </a:r>
            <a:endParaRPr lang="ru-RU" sz="2000" dirty="0"/>
          </a:p>
        </p:txBody>
      </p:sp>
      <p:sp>
        <p:nvSpPr>
          <p:cNvPr id="3" name="Номер слайда 2"/>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84216E-DF9B-440D-87FE-D1027DC01F67}" type="slidenum">
              <a:rPr kumimoji="0" lang="ru-RU" sz="1200" b="0" i="0" u="none" strike="noStrike" kern="1200" cap="none" spc="0" normalizeH="0" baseline="0" noProof="0">
                <a:ln>
                  <a:noFill/>
                </a:ln>
                <a:solidFill>
                  <a:srgbClr val="000000">
                    <a:tint val="75000"/>
                  </a:srgbClr>
                </a:solidFill>
                <a:effectLst/>
                <a:uLnTx/>
                <a:uFillTx/>
                <a:latin typeface="Tahom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dirty="0">
              <a:ln>
                <a:noFill/>
              </a:ln>
              <a:solidFill>
                <a:srgbClr val="000000">
                  <a:tint val="75000"/>
                </a:srgbClr>
              </a:solidFill>
              <a:effectLst/>
              <a:uLnTx/>
              <a:uFillTx/>
              <a:latin typeface="Tahoma"/>
              <a:ea typeface="+mn-ea"/>
              <a:cs typeface="+mn-cs"/>
            </a:endParaRPr>
          </a:p>
        </p:txBody>
      </p:sp>
      <p:sp>
        <p:nvSpPr>
          <p:cNvPr id="168" name="Прямоугольник 167"/>
          <p:cNvSpPr/>
          <p:nvPr/>
        </p:nvSpPr>
        <p:spPr>
          <a:xfrm>
            <a:off x="1584038" y="1258887"/>
            <a:ext cx="4875612" cy="476250"/>
          </a:xfrm>
          <a:prstGeom prst="rect">
            <a:avLst/>
          </a:prstGeom>
          <a:solidFill>
            <a:schemeClr val="accent6">
              <a:lumMod val="20000"/>
              <a:lumOff val="80000"/>
            </a:schemeClr>
          </a:solidFill>
          <a:ln w="9525">
            <a:solidFill>
              <a:schemeClr val="bg1">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200" b="1" i="0" u="none" strike="noStrike" kern="1200" cap="none" spc="0" normalizeH="0" baseline="0" noProof="0" dirty="0">
                <a:ln>
                  <a:noFill/>
                </a:ln>
                <a:solidFill>
                  <a:srgbClr val="000000"/>
                </a:solidFill>
                <a:effectLst/>
                <a:uLnTx/>
                <a:uFillTx/>
                <a:latin typeface="Tahoma"/>
                <a:ea typeface="+mn-ea"/>
                <a:cs typeface="+mn-cs"/>
              </a:rPr>
              <a:t>Рост числа зарегистрированных физических лиц на фондовом рынке</a:t>
            </a:r>
          </a:p>
        </p:txBody>
      </p:sp>
      <p:sp>
        <p:nvSpPr>
          <p:cNvPr id="170" name="TextBox 169"/>
          <p:cNvSpPr txBox="1"/>
          <p:nvPr/>
        </p:nvSpPr>
        <p:spPr>
          <a:xfrm>
            <a:off x="4157663" y="6279530"/>
            <a:ext cx="622474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000000"/>
                </a:solidFill>
                <a:effectLst/>
                <a:uLnTx/>
                <a:uFillTx/>
                <a:latin typeface="Tahoma"/>
                <a:ea typeface="+mn-ea"/>
                <a:cs typeface="+mn-cs"/>
              </a:rPr>
              <a:t>Источник: Московская Биржа</a:t>
            </a:r>
          </a:p>
        </p:txBody>
      </p:sp>
      <p:sp useBgFill="1">
        <p:nvSpPr>
          <p:cNvPr id="13" name="Полилиния 12"/>
          <p:cNvSpPr/>
          <p:nvPr>
            <p:custDataLst>
              <p:tags r:id="rId4"/>
            </p:custDataLst>
          </p:nvPr>
        </p:nvSpPr>
        <p:spPr bwMode="auto">
          <a:xfrm>
            <a:off x="2752725" y="4918075"/>
            <a:ext cx="96839" cy="146051"/>
          </a:xfrm>
          <a:custGeom>
            <a:avLst/>
            <a:gdLst/>
            <a:ahLst/>
            <a:cxnLst/>
            <a:rect l="0" t="0" r="0" b="0"/>
            <a:pathLst>
              <a:path w="96839" h="146051">
                <a:moveTo>
                  <a:pt x="96838" y="0"/>
                </a:moveTo>
                <a:lnTo>
                  <a:pt x="57150" y="146050"/>
                </a:lnTo>
                <a:lnTo>
                  <a:pt x="0" y="146050"/>
                </a:lnTo>
                <a:lnTo>
                  <a:pt x="39688" y="0"/>
                </a:lnTo>
                <a:close/>
              </a:path>
            </a:pathLst>
          </a:cu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1" name="Прямоугольник 190"/>
          <p:cNvSpPr/>
          <p:nvPr>
            <p:custDataLst>
              <p:tags r:id="rId5"/>
            </p:custDataLst>
          </p:nvPr>
        </p:nvSpPr>
        <p:spPr bwMode="gray">
          <a:xfrm>
            <a:off x="2020888" y="4286250"/>
            <a:ext cx="644525" cy="1825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22225" tIns="0" rIns="22225" bIns="0" rtlCol="0" anchor="b"/>
          <a:lstStyle/>
          <a:p>
            <a:pPr lvl="0" algn="ctr">
              <a:defRPr/>
            </a:pPr>
            <a:endParaRPr kumimoji="0" lang="ru-RU" sz="1200" b="1" i="0" strike="noStrike" kern="1200" spc="0" normalizeH="0" noProof="0" dirty="0">
              <a:ln>
                <a:noFill/>
              </a:ln>
              <a:solidFill>
                <a:srgbClr val="000000"/>
              </a:solidFill>
              <a:effectLst/>
              <a:uLnTx/>
              <a:uFillTx/>
              <a:latin typeface="Tahoma"/>
              <a:sym typeface="+mn-lt"/>
            </a:endParaRPr>
          </a:p>
        </p:txBody>
      </p:sp>
      <p:sp>
        <p:nvSpPr>
          <p:cNvPr id="187" name="Текст 40">
            <a:extLst>
              <a:ext uri="{FF2B5EF4-FFF2-40B4-BE49-F238E27FC236}">
                <a16:creationId xmlns:a16="http://schemas.microsoft.com/office/drawing/2014/main" id="{19503033-8DE1-4A93-9C53-EF2AAF4EFDB2}"/>
              </a:ext>
            </a:extLst>
          </p:cNvPr>
          <p:cNvSpPr>
            <a:spLocks noGrp="1"/>
          </p:cNvSpPr>
          <p:nvPr>
            <p:custDataLst>
              <p:tags r:id="rId6"/>
            </p:custDataLst>
          </p:nvPr>
        </p:nvSpPr>
        <p:spPr bwMode="auto">
          <a:xfrm>
            <a:off x="5762625" y="5037138"/>
            <a:ext cx="48101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defRPr/>
            </a:pPr>
            <a:r>
              <a:rPr kumimoji="0" lang="ru-RU" sz="1100" b="0" i="0" strike="noStrike" kern="1200" spc="0" normalizeH="0" noProof="0" dirty="0">
                <a:ln>
                  <a:noFill/>
                </a:ln>
                <a:solidFill>
                  <a:srgbClr val="000000"/>
                </a:solidFill>
                <a:effectLst/>
                <a:uLnTx/>
                <a:uFillTx/>
                <a:latin typeface="Tahoma"/>
                <a:sym typeface="+mn-lt"/>
              </a:rPr>
              <a:t>2020</a:t>
            </a:r>
          </a:p>
        </p:txBody>
      </p:sp>
      <p:sp>
        <p:nvSpPr>
          <p:cNvPr id="232" name="Скругленный прямоугольник 38">
            <a:extLst>
              <a:ext uri="{FF2B5EF4-FFF2-40B4-BE49-F238E27FC236}">
                <a16:creationId xmlns:a16="http://schemas.microsoft.com/office/drawing/2014/main" id="{C49623FC-76E0-4671-B2D8-645D75938AD0}"/>
              </a:ext>
            </a:extLst>
          </p:cNvPr>
          <p:cNvSpPr/>
          <p:nvPr/>
        </p:nvSpPr>
        <p:spPr>
          <a:xfrm>
            <a:off x="1473948" y="5564768"/>
            <a:ext cx="1834860" cy="4680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prstClr val="white"/>
                </a:solidFill>
                <a:latin typeface="Tahoma"/>
              </a:rPr>
              <a:t>+</a:t>
            </a:r>
            <a:r>
              <a:rPr lang="ru-RU" sz="2800" b="1" dirty="0">
                <a:solidFill>
                  <a:prstClr val="white"/>
                </a:solidFill>
                <a:latin typeface="Tahoma"/>
              </a:rPr>
              <a:t>5 млн</a:t>
            </a:r>
            <a:endParaRPr kumimoji="0" lang="ru-RU" sz="1600" b="1" i="0" u="none" strike="noStrike" kern="1200" cap="none" spc="0" normalizeH="0" baseline="0" noProof="0" dirty="0">
              <a:ln>
                <a:noFill/>
              </a:ln>
              <a:solidFill>
                <a:prstClr val="white"/>
              </a:solidFill>
              <a:effectLst/>
              <a:uLnTx/>
              <a:uFillTx/>
              <a:latin typeface="Tahoma"/>
              <a:ea typeface="+mn-ea"/>
              <a:cs typeface="+mn-cs"/>
            </a:endParaRPr>
          </a:p>
        </p:txBody>
      </p:sp>
      <p:sp>
        <p:nvSpPr>
          <p:cNvPr id="233" name="Text Box 74">
            <a:extLst>
              <a:ext uri="{FF2B5EF4-FFF2-40B4-BE49-F238E27FC236}">
                <a16:creationId xmlns:a16="http://schemas.microsoft.com/office/drawing/2014/main" id="{BF6BB249-8D3E-4AFC-BA9F-92CF1D5F1118}"/>
              </a:ext>
            </a:extLst>
          </p:cNvPr>
          <p:cNvSpPr txBox="1">
            <a:spLocks noChangeArrowheads="1"/>
          </p:cNvSpPr>
          <p:nvPr/>
        </p:nvSpPr>
        <p:spPr bwMode="gray">
          <a:xfrm>
            <a:off x="3412733" y="5528768"/>
            <a:ext cx="292796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tabLst>
                <a:tab pos="177800" algn="l"/>
                <a:tab pos="442913" algn="l"/>
              </a:tabLst>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tabLst>
                <a:tab pos="177800" algn="l"/>
                <a:tab pos="442913" algn="l"/>
              </a:tabLst>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tabLst>
                <a:tab pos="177800" algn="l"/>
                <a:tab pos="442913" algn="l"/>
              </a:tabLst>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7800" algn="l"/>
                <a:tab pos="442913" algn="l"/>
              </a:tabLst>
              <a:defRPr/>
            </a:pPr>
            <a:r>
              <a:rPr lang="ru-RU" sz="1700" b="1" dirty="0">
                <a:solidFill>
                  <a:srgbClr val="C00000"/>
                </a:solidFill>
                <a:latin typeface="Tahoma"/>
                <a:cs typeface="Tahoma" panose="020B0604030504040204" pitchFamily="34" charset="0"/>
              </a:rPr>
              <a:t>Новых розничных инвесторов </a:t>
            </a:r>
            <a:r>
              <a:rPr lang="ru-RU" sz="1700" dirty="0">
                <a:solidFill>
                  <a:srgbClr val="000000"/>
                </a:solidFill>
                <a:latin typeface="Tahoma"/>
                <a:cs typeface="Tahoma" panose="020B0604030504040204" pitchFamily="34" charset="0"/>
              </a:rPr>
              <a:t>с начала 2020</a:t>
            </a:r>
            <a:endParaRPr kumimoji="0" lang="ru-RU" sz="1700" b="0" i="0" u="none" strike="noStrike" kern="1200" cap="none" spc="0" normalizeH="0" baseline="0" noProof="0" dirty="0">
              <a:ln>
                <a:noFill/>
              </a:ln>
              <a:solidFill>
                <a:srgbClr val="000000"/>
              </a:solidFill>
              <a:effectLst/>
              <a:uLnTx/>
              <a:uFillTx/>
              <a:latin typeface="Tahoma"/>
              <a:ea typeface="+mn-ea"/>
              <a:cs typeface="Tahoma" panose="020B0604030504040204" pitchFamily="34" charset="0"/>
            </a:endParaRPr>
          </a:p>
        </p:txBody>
      </p:sp>
      <p:sp>
        <p:nvSpPr>
          <p:cNvPr id="234" name="Скругленный прямоугольник 45">
            <a:extLst>
              <a:ext uri="{FF2B5EF4-FFF2-40B4-BE49-F238E27FC236}">
                <a16:creationId xmlns:a16="http://schemas.microsoft.com/office/drawing/2014/main" id="{60F287C6-2767-4ED2-BC42-E0CF6FB259FE}"/>
              </a:ext>
            </a:extLst>
          </p:cNvPr>
          <p:cNvSpPr/>
          <p:nvPr/>
        </p:nvSpPr>
        <p:spPr>
          <a:xfrm>
            <a:off x="6459650" y="5564768"/>
            <a:ext cx="1800000" cy="468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600" b="1" dirty="0">
                <a:solidFill>
                  <a:prstClr val="white"/>
                </a:solidFill>
                <a:latin typeface="Tahoma"/>
              </a:rPr>
              <a:t>по</a:t>
            </a:r>
            <a:r>
              <a:rPr lang="ru-RU" sz="2800" b="1" dirty="0">
                <a:solidFill>
                  <a:prstClr val="white"/>
                </a:solidFill>
                <a:latin typeface="Tahoma"/>
              </a:rPr>
              <a:t> </a:t>
            </a:r>
            <a:r>
              <a:rPr lang="en-US" sz="2800" b="1" dirty="0">
                <a:solidFill>
                  <a:prstClr val="white"/>
                </a:solidFill>
                <a:latin typeface="Tahoma"/>
              </a:rPr>
              <a:t>3</a:t>
            </a:r>
            <a:r>
              <a:rPr lang="ru-RU" sz="2800" b="1" dirty="0">
                <a:solidFill>
                  <a:prstClr val="white"/>
                </a:solidFill>
                <a:latin typeface="Tahoma"/>
              </a:rPr>
              <a:t>30 </a:t>
            </a:r>
            <a:r>
              <a:rPr lang="ru-RU" sz="1600" b="1" dirty="0">
                <a:solidFill>
                  <a:prstClr val="white"/>
                </a:solidFill>
                <a:latin typeface="Tahoma"/>
              </a:rPr>
              <a:t>тыс.</a:t>
            </a:r>
            <a:endParaRPr kumimoji="0" lang="ru-RU" sz="1600" b="1" i="0" u="none" strike="noStrike" kern="1200" cap="none" spc="0" normalizeH="0" baseline="0" noProof="0" dirty="0">
              <a:ln>
                <a:noFill/>
              </a:ln>
              <a:solidFill>
                <a:prstClr val="white"/>
              </a:solidFill>
              <a:effectLst/>
              <a:uLnTx/>
              <a:uFillTx/>
              <a:latin typeface="Tahoma"/>
              <a:ea typeface="+mn-ea"/>
              <a:cs typeface="+mn-cs"/>
            </a:endParaRPr>
          </a:p>
        </p:txBody>
      </p:sp>
      <p:sp>
        <p:nvSpPr>
          <p:cNvPr id="235" name="Text Box 74">
            <a:extLst>
              <a:ext uri="{FF2B5EF4-FFF2-40B4-BE49-F238E27FC236}">
                <a16:creationId xmlns:a16="http://schemas.microsoft.com/office/drawing/2014/main" id="{3C5B0F4F-9476-43FA-95F4-65EF13ABFA85}"/>
              </a:ext>
            </a:extLst>
          </p:cNvPr>
          <p:cNvSpPr txBox="1">
            <a:spLocks noChangeArrowheads="1"/>
          </p:cNvSpPr>
          <p:nvPr/>
        </p:nvSpPr>
        <p:spPr bwMode="gray">
          <a:xfrm>
            <a:off x="8418513" y="5528768"/>
            <a:ext cx="3524110"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a:spcBef>
                <a:spcPct val="20000"/>
              </a:spcBef>
              <a:buFont typeface="Arial" panose="020B0604020202020204" pitchFamily="34" charset="0"/>
              <a:buChar char="•"/>
              <a:tabLst>
                <a:tab pos="177800" algn="l"/>
                <a:tab pos="442913" algn="l"/>
              </a:tabLst>
              <a:defRPr sz="3200">
                <a:solidFill>
                  <a:schemeClr val="tx1"/>
                </a:solidFill>
                <a:latin typeface="Tahoma" panose="020B0604030504040204" pitchFamily="34" charset="0"/>
              </a:defRPr>
            </a:lvl1pPr>
            <a:lvl2pPr marL="742950" indent="-285750">
              <a:spcBef>
                <a:spcPct val="20000"/>
              </a:spcBef>
              <a:buFont typeface="Arial" panose="020B0604020202020204" pitchFamily="34" charset="0"/>
              <a:buChar char="–"/>
              <a:tabLst>
                <a:tab pos="177800" algn="l"/>
                <a:tab pos="442913" algn="l"/>
              </a:tabLst>
              <a:defRPr sz="2800">
                <a:solidFill>
                  <a:schemeClr val="tx1"/>
                </a:solidFill>
                <a:latin typeface="Tahoma" panose="020B0604030504040204" pitchFamily="34" charset="0"/>
              </a:defRPr>
            </a:lvl2pPr>
            <a:lvl3pPr marL="1143000" indent="-228600">
              <a:spcBef>
                <a:spcPct val="20000"/>
              </a:spcBef>
              <a:buFont typeface="Arial" panose="020B0604020202020204" pitchFamily="34" charset="0"/>
              <a:buChar char="•"/>
              <a:tabLst>
                <a:tab pos="177800" algn="l"/>
                <a:tab pos="442913" algn="l"/>
              </a:tabLst>
              <a:defRPr sz="2400">
                <a:solidFill>
                  <a:schemeClr val="tx1"/>
                </a:solidFill>
                <a:latin typeface="Tahoma" panose="020B0604030504040204" pitchFamily="34" charset="0"/>
              </a:defRPr>
            </a:lvl3pPr>
            <a:lvl4pPr marL="16002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4pPr>
            <a:lvl5pPr marL="2057400" indent="-228600">
              <a:spcBef>
                <a:spcPct val="20000"/>
              </a:spcBef>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tabLst>
                <a:tab pos="177800" algn="l"/>
                <a:tab pos="442913" algn="l"/>
              </a:tabLst>
              <a:defRPr sz="2000">
                <a:solidFill>
                  <a:schemeClr val="tx1"/>
                </a:solidFill>
                <a:latin typeface="Tahoma" panose="020B060403050404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tab pos="177800" algn="l"/>
                <a:tab pos="442913" algn="l"/>
              </a:tabLst>
              <a:defRPr/>
            </a:pPr>
            <a:r>
              <a:rPr lang="ru-RU" sz="1700" b="1" dirty="0">
                <a:latin typeface="Tahoma"/>
                <a:cs typeface="Tahoma" panose="020B0604030504040204" pitchFamily="34" charset="0"/>
              </a:rPr>
              <a:t>Новых розничных инвесторов в месяц </a:t>
            </a:r>
            <a:r>
              <a:rPr lang="ru-RU" sz="1700" dirty="0">
                <a:latin typeface="Tahoma"/>
                <a:cs typeface="Tahoma" panose="020B0604030504040204" pitchFamily="34" charset="0"/>
              </a:rPr>
              <a:t>в марте и апреле 2020</a:t>
            </a:r>
            <a:endParaRPr kumimoji="0" lang="ru-RU" sz="1700" i="0" u="none" strike="noStrike" kern="1200" cap="none" spc="0" normalizeH="0" baseline="0" noProof="0" dirty="0">
              <a:ln>
                <a:noFill/>
              </a:ln>
              <a:solidFill>
                <a:srgbClr val="000000"/>
              </a:solidFill>
              <a:effectLst/>
              <a:uLnTx/>
              <a:uFillTx/>
              <a:latin typeface="Tahoma"/>
              <a:cs typeface="Tahoma" panose="020B0604030504040204" pitchFamily="34" charset="0"/>
            </a:endParaRPr>
          </a:p>
        </p:txBody>
      </p:sp>
      <p:sp>
        <p:nvSpPr>
          <p:cNvPr id="122" name="Прямоугольник 121"/>
          <p:cNvSpPr/>
          <p:nvPr/>
        </p:nvSpPr>
        <p:spPr>
          <a:xfrm>
            <a:off x="6841539" y="1258887"/>
            <a:ext cx="4875744" cy="476250"/>
          </a:xfrm>
          <a:prstGeom prst="rect">
            <a:avLst/>
          </a:prstGeom>
          <a:solidFill>
            <a:schemeClr val="accent4">
              <a:lumMod val="20000"/>
              <a:lumOff val="80000"/>
            </a:schemeClr>
          </a:solidFill>
          <a:ln w="9525">
            <a:solidFill>
              <a:schemeClr val="bg1">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ru-RU" sz="1200" b="1" dirty="0">
                <a:solidFill>
                  <a:srgbClr val="000000"/>
                </a:solidFill>
              </a:rPr>
              <a:t>Рост открытых счетов ИИС</a:t>
            </a:r>
          </a:p>
        </p:txBody>
      </p:sp>
      <p:sp>
        <p:nvSpPr>
          <p:cNvPr id="126" name="Прямоугольник 125"/>
          <p:cNvSpPr/>
          <p:nvPr/>
        </p:nvSpPr>
        <p:spPr>
          <a:xfrm>
            <a:off x="6841539" y="1757363"/>
            <a:ext cx="3168650" cy="277813"/>
          </a:xfrm>
          <a:prstGeom prst="rect">
            <a:avLst/>
          </a:prstGeom>
        </p:spPr>
        <p:txBody>
          <a:bodyPr wrap="square"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200" i="1" dirty="0">
                <a:solidFill>
                  <a:srgbClr val="E6E6E6">
                    <a:lumMod val="50000"/>
                  </a:srgbClr>
                </a:solidFill>
                <a:latin typeface="Tahoma"/>
              </a:rPr>
              <a:t>н</a:t>
            </a:r>
            <a:r>
              <a:rPr kumimoji="0" lang="ru-RU" sz="1200" b="0" i="1" u="none" strike="noStrike" kern="1200" cap="none" spc="0" normalizeH="0" baseline="0" noProof="0" dirty="0" err="1">
                <a:ln>
                  <a:noFill/>
                </a:ln>
                <a:solidFill>
                  <a:srgbClr val="E6E6E6">
                    <a:lumMod val="50000"/>
                  </a:srgbClr>
                </a:solidFill>
                <a:effectLst/>
                <a:uLnTx/>
                <a:uFillTx/>
                <a:latin typeface="Tahoma"/>
                <a:ea typeface="+mn-ea"/>
                <a:cs typeface="+mn-cs"/>
              </a:rPr>
              <a:t>арастающим</a:t>
            </a:r>
            <a:r>
              <a:rPr kumimoji="0" lang="ru-RU" sz="1200" b="0" i="1" u="none" strike="noStrike" kern="1200" cap="none" spc="0" normalizeH="0" baseline="0" noProof="0" dirty="0">
                <a:ln>
                  <a:noFill/>
                </a:ln>
                <a:solidFill>
                  <a:srgbClr val="E6E6E6">
                    <a:lumMod val="50000"/>
                  </a:srgbClr>
                </a:solidFill>
                <a:effectLst/>
                <a:uLnTx/>
                <a:uFillTx/>
                <a:latin typeface="Tahoma"/>
                <a:ea typeface="+mn-ea"/>
                <a:cs typeface="+mn-cs"/>
              </a:rPr>
              <a:t> итогом, счетов</a:t>
            </a:r>
            <a:endParaRPr kumimoji="0" lang="en-US" sz="1200" b="0" i="1" u="none" strike="noStrike" kern="1200" cap="none" spc="0" normalizeH="0" baseline="0" noProof="0" dirty="0">
              <a:ln>
                <a:noFill/>
              </a:ln>
              <a:solidFill>
                <a:srgbClr val="E6E6E6">
                  <a:lumMod val="50000"/>
                </a:srgbClr>
              </a:solidFill>
              <a:effectLst/>
              <a:uLnTx/>
              <a:uFillTx/>
              <a:latin typeface="Tahoma"/>
              <a:ea typeface="+mn-ea"/>
              <a:cs typeface="+mn-cs"/>
            </a:endParaRPr>
          </a:p>
        </p:txBody>
      </p:sp>
      <p:graphicFrame>
        <p:nvGraphicFramePr>
          <p:cNvPr id="64" name="Chart 3"/>
          <p:cNvGraphicFramePr/>
          <p:nvPr>
            <p:custDataLst>
              <p:tags r:id="rId7"/>
            </p:custDataLst>
            <p:extLst/>
          </p:nvPr>
        </p:nvGraphicFramePr>
        <p:xfrm>
          <a:off x="6945313" y="2268538"/>
          <a:ext cx="4673600" cy="2805112"/>
        </p:xfrm>
        <a:graphic>
          <a:graphicData uri="http://schemas.openxmlformats.org/drawingml/2006/chart">
            <c:chart xmlns:c="http://schemas.openxmlformats.org/drawingml/2006/chart" xmlns:r="http://schemas.openxmlformats.org/officeDocument/2006/relationships" r:id="rId25"/>
          </a:graphicData>
        </a:graphic>
      </p:graphicFrame>
      <p:sp useBgFill="1">
        <p:nvSpPr>
          <p:cNvPr id="7" name="Полилиния 6"/>
          <p:cNvSpPr/>
          <p:nvPr>
            <p:custDataLst>
              <p:tags r:id="rId8"/>
            </p:custDataLst>
          </p:nvPr>
        </p:nvSpPr>
        <p:spPr bwMode="auto">
          <a:xfrm>
            <a:off x="7881938" y="4918075"/>
            <a:ext cx="96838" cy="146050"/>
          </a:xfrm>
          <a:custGeom>
            <a:avLst/>
            <a:gdLst/>
            <a:ahLst/>
            <a:cxnLst/>
            <a:rect l="0" t="0" r="0" b="0"/>
            <a:pathLst>
              <a:path w="96838" h="146051">
                <a:moveTo>
                  <a:pt x="96837" y="0"/>
                </a:moveTo>
                <a:lnTo>
                  <a:pt x="57150" y="146050"/>
                </a:lnTo>
                <a:lnTo>
                  <a:pt x="0" y="146050"/>
                </a:lnTo>
                <a:lnTo>
                  <a:pt x="39687" y="0"/>
                </a:lnTo>
                <a:close/>
              </a:path>
            </a:pathLst>
          </a:custGeom>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олилиния 4"/>
          <p:cNvSpPr/>
          <p:nvPr>
            <p:custDataLst>
              <p:tags r:id="rId9"/>
            </p:custDataLst>
          </p:nvPr>
        </p:nvSpPr>
        <p:spPr bwMode="auto">
          <a:xfrm>
            <a:off x="7881938" y="4918075"/>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 name="Полилиния 5"/>
          <p:cNvSpPr/>
          <p:nvPr>
            <p:custDataLst>
              <p:tags r:id="rId10"/>
            </p:custDataLst>
          </p:nvPr>
        </p:nvSpPr>
        <p:spPr bwMode="auto">
          <a:xfrm>
            <a:off x="7939088" y="4918075"/>
            <a:ext cx="39688" cy="146050"/>
          </a:xfrm>
          <a:custGeom>
            <a:avLst/>
            <a:gdLst/>
            <a:ahLst/>
            <a:cxnLst/>
            <a:rect l="0" t="0" r="0" b="0"/>
            <a:pathLst>
              <a:path w="39688" h="146051">
                <a:moveTo>
                  <a:pt x="39687" y="0"/>
                </a:moveTo>
                <a:lnTo>
                  <a:pt x="0" y="146050"/>
                </a:lnTo>
              </a:path>
            </a:pathLst>
          </a:custGeom>
          <a:ln w="9525"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9" name="Текст 2"/>
          <p:cNvSpPr>
            <a:spLocks noGrp="1"/>
          </p:cNvSpPr>
          <p:nvPr>
            <p:custDataLst>
              <p:tags r:id="rId11"/>
            </p:custDataLst>
          </p:nvPr>
        </p:nvSpPr>
        <p:spPr bwMode="auto">
          <a:xfrm>
            <a:off x="10025063" y="5037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defRPr/>
            </a:pPr>
            <a:fld id="{F19859E7-75A5-417B-8E81-5216E2BDB7E7}" type="datetime'''''''''''''''''''''''''''''''''''''''''201''''''''9'''''''">
              <a:rPr lang="ru-RU" altLang="en-US" sz="1100" smtClean="0">
                <a:solidFill>
                  <a:srgbClr val="000000"/>
                </a:solidFill>
              </a:rPr>
              <a:pPr marL="0" lvl="0" indent="0" algn="ctr">
                <a:spcBef>
                  <a:spcPct val="0"/>
                </a:spcBef>
                <a:buNone/>
                <a:defRPr/>
              </a:pPr>
              <a:t>2019</a:t>
            </a:fld>
            <a:endParaRPr kumimoji="0" lang="ru-RU" sz="1100" b="0" i="0" strike="noStrike" kern="1200" spc="0" normalizeH="0" noProof="0" dirty="0">
              <a:ln>
                <a:noFill/>
              </a:ln>
              <a:solidFill>
                <a:srgbClr val="000000"/>
              </a:solidFill>
              <a:effectLst/>
              <a:uLnTx/>
              <a:uFillTx/>
              <a:latin typeface="Tahoma"/>
              <a:sym typeface="+mn-lt"/>
            </a:endParaRPr>
          </a:p>
        </p:txBody>
      </p:sp>
      <p:sp>
        <p:nvSpPr>
          <p:cNvPr id="147" name="Текст 2"/>
          <p:cNvSpPr>
            <a:spLocks noGrp="1"/>
          </p:cNvSpPr>
          <p:nvPr>
            <p:custDataLst>
              <p:tags r:id="rId12"/>
            </p:custDataLst>
          </p:nvPr>
        </p:nvSpPr>
        <p:spPr bwMode="auto">
          <a:xfrm>
            <a:off x="7319963" y="5037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defRPr/>
            </a:pPr>
            <a:fld id="{60B3B966-26AC-4F75-A924-03ED74A73B02}" type="datetime'''''''''''2''''''0''''''''''''''''''''''''''''''1''5'''''">
              <a:rPr lang="ru-RU" altLang="en-US" sz="1100" smtClean="0">
                <a:solidFill>
                  <a:srgbClr val="000000"/>
                </a:solidFill>
              </a:rPr>
              <a:pPr marL="0" lvl="0" indent="0" algn="ctr">
                <a:spcBef>
                  <a:spcPct val="0"/>
                </a:spcBef>
                <a:buNone/>
                <a:defRPr/>
              </a:pPr>
              <a:t>2015</a:t>
            </a:fld>
            <a:endParaRPr kumimoji="0" lang="ru-RU" sz="1100" b="0" i="0" strike="noStrike" kern="1200" spc="0" normalizeH="0" noProof="0" dirty="0">
              <a:ln>
                <a:noFill/>
              </a:ln>
              <a:solidFill>
                <a:srgbClr val="000000"/>
              </a:solidFill>
              <a:effectLst/>
              <a:uLnTx/>
              <a:uFillTx/>
              <a:latin typeface="Tahoma"/>
              <a:sym typeface="+mn-lt"/>
            </a:endParaRPr>
          </a:p>
        </p:txBody>
      </p:sp>
      <p:sp>
        <p:nvSpPr>
          <p:cNvPr id="151" name="Текст 2"/>
          <p:cNvSpPr>
            <a:spLocks noGrp="1"/>
          </p:cNvSpPr>
          <p:nvPr>
            <p:custDataLst>
              <p:tags r:id="rId13"/>
            </p:custDataLst>
          </p:nvPr>
        </p:nvSpPr>
        <p:spPr bwMode="auto">
          <a:xfrm>
            <a:off x="8221663" y="5037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defRPr/>
            </a:pPr>
            <a:fld id="{8DB564C2-0379-4456-A96D-CE3C66F2C478}" type="datetime'''''''''''2''01''''''7'''''''''''''''''">
              <a:rPr lang="ru-RU" altLang="en-US" sz="1100" smtClean="0">
                <a:solidFill>
                  <a:srgbClr val="000000"/>
                </a:solidFill>
              </a:rPr>
              <a:pPr marL="0" lvl="0" indent="0" algn="ctr">
                <a:spcBef>
                  <a:spcPct val="0"/>
                </a:spcBef>
                <a:buNone/>
                <a:defRPr/>
              </a:pPr>
              <a:t>2017</a:t>
            </a:fld>
            <a:endParaRPr kumimoji="0" lang="ru-RU" sz="1100" b="0" i="0" strike="noStrike" kern="1200" spc="0" normalizeH="0" noProof="0" dirty="0">
              <a:ln>
                <a:noFill/>
              </a:ln>
              <a:solidFill>
                <a:srgbClr val="000000"/>
              </a:solidFill>
              <a:effectLst/>
              <a:uLnTx/>
              <a:uFillTx/>
              <a:latin typeface="Tahoma"/>
              <a:sym typeface="+mn-lt"/>
            </a:endParaRPr>
          </a:p>
        </p:txBody>
      </p:sp>
      <p:sp>
        <p:nvSpPr>
          <p:cNvPr id="56" name="Текст 2"/>
          <p:cNvSpPr>
            <a:spLocks noGrp="1"/>
          </p:cNvSpPr>
          <p:nvPr>
            <p:custDataLst>
              <p:tags r:id="rId14"/>
            </p:custDataLst>
          </p:nvPr>
        </p:nvSpPr>
        <p:spPr bwMode="gray">
          <a:xfrm>
            <a:off x="8959850" y="4130675"/>
            <a:ext cx="6445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C72F506-5D1D-48A6-B526-2687C393FB2C}" type="datetime'''''0'''',''''''''''''''''6'' ''''''''''''''м''''л''н'''''''''">
              <a:rPr lang="ru-RU" altLang="en-US" sz="1200" b="1" smtClean="0"/>
              <a:pPr marL="0" indent="0" algn="ctr">
                <a:spcBef>
                  <a:spcPct val="0"/>
                </a:spcBef>
                <a:spcAft>
                  <a:spcPct val="0"/>
                </a:spcAft>
                <a:buNone/>
              </a:pPr>
              <a:t>0,6 млн</a:t>
            </a:fld>
            <a:endParaRPr lang="ru-RU" sz="1200" b="1" dirty="0">
              <a:sym typeface="+mn-lt"/>
            </a:endParaRPr>
          </a:p>
        </p:txBody>
      </p:sp>
      <p:sp>
        <p:nvSpPr>
          <p:cNvPr id="152" name="Текст 2"/>
          <p:cNvSpPr>
            <a:spLocks noGrp="1"/>
          </p:cNvSpPr>
          <p:nvPr>
            <p:custDataLst>
              <p:tags r:id="rId15"/>
            </p:custDataLst>
          </p:nvPr>
        </p:nvSpPr>
        <p:spPr bwMode="auto">
          <a:xfrm>
            <a:off x="9123363" y="5037138"/>
            <a:ext cx="317500"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defRPr/>
            </a:pPr>
            <a:fld id="{EEDA7657-1859-4A95-BAF7-C79AF6BC5E63}" type="datetime'''''2''''''''''''''''0''''''''''1''''''''''''''8'''">
              <a:rPr lang="ru-RU" altLang="en-US" sz="1100" smtClean="0">
                <a:solidFill>
                  <a:srgbClr val="000000"/>
                </a:solidFill>
              </a:rPr>
              <a:pPr marL="0" lvl="0" indent="0" algn="ctr">
                <a:spcBef>
                  <a:spcPct val="0"/>
                </a:spcBef>
                <a:buNone/>
                <a:defRPr/>
              </a:pPr>
              <a:t>2018</a:t>
            </a:fld>
            <a:endParaRPr kumimoji="0" lang="ru-RU" sz="1100" b="0" i="0" strike="noStrike" kern="1200" spc="0" normalizeH="0" noProof="0" dirty="0">
              <a:ln>
                <a:noFill/>
              </a:ln>
              <a:solidFill>
                <a:srgbClr val="000000"/>
              </a:solidFill>
              <a:effectLst/>
              <a:uLnTx/>
              <a:uFillTx/>
              <a:latin typeface="Tahoma"/>
              <a:sym typeface="+mn-lt"/>
            </a:endParaRPr>
          </a:p>
        </p:txBody>
      </p:sp>
      <p:sp>
        <p:nvSpPr>
          <p:cNvPr id="55" name="Текст 2"/>
          <p:cNvSpPr>
            <a:spLocks noGrp="1"/>
          </p:cNvSpPr>
          <p:nvPr>
            <p:custDataLst>
              <p:tags r:id="rId16"/>
            </p:custDataLst>
          </p:nvPr>
        </p:nvSpPr>
        <p:spPr bwMode="gray">
          <a:xfrm>
            <a:off x="8058150" y="4454525"/>
            <a:ext cx="6445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D0AA4BD-F869-48D0-97A0-15C7A30BF44B}" type="datetime'''''''''''0'',3'''''''' ''''''мл''''''''''''''''''''''''н'''">
              <a:rPr lang="ru-RU" altLang="en-US" sz="1200" b="1" smtClean="0"/>
              <a:pPr marL="0" indent="0" algn="ctr">
                <a:spcBef>
                  <a:spcPct val="0"/>
                </a:spcBef>
                <a:spcAft>
                  <a:spcPct val="0"/>
                </a:spcAft>
                <a:buNone/>
              </a:pPr>
              <a:t>0,3 млн</a:t>
            </a:fld>
            <a:endParaRPr lang="ru-RU" sz="1200" b="1" dirty="0">
              <a:sym typeface="+mn-lt"/>
            </a:endParaRPr>
          </a:p>
        </p:txBody>
      </p:sp>
      <p:sp>
        <p:nvSpPr>
          <p:cNvPr id="148" name="Текст 2"/>
          <p:cNvSpPr>
            <a:spLocks noGrp="1"/>
          </p:cNvSpPr>
          <p:nvPr>
            <p:custDataLst>
              <p:tags r:id="rId17"/>
            </p:custDataLst>
          </p:nvPr>
        </p:nvSpPr>
        <p:spPr bwMode="auto">
          <a:xfrm>
            <a:off x="10845800" y="5037138"/>
            <a:ext cx="481013" cy="1682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defRPr/>
            </a:pPr>
            <a:r>
              <a:rPr lang="ru-RU" altLang="en-US" sz="1100" dirty="0">
                <a:solidFill>
                  <a:srgbClr val="000000"/>
                </a:solidFill>
              </a:rPr>
              <a:t>2020</a:t>
            </a:r>
            <a:endParaRPr kumimoji="0" lang="ru-RU" sz="1100" b="0" i="0" strike="noStrike" kern="1200" spc="0" normalizeH="0" noProof="0" dirty="0">
              <a:ln>
                <a:noFill/>
              </a:ln>
              <a:solidFill>
                <a:srgbClr val="000000"/>
              </a:solidFill>
              <a:effectLst/>
              <a:uLnTx/>
              <a:uFillTx/>
              <a:latin typeface="Tahoma"/>
              <a:sym typeface="+mn-lt"/>
            </a:endParaRPr>
          </a:p>
        </p:txBody>
      </p:sp>
      <p:sp>
        <p:nvSpPr>
          <p:cNvPr id="57" name="Текст 2"/>
          <p:cNvSpPr>
            <a:spLocks noGrp="1"/>
          </p:cNvSpPr>
          <p:nvPr>
            <p:custDataLst>
              <p:tags r:id="rId18"/>
            </p:custDataLst>
          </p:nvPr>
        </p:nvSpPr>
        <p:spPr bwMode="gray">
          <a:xfrm>
            <a:off x="9861550" y="2982913"/>
            <a:ext cx="6445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5F18E864-2660-42E6-AFB7-6A139AC9BC37}" type="datetime'1'''''''''',''''6'''''''' ''''''''''''''м''л''''''н'''''">
              <a:rPr lang="ru-RU" altLang="en-US" sz="1200" b="1" smtClean="0">
                <a:solidFill>
                  <a:srgbClr val="000000"/>
                </a:solidFill>
              </a:rPr>
              <a:pPr marL="0" indent="0" algn="ctr">
                <a:spcBef>
                  <a:spcPct val="0"/>
                </a:spcBef>
                <a:spcAft>
                  <a:spcPct val="0"/>
                </a:spcAft>
                <a:buNone/>
              </a:pPr>
              <a:t>1,6 млн</a:t>
            </a:fld>
            <a:endParaRPr lang="ru-RU" sz="1200" b="1" dirty="0">
              <a:solidFill>
                <a:srgbClr val="000000"/>
              </a:solidFill>
              <a:sym typeface="+mn-lt"/>
            </a:endParaRPr>
          </a:p>
        </p:txBody>
      </p:sp>
      <p:sp>
        <p:nvSpPr>
          <p:cNvPr id="54" name="Текст 2"/>
          <p:cNvSpPr>
            <a:spLocks noGrp="1"/>
          </p:cNvSpPr>
          <p:nvPr>
            <p:custDataLst>
              <p:tags r:id="rId19"/>
            </p:custDataLst>
          </p:nvPr>
        </p:nvSpPr>
        <p:spPr bwMode="gray">
          <a:xfrm>
            <a:off x="7156450" y="4686300"/>
            <a:ext cx="6445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1C9BE66-55C3-497B-A3C2-3FFBF558050A}" type="datetime'''''''''''''0,''''''1 ''''''''м''''''''л''н'">
              <a:rPr lang="ru-RU" altLang="en-US" sz="1200" b="1" smtClean="0">
                <a:solidFill>
                  <a:srgbClr val="000000"/>
                </a:solidFill>
              </a:rPr>
              <a:pPr marL="0" indent="0" algn="ctr">
                <a:spcBef>
                  <a:spcPct val="0"/>
                </a:spcBef>
                <a:spcAft>
                  <a:spcPct val="0"/>
                </a:spcAft>
                <a:buNone/>
              </a:pPr>
              <a:t>0,1 млн</a:t>
            </a:fld>
            <a:endParaRPr lang="ru-RU" sz="1200" b="1" dirty="0">
              <a:solidFill>
                <a:srgbClr val="000000"/>
              </a:solidFill>
              <a:sym typeface="+mn-lt"/>
            </a:endParaRPr>
          </a:p>
        </p:txBody>
      </p:sp>
      <p:sp>
        <p:nvSpPr>
          <p:cNvPr id="58" name="Текст 2"/>
          <p:cNvSpPr>
            <a:spLocks noGrp="1"/>
          </p:cNvSpPr>
          <p:nvPr>
            <p:custDataLst>
              <p:tags r:id="rId20"/>
            </p:custDataLst>
          </p:nvPr>
        </p:nvSpPr>
        <p:spPr bwMode="gray">
          <a:xfrm>
            <a:off x="10763250" y="2143125"/>
            <a:ext cx="644525" cy="182563"/>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ru-RU" sz="1200" b="1" dirty="0">
                <a:solidFill>
                  <a:srgbClr val="000000"/>
                </a:solidFill>
                <a:sym typeface="+mn-lt"/>
              </a:rPr>
              <a:t>3,5 млн</a:t>
            </a:r>
          </a:p>
        </p:txBody>
      </p:sp>
      <p:sp>
        <p:nvSpPr>
          <p:cNvPr id="50" name="Скругленный прямоугольник 38">
            <a:extLst>
              <a:ext uri="{FF2B5EF4-FFF2-40B4-BE49-F238E27FC236}">
                <a16:creationId xmlns:a16="http://schemas.microsoft.com/office/drawing/2014/main" id="{25B316B5-1BBE-41FC-A279-695AF80EB675}"/>
              </a:ext>
            </a:extLst>
          </p:cNvPr>
          <p:cNvSpPr/>
          <p:nvPr/>
        </p:nvSpPr>
        <p:spPr>
          <a:xfrm>
            <a:off x="6931895" y="2197100"/>
            <a:ext cx="2256554" cy="9588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Tahoma"/>
              </a:rPr>
              <a:t>&gt;</a:t>
            </a:r>
            <a:r>
              <a:rPr lang="ru-RU" sz="2800" b="1" dirty="0">
                <a:solidFill>
                  <a:srgbClr val="C00000"/>
                </a:solidFill>
                <a:latin typeface="Tahoma"/>
              </a:rPr>
              <a:t>3,5</a:t>
            </a:r>
            <a:r>
              <a:rPr lang="ru-RU" sz="1600" b="1" dirty="0">
                <a:solidFill>
                  <a:srgbClr val="C00000"/>
                </a:solidFill>
                <a:latin typeface="Tahoma"/>
              </a:rPr>
              <a:t> млн. счетов ИИС</a:t>
            </a:r>
            <a:endParaRPr kumimoji="0" lang="ru-RU" sz="1600" b="1" i="0" u="none" strike="noStrike" kern="1200" cap="none" spc="0" normalizeH="0" baseline="0" noProof="0" dirty="0">
              <a:ln>
                <a:noFill/>
              </a:ln>
              <a:solidFill>
                <a:srgbClr val="C00000"/>
              </a:solidFill>
              <a:effectLst/>
              <a:uLnTx/>
              <a:uFillTx/>
              <a:latin typeface="Tahoma"/>
            </a:endParaRPr>
          </a:p>
        </p:txBody>
      </p:sp>
      <p:pic>
        <p:nvPicPr>
          <p:cNvPr id="4" name="Рисунок 3">
            <a:extLst>
              <a:ext uri="{FF2B5EF4-FFF2-40B4-BE49-F238E27FC236}">
                <a16:creationId xmlns:a16="http://schemas.microsoft.com/office/drawing/2014/main" id="{36CB7071-80C4-4F15-ABA7-07CF8C809E66}"/>
              </a:ext>
            </a:extLst>
          </p:cNvPr>
          <p:cNvPicPr>
            <a:picLocks noChangeAspect="1"/>
          </p:cNvPicPr>
          <p:nvPr/>
        </p:nvPicPr>
        <p:blipFill>
          <a:blip r:embed="rId26"/>
          <a:stretch>
            <a:fillRect/>
          </a:stretch>
        </p:blipFill>
        <p:spPr>
          <a:xfrm>
            <a:off x="1447624" y="1799187"/>
            <a:ext cx="5101815" cy="3465542"/>
          </a:xfrm>
          <a:prstGeom prst="rect">
            <a:avLst/>
          </a:prstGeom>
        </p:spPr>
      </p:pic>
      <p:sp>
        <p:nvSpPr>
          <p:cNvPr id="74" name="Скругленный прямоугольник 38">
            <a:extLst>
              <a:ext uri="{FF2B5EF4-FFF2-40B4-BE49-F238E27FC236}">
                <a16:creationId xmlns:a16="http://schemas.microsoft.com/office/drawing/2014/main" id="{C49623FC-76E0-4671-B2D8-645D75938AD0}"/>
              </a:ext>
            </a:extLst>
          </p:cNvPr>
          <p:cNvSpPr/>
          <p:nvPr/>
        </p:nvSpPr>
        <p:spPr>
          <a:xfrm>
            <a:off x="1749300" y="2170113"/>
            <a:ext cx="1559508" cy="95885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C00000"/>
                </a:solidFill>
                <a:latin typeface="Tahoma"/>
              </a:rPr>
              <a:t>&gt;</a:t>
            </a:r>
            <a:r>
              <a:rPr lang="ru-RU" sz="2800" b="1" dirty="0">
                <a:solidFill>
                  <a:srgbClr val="C00000"/>
                </a:solidFill>
                <a:latin typeface="Tahoma"/>
              </a:rPr>
              <a:t>8,8</a:t>
            </a:r>
            <a:r>
              <a:rPr lang="ru-RU" sz="1600" b="1" dirty="0">
                <a:solidFill>
                  <a:srgbClr val="C00000"/>
                </a:solidFill>
                <a:latin typeface="Tahoma"/>
              </a:rPr>
              <a:t> млн розничных инвесторов</a:t>
            </a:r>
            <a:endParaRPr kumimoji="0" lang="ru-RU" sz="1600" b="1" i="0" u="none" strike="noStrike" kern="1200" cap="none" spc="0" normalizeH="0" baseline="0" noProof="0" dirty="0">
              <a:ln>
                <a:noFill/>
              </a:ln>
              <a:solidFill>
                <a:srgbClr val="C00000"/>
              </a:solidFill>
              <a:effectLst/>
              <a:uLnTx/>
              <a:uFillTx/>
              <a:latin typeface="Tahoma"/>
            </a:endParaRPr>
          </a:p>
        </p:txBody>
      </p:sp>
    </p:spTree>
    <p:extLst>
      <p:ext uri="{BB962C8B-B14F-4D97-AF65-F5344CB8AC3E}">
        <p14:creationId xmlns:p14="http://schemas.microsoft.com/office/powerpoint/2010/main" val="185518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BFBB0B-AD09-4133-BE99-6386E23B7BB1}"/>
              </a:ext>
            </a:extLst>
          </p:cNvPr>
          <p:cNvSpPr>
            <a:spLocks noGrp="1"/>
          </p:cNvSpPr>
          <p:nvPr>
            <p:ph type="title"/>
          </p:nvPr>
        </p:nvSpPr>
        <p:spPr>
          <a:xfrm>
            <a:off x="1375744" y="243497"/>
            <a:ext cx="10464000" cy="365125"/>
          </a:xfrm>
        </p:spPr>
        <p:txBody>
          <a:bodyPr/>
          <a:lstStyle/>
          <a:p>
            <a:r>
              <a:rPr lang="ru-RU" dirty="0"/>
              <a:t>СЕКТОР УСТОЙЧИВОГО РАЗВИТИЯ МОСКОВСКОЙ БИРЖИ</a:t>
            </a:r>
          </a:p>
        </p:txBody>
      </p:sp>
      <p:sp>
        <p:nvSpPr>
          <p:cNvPr id="3" name="Номер слайда 2">
            <a:extLst>
              <a:ext uri="{FF2B5EF4-FFF2-40B4-BE49-F238E27FC236}">
                <a16:creationId xmlns:a16="http://schemas.microsoft.com/office/drawing/2014/main" id="{02A46D7D-466E-4B62-B535-6C6FB0AD5F51}"/>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4</a:t>
            </a:fld>
            <a:endParaRPr lang="ru-RU" dirty="0">
              <a:solidFill>
                <a:srgbClr val="000000">
                  <a:tint val="75000"/>
                </a:srgbClr>
              </a:solidFill>
            </a:endParaRPr>
          </a:p>
        </p:txBody>
      </p:sp>
      <p:pic>
        <p:nvPicPr>
          <p:cNvPr id="6" name="Рисунок 5">
            <a:extLst>
              <a:ext uri="{FF2B5EF4-FFF2-40B4-BE49-F238E27FC236}">
                <a16:creationId xmlns:a16="http://schemas.microsoft.com/office/drawing/2014/main" id="{A3AB3652-7D0F-4CE1-8FDA-288D9B28EC12}"/>
              </a:ext>
            </a:extLst>
          </p:cNvPr>
          <p:cNvPicPr>
            <a:picLocks noChangeAspect="1"/>
          </p:cNvPicPr>
          <p:nvPr/>
        </p:nvPicPr>
        <p:blipFill>
          <a:blip r:embed="rId2"/>
          <a:stretch>
            <a:fillRect/>
          </a:stretch>
        </p:blipFill>
        <p:spPr>
          <a:xfrm>
            <a:off x="1375744" y="797694"/>
            <a:ext cx="685800" cy="1152525"/>
          </a:xfrm>
          <a:prstGeom prst="rect">
            <a:avLst/>
          </a:prstGeom>
        </p:spPr>
      </p:pic>
      <p:pic>
        <p:nvPicPr>
          <p:cNvPr id="7" name="Рисунок 6">
            <a:extLst>
              <a:ext uri="{FF2B5EF4-FFF2-40B4-BE49-F238E27FC236}">
                <a16:creationId xmlns:a16="http://schemas.microsoft.com/office/drawing/2014/main" id="{321A0A79-6447-4E93-A0E8-5495A08C417E}"/>
              </a:ext>
            </a:extLst>
          </p:cNvPr>
          <p:cNvPicPr>
            <a:picLocks noChangeAspect="1"/>
          </p:cNvPicPr>
          <p:nvPr/>
        </p:nvPicPr>
        <p:blipFill>
          <a:blip r:embed="rId3"/>
          <a:stretch>
            <a:fillRect/>
          </a:stretch>
        </p:blipFill>
        <p:spPr>
          <a:xfrm>
            <a:off x="2778649" y="873894"/>
            <a:ext cx="3486150" cy="1076325"/>
          </a:xfrm>
          <a:prstGeom prst="rect">
            <a:avLst/>
          </a:prstGeom>
        </p:spPr>
      </p:pic>
      <p:pic>
        <p:nvPicPr>
          <p:cNvPr id="8" name="Рисунок 7">
            <a:extLst>
              <a:ext uri="{FF2B5EF4-FFF2-40B4-BE49-F238E27FC236}">
                <a16:creationId xmlns:a16="http://schemas.microsoft.com/office/drawing/2014/main" id="{74299B95-94F7-4461-9A5E-E8ECB4E7A41A}"/>
              </a:ext>
            </a:extLst>
          </p:cNvPr>
          <p:cNvPicPr>
            <a:picLocks noChangeAspect="1"/>
          </p:cNvPicPr>
          <p:nvPr/>
        </p:nvPicPr>
        <p:blipFill>
          <a:blip r:embed="rId4"/>
          <a:stretch>
            <a:fillRect/>
          </a:stretch>
        </p:blipFill>
        <p:spPr>
          <a:xfrm>
            <a:off x="7202176" y="873894"/>
            <a:ext cx="3028950" cy="638175"/>
          </a:xfrm>
          <a:prstGeom prst="rect">
            <a:avLst/>
          </a:prstGeom>
        </p:spPr>
      </p:pic>
      <p:pic>
        <p:nvPicPr>
          <p:cNvPr id="9" name="Рисунок 8">
            <a:extLst>
              <a:ext uri="{FF2B5EF4-FFF2-40B4-BE49-F238E27FC236}">
                <a16:creationId xmlns:a16="http://schemas.microsoft.com/office/drawing/2014/main" id="{040DDE2E-2218-4857-9FDF-3540C6561A81}"/>
              </a:ext>
            </a:extLst>
          </p:cNvPr>
          <p:cNvPicPr>
            <a:picLocks noChangeAspect="1"/>
          </p:cNvPicPr>
          <p:nvPr/>
        </p:nvPicPr>
        <p:blipFill>
          <a:blip r:embed="rId5"/>
          <a:stretch>
            <a:fillRect/>
          </a:stretch>
        </p:blipFill>
        <p:spPr>
          <a:xfrm>
            <a:off x="1375744" y="2493336"/>
            <a:ext cx="933450" cy="942975"/>
          </a:xfrm>
          <a:prstGeom prst="rect">
            <a:avLst/>
          </a:prstGeom>
        </p:spPr>
      </p:pic>
      <p:pic>
        <p:nvPicPr>
          <p:cNvPr id="10" name="Рисунок 9">
            <a:extLst>
              <a:ext uri="{FF2B5EF4-FFF2-40B4-BE49-F238E27FC236}">
                <a16:creationId xmlns:a16="http://schemas.microsoft.com/office/drawing/2014/main" id="{D54378E6-DD62-4C9A-B1A7-3F494A67C072}"/>
              </a:ext>
            </a:extLst>
          </p:cNvPr>
          <p:cNvPicPr>
            <a:picLocks noChangeAspect="1"/>
          </p:cNvPicPr>
          <p:nvPr/>
        </p:nvPicPr>
        <p:blipFill>
          <a:blip r:embed="rId6"/>
          <a:stretch>
            <a:fillRect/>
          </a:stretch>
        </p:blipFill>
        <p:spPr>
          <a:xfrm>
            <a:off x="2778649" y="2693361"/>
            <a:ext cx="2190750" cy="742950"/>
          </a:xfrm>
          <a:prstGeom prst="rect">
            <a:avLst/>
          </a:prstGeom>
        </p:spPr>
      </p:pic>
      <p:pic>
        <p:nvPicPr>
          <p:cNvPr id="11" name="Рисунок 10">
            <a:extLst>
              <a:ext uri="{FF2B5EF4-FFF2-40B4-BE49-F238E27FC236}">
                <a16:creationId xmlns:a16="http://schemas.microsoft.com/office/drawing/2014/main" id="{7C4FF212-97C2-423D-BADB-6BAA40B59EA8}"/>
              </a:ext>
            </a:extLst>
          </p:cNvPr>
          <p:cNvPicPr>
            <a:picLocks noChangeAspect="1"/>
          </p:cNvPicPr>
          <p:nvPr/>
        </p:nvPicPr>
        <p:blipFill>
          <a:blip r:embed="rId7"/>
          <a:stretch>
            <a:fillRect/>
          </a:stretch>
        </p:blipFill>
        <p:spPr>
          <a:xfrm>
            <a:off x="7202176" y="2755273"/>
            <a:ext cx="3352800" cy="619125"/>
          </a:xfrm>
          <a:prstGeom prst="rect">
            <a:avLst/>
          </a:prstGeom>
        </p:spPr>
      </p:pic>
      <p:pic>
        <p:nvPicPr>
          <p:cNvPr id="12" name="Рисунок 11">
            <a:extLst>
              <a:ext uri="{FF2B5EF4-FFF2-40B4-BE49-F238E27FC236}">
                <a16:creationId xmlns:a16="http://schemas.microsoft.com/office/drawing/2014/main" id="{9FEA2D61-67F5-45F4-ACC4-11EB19B9E265}"/>
              </a:ext>
            </a:extLst>
          </p:cNvPr>
          <p:cNvPicPr>
            <a:picLocks noChangeAspect="1"/>
          </p:cNvPicPr>
          <p:nvPr/>
        </p:nvPicPr>
        <p:blipFill>
          <a:blip r:embed="rId8"/>
          <a:stretch>
            <a:fillRect/>
          </a:stretch>
        </p:blipFill>
        <p:spPr>
          <a:xfrm>
            <a:off x="1532906" y="4631507"/>
            <a:ext cx="619125" cy="800100"/>
          </a:xfrm>
          <a:prstGeom prst="rect">
            <a:avLst/>
          </a:prstGeom>
        </p:spPr>
      </p:pic>
      <p:pic>
        <p:nvPicPr>
          <p:cNvPr id="13" name="Рисунок 12">
            <a:extLst>
              <a:ext uri="{FF2B5EF4-FFF2-40B4-BE49-F238E27FC236}">
                <a16:creationId xmlns:a16="http://schemas.microsoft.com/office/drawing/2014/main" id="{238F30DF-06DF-4B38-9F97-3D93361AF1E2}"/>
              </a:ext>
            </a:extLst>
          </p:cNvPr>
          <p:cNvPicPr>
            <a:picLocks noChangeAspect="1"/>
          </p:cNvPicPr>
          <p:nvPr/>
        </p:nvPicPr>
        <p:blipFill>
          <a:blip r:embed="rId9"/>
          <a:stretch>
            <a:fillRect/>
          </a:stretch>
        </p:blipFill>
        <p:spPr>
          <a:xfrm>
            <a:off x="2778649" y="4631507"/>
            <a:ext cx="2724150" cy="838200"/>
          </a:xfrm>
          <a:prstGeom prst="rect">
            <a:avLst/>
          </a:prstGeom>
        </p:spPr>
      </p:pic>
      <p:pic>
        <p:nvPicPr>
          <p:cNvPr id="14" name="Рисунок 13">
            <a:extLst>
              <a:ext uri="{FF2B5EF4-FFF2-40B4-BE49-F238E27FC236}">
                <a16:creationId xmlns:a16="http://schemas.microsoft.com/office/drawing/2014/main" id="{1FC45F4D-E4F9-4BF1-B365-7FC8210F0642}"/>
              </a:ext>
            </a:extLst>
          </p:cNvPr>
          <p:cNvPicPr>
            <a:picLocks noChangeAspect="1"/>
          </p:cNvPicPr>
          <p:nvPr/>
        </p:nvPicPr>
        <p:blipFill>
          <a:blip r:embed="rId10"/>
          <a:stretch>
            <a:fillRect/>
          </a:stretch>
        </p:blipFill>
        <p:spPr>
          <a:xfrm>
            <a:off x="7202176" y="4631507"/>
            <a:ext cx="2800350" cy="571500"/>
          </a:xfrm>
          <a:prstGeom prst="rect">
            <a:avLst/>
          </a:prstGeom>
        </p:spPr>
      </p:pic>
    </p:spTree>
    <p:extLst>
      <p:ext uri="{BB962C8B-B14F-4D97-AF65-F5344CB8AC3E}">
        <p14:creationId xmlns:p14="http://schemas.microsoft.com/office/powerpoint/2010/main" val="27638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01E92F-E864-4D62-A6E1-775A9231A933}"/>
              </a:ext>
            </a:extLst>
          </p:cNvPr>
          <p:cNvSpPr>
            <a:spLocks noGrp="1"/>
          </p:cNvSpPr>
          <p:nvPr>
            <p:ph type="title"/>
          </p:nvPr>
        </p:nvSpPr>
        <p:spPr>
          <a:xfrm>
            <a:off x="1260800" y="271290"/>
            <a:ext cx="10464000" cy="428437"/>
          </a:xfrm>
        </p:spPr>
        <p:txBody>
          <a:bodyPr/>
          <a:lstStyle/>
          <a:p>
            <a:r>
              <a:rPr lang="ru-RU" dirty="0"/>
              <a:t>МОСКОВСКАЯ БИРЖА КАК ИНФРАСТРУКТУРА ESG ИНВЕСТИЦИЙ</a:t>
            </a:r>
          </a:p>
        </p:txBody>
      </p:sp>
      <p:sp>
        <p:nvSpPr>
          <p:cNvPr id="3" name="Номер слайда 2">
            <a:extLst>
              <a:ext uri="{FF2B5EF4-FFF2-40B4-BE49-F238E27FC236}">
                <a16:creationId xmlns:a16="http://schemas.microsoft.com/office/drawing/2014/main" id="{30C888A7-0873-4AA1-A00B-9AFF0467D160}"/>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5</a:t>
            </a:fld>
            <a:endParaRPr lang="ru-RU" dirty="0">
              <a:solidFill>
                <a:srgbClr val="000000">
                  <a:tint val="75000"/>
                </a:srgbClr>
              </a:solidFill>
            </a:endParaRPr>
          </a:p>
        </p:txBody>
      </p:sp>
      <p:pic>
        <p:nvPicPr>
          <p:cNvPr id="4" name="Рисунок 3">
            <a:extLst>
              <a:ext uri="{FF2B5EF4-FFF2-40B4-BE49-F238E27FC236}">
                <a16:creationId xmlns:a16="http://schemas.microsoft.com/office/drawing/2014/main" id="{E29197F0-4F11-4EF5-8C92-DC880B6786FA}"/>
              </a:ext>
            </a:extLst>
          </p:cNvPr>
          <p:cNvPicPr>
            <a:picLocks noChangeAspect="1"/>
          </p:cNvPicPr>
          <p:nvPr/>
        </p:nvPicPr>
        <p:blipFill>
          <a:blip r:embed="rId2"/>
          <a:stretch>
            <a:fillRect/>
          </a:stretch>
        </p:blipFill>
        <p:spPr>
          <a:xfrm>
            <a:off x="1223300" y="790305"/>
            <a:ext cx="5026671" cy="5113610"/>
          </a:xfrm>
          <a:prstGeom prst="rect">
            <a:avLst/>
          </a:prstGeom>
        </p:spPr>
      </p:pic>
      <p:sp>
        <p:nvSpPr>
          <p:cNvPr id="5" name="Прямоугольник 4">
            <a:extLst>
              <a:ext uri="{FF2B5EF4-FFF2-40B4-BE49-F238E27FC236}">
                <a16:creationId xmlns:a16="http://schemas.microsoft.com/office/drawing/2014/main" id="{E459C356-F74E-44DF-93ED-A1D946390723}"/>
              </a:ext>
            </a:extLst>
          </p:cNvPr>
          <p:cNvSpPr/>
          <p:nvPr/>
        </p:nvSpPr>
        <p:spPr>
          <a:xfrm>
            <a:off x="4412003" y="6167461"/>
            <a:ext cx="7478339" cy="461665"/>
          </a:xfrm>
          <a:prstGeom prst="rect">
            <a:avLst/>
          </a:prstGeom>
        </p:spPr>
        <p:txBody>
          <a:bodyPr wrap="square">
            <a:spAutoFit/>
          </a:bodyPr>
          <a:lstStyle/>
          <a:p>
            <a:r>
              <a:rPr lang="ru-RU" sz="1200" dirty="0">
                <a:solidFill>
                  <a:srgbClr val="C00000"/>
                </a:solidFill>
              </a:rPr>
              <a:t>ESG (англ. </a:t>
            </a:r>
            <a:r>
              <a:rPr lang="ru-RU" sz="1200" dirty="0" err="1">
                <a:solidFill>
                  <a:srgbClr val="C00000"/>
                </a:solidFill>
              </a:rPr>
              <a:t>environmental</a:t>
            </a:r>
            <a:r>
              <a:rPr lang="ru-RU" sz="1200" dirty="0">
                <a:solidFill>
                  <a:srgbClr val="C00000"/>
                </a:solidFill>
              </a:rPr>
              <a:t>, </a:t>
            </a:r>
            <a:r>
              <a:rPr lang="ru-RU" sz="1200" dirty="0" err="1">
                <a:solidFill>
                  <a:srgbClr val="C00000"/>
                </a:solidFill>
              </a:rPr>
              <a:t>social</a:t>
            </a:r>
            <a:r>
              <a:rPr lang="ru-RU" sz="1200" dirty="0">
                <a:solidFill>
                  <a:srgbClr val="C00000"/>
                </a:solidFill>
              </a:rPr>
              <a:t>, </a:t>
            </a:r>
            <a:r>
              <a:rPr lang="ru-RU" sz="1200" dirty="0" err="1">
                <a:solidFill>
                  <a:srgbClr val="C00000"/>
                </a:solidFill>
              </a:rPr>
              <a:t>governance</a:t>
            </a:r>
            <a:r>
              <a:rPr lang="ru-RU" sz="1200" dirty="0">
                <a:solidFill>
                  <a:srgbClr val="C00000"/>
                </a:solidFill>
              </a:rPr>
              <a:t>). ESG-инвестирование подразумевает, что компания оценивается по трём направлениям: экология, социальное развитие, корпоративное управление.</a:t>
            </a:r>
          </a:p>
        </p:txBody>
      </p:sp>
      <p:pic>
        <p:nvPicPr>
          <p:cNvPr id="6" name="Рисунок 5">
            <a:extLst>
              <a:ext uri="{FF2B5EF4-FFF2-40B4-BE49-F238E27FC236}">
                <a16:creationId xmlns:a16="http://schemas.microsoft.com/office/drawing/2014/main" id="{88078710-B72B-4AB1-B7D2-F441DF6B3B20}"/>
              </a:ext>
            </a:extLst>
          </p:cNvPr>
          <p:cNvPicPr>
            <a:picLocks noChangeAspect="1"/>
          </p:cNvPicPr>
          <p:nvPr/>
        </p:nvPicPr>
        <p:blipFill>
          <a:blip r:embed="rId3"/>
          <a:stretch>
            <a:fillRect/>
          </a:stretch>
        </p:blipFill>
        <p:spPr>
          <a:xfrm>
            <a:off x="6249971" y="790306"/>
            <a:ext cx="127072" cy="5273488"/>
          </a:xfrm>
          <a:prstGeom prst="rect">
            <a:avLst/>
          </a:prstGeom>
        </p:spPr>
      </p:pic>
      <p:pic>
        <p:nvPicPr>
          <p:cNvPr id="7" name="Рисунок 6">
            <a:extLst>
              <a:ext uri="{FF2B5EF4-FFF2-40B4-BE49-F238E27FC236}">
                <a16:creationId xmlns:a16="http://schemas.microsoft.com/office/drawing/2014/main" id="{3D77523A-BB81-44B5-9F72-426EBFB6F50E}"/>
              </a:ext>
            </a:extLst>
          </p:cNvPr>
          <p:cNvPicPr>
            <a:picLocks noChangeAspect="1"/>
          </p:cNvPicPr>
          <p:nvPr/>
        </p:nvPicPr>
        <p:blipFill>
          <a:blip r:embed="rId4"/>
          <a:stretch>
            <a:fillRect/>
          </a:stretch>
        </p:blipFill>
        <p:spPr>
          <a:xfrm>
            <a:off x="6346065" y="803393"/>
            <a:ext cx="5610750" cy="5100521"/>
          </a:xfrm>
          <a:prstGeom prst="rect">
            <a:avLst/>
          </a:prstGeom>
        </p:spPr>
      </p:pic>
    </p:spTree>
    <p:extLst>
      <p:ext uri="{BB962C8B-B14F-4D97-AF65-F5344CB8AC3E}">
        <p14:creationId xmlns:p14="http://schemas.microsoft.com/office/powerpoint/2010/main" val="845533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70AF21-7DA9-4B87-BC11-CA6643541005}"/>
              </a:ext>
            </a:extLst>
          </p:cNvPr>
          <p:cNvSpPr>
            <a:spLocks noGrp="1"/>
          </p:cNvSpPr>
          <p:nvPr>
            <p:ph type="title"/>
          </p:nvPr>
        </p:nvSpPr>
        <p:spPr>
          <a:xfrm>
            <a:off x="1260800" y="193797"/>
            <a:ext cx="10464000" cy="365125"/>
          </a:xfrm>
        </p:spPr>
        <p:txBody>
          <a:bodyPr/>
          <a:lstStyle/>
          <a:p>
            <a:r>
              <a:rPr lang="ru-RU" dirty="0"/>
              <a:t>ЦЕННЫЕ БУМАГИ, ВКЛЮЧЕННЫЕ В СЕКТОР УСТОЙЧИВОГО РАЗВИТИЯ</a:t>
            </a:r>
          </a:p>
        </p:txBody>
      </p:sp>
      <p:sp>
        <p:nvSpPr>
          <p:cNvPr id="3" name="Номер слайда 2">
            <a:extLst>
              <a:ext uri="{FF2B5EF4-FFF2-40B4-BE49-F238E27FC236}">
                <a16:creationId xmlns:a16="http://schemas.microsoft.com/office/drawing/2014/main" id="{F286299E-C2BA-43C5-B770-D04E06B65605}"/>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6</a:t>
            </a:fld>
            <a:endParaRPr lang="ru-RU" dirty="0">
              <a:solidFill>
                <a:srgbClr val="000000">
                  <a:tint val="75000"/>
                </a:srgbClr>
              </a:solidFill>
            </a:endParaRPr>
          </a:p>
        </p:txBody>
      </p:sp>
      <p:pic>
        <p:nvPicPr>
          <p:cNvPr id="4" name="Рисунок 3">
            <a:extLst>
              <a:ext uri="{FF2B5EF4-FFF2-40B4-BE49-F238E27FC236}">
                <a16:creationId xmlns:a16="http://schemas.microsoft.com/office/drawing/2014/main" id="{3EE1D32E-A274-4E94-97D8-057E306C963D}"/>
              </a:ext>
            </a:extLst>
          </p:cNvPr>
          <p:cNvPicPr>
            <a:picLocks noChangeAspect="1"/>
          </p:cNvPicPr>
          <p:nvPr/>
        </p:nvPicPr>
        <p:blipFill>
          <a:blip r:embed="rId2"/>
          <a:stretch>
            <a:fillRect/>
          </a:stretch>
        </p:blipFill>
        <p:spPr>
          <a:xfrm>
            <a:off x="1446067" y="606736"/>
            <a:ext cx="6881287" cy="4549946"/>
          </a:xfrm>
          <a:prstGeom prst="rect">
            <a:avLst/>
          </a:prstGeom>
          <a:ln>
            <a:noFill/>
            <a:prstDash val="dash"/>
          </a:ln>
        </p:spPr>
      </p:pic>
      <p:pic>
        <p:nvPicPr>
          <p:cNvPr id="5" name="Рисунок 4">
            <a:extLst>
              <a:ext uri="{FF2B5EF4-FFF2-40B4-BE49-F238E27FC236}">
                <a16:creationId xmlns:a16="http://schemas.microsoft.com/office/drawing/2014/main" id="{086D0EF4-481A-4513-A12B-8AB67DA46A47}"/>
              </a:ext>
            </a:extLst>
          </p:cNvPr>
          <p:cNvPicPr>
            <a:picLocks noChangeAspect="1"/>
          </p:cNvPicPr>
          <p:nvPr/>
        </p:nvPicPr>
        <p:blipFill>
          <a:blip r:embed="rId3"/>
          <a:stretch>
            <a:fillRect/>
          </a:stretch>
        </p:blipFill>
        <p:spPr>
          <a:xfrm>
            <a:off x="8327354" y="606736"/>
            <a:ext cx="3286125" cy="5538400"/>
          </a:xfrm>
          <a:prstGeom prst="rect">
            <a:avLst/>
          </a:prstGeom>
        </p:spPr>
      </p:pic>
      <p:sp>
        <p:nvSpPr>
          <p:cNvPr id="7" name="Прямоугольник 6">
            <a:extLst>
              <a:ext uri="{FF2B5EF4-FFF2-40B4-BE49-F238E27FC236}">
                <a16:creationId xmlns:a16="http://schemas.microsoft.com/office/drawing/2014/main" id="{725BBA42-C9A2-4076-9699-4074DBA3E314}"/>
              </a:ext>
            </a:extLst>
          </p:cNvPr>
          <p:cNvSpPr/>
          <p:nvPr/>
        </p:nvSpPr>
        <p:spPr>
          <a:xfrm>
            <a:off x="1341399" y="5156682"/>
            <a:ext cx="7090623" cy="938719"/>
          </a:xfrm>
          <a:prstGeom prst="rect">
            <a:avLst/>
          </a:prstGeom>
        </p:spPr>
        <p:txBody>
          <a:bodyPr wrap="square">
            <a:spAutoFit/>
          </a:bodyPr>
          <a:lstStyle/>
          <a:p>
            <a:r>
              <a:rPr lang="ru-RU" sz="1100" dirty="0"/>
              <a:t>                              ООО "ТКК" - Зеленые, </a:t>
            </a:r>
            <a:r>
              <a:rPr lang="ru-RU" sz="1100" dirty="0" err="1"/>
              <a:t>кл</a:t>
            </a:r>
            <a:r>
              <a:rPr lang="ru-RU" sz="1100" dirty="0"/>
              <a:t>. А1-1 241 000 </a:t>
            </a:r>
            <a:r>
              <a:rPr lang="ru-RU" sz="1100" dirty="0" err="1"/>
              <a:t>руб</a:t>
            </a:r>
            <a:r>
              <a:rPr lang="ru-RU" sz="1100" dirty="0"/>
              <a:t>, 27.09.2016-23.09.2033 </a:t>
            </a:r>
          </a:p>
          <a:p>
            <a:r>
              <a:rPr lang="ru-RU" sz="1100" dirty="0"/>
              <a:t>                              ООО "ТКК" - Зеленые, </a:t>
            </a:r>
            <a:r>
              <a:rPr lang="ru-RU" sz="1100" dirty="0" err="1"/>
              <a:t>кл</a:t>
            </a:r>
            <a:r>
              <a:rPr lang="ru-RU" sz="1100" dirty="0"/>
              <a:t>. А2-3 533 000 </a:t>
            </a:r>
            <a:r>
              <a:rPr lang="ru-RU" sz="1100" dirty="0" err="1"/>
              <a:t>руб</a:t>
            </a:r>
            <a:r>
              <a:rPr lang="ru-RU" sz="1100" dirty="0"/>
              <a:t>, 09.11.2017-31.12.2033  </a:t>
            </a:r>
          </a:p>
          <a:p>
            <a:r>
              <a:rPr lang="ru-RU" sz="1100" dirty="0"/>
              <a:t>                              ООО " ТКК" - Зеленые, </a:t>
            </a:r>
            <a:r>
              <a:rPr lang="ru-RU" sz="1100" dirty="0" err="1"/>
              <a:t>кл</a:t>
            </a:r>
            <a:r>
              <a:rPr lang="ru-RU" sz="1100" dirty="0"/>
              <a:t>. А3-1 374 000 </a:t>
            </a:r>
            <a:r>
              <a:rPr lang="ru-RU" sz="1100" dirty="0" err="1"/>
              <a:t>руб</a:t>
            </a:r>
            <a:r>
              <a:rPr lang="ru-RU" sz="1100" dirty="0"/>
              <a:t>, 27.09.2019-31.12.2033  </a:t>
            </a:r>
          </a:p>
          <a:p>
            <a:r>
              <a:rPr lang="ru-RU" sz="1100" dirty="0"/>
              <a:t>                              ООО «ТКК" - Зеленые, </a:t>
            </a:r>
            <a:r>
              <a:rPr lang="ru-RU" sz="1100" dirty="0" err="1"/>
              <a:t>кл</a:t>
            </a:r>
            <a:r>
              <a:rPr lang="ru-RU" sz="1100" dirty="0"/>
              <a:t>. А4-3 752 000 </a:t>
            </a:r>
            <a:r>
              <a:rPr lang="ru-RU" sz="1100" dirty="0" err="1"/>
              <a:t>руб</a:t>
            </a:r>
            <a:r>
              <a:rPr lang="ru-RU" sz="1100" dirty="0"/>
              <a:t>, 12.12.2018-31.12.2033  </a:t>
            </a:r>
          </a:p>
          <a:p>
            <a:r>
              <a:rPr lang="ru-RU" sz="1100" dirty="0"/>
              <a:t>ООО "Транспортная концессионная компания" - Зеленые, </a:t>
            </a:r>
            <a:r>
              <a:rPr lang="ru-RU" sz="1100" dirty="0" err="1"/>
              <a:t>кл</a:t>
            </a:r>
            <a:r>
              <a:rPr lang="ru-RU" sz="1100" dirty="0"/>
              <a:t>. А5-2 013 083 </a:t>
            </a:r>
            <a:r>
              <a:rPr lang="ru-RU" sz="1100" dirty="0" err="1"/>
              <a:t>руб</a:t>
            </a:r>
            <a:r>
              <a:rPr lang="ru-RU" sz="1100" dirty="0"/>
              <a:t>, 27.09.2016-20.09.2046 </a:t>
            </a:r>
          </a:p>
        </p:txBody>
      </p:sp>
      <p:sp>
        <p:nvSpPr>
          <p:cNvPr id="8" name="Прямоугольник: скругленные углы 7">
            <a:extLst>
              <a:ext uri="{FF2B5EF4-FFF2-40B4-BE49-F238E27FC236}">
                <a16:creationId xmlns:a16="http://schemas.microsoft.com/office/drawing/2014/main" id="{7F5E1AD1-44C7-4AC9-9D50-BEE99C4FF33D}"/>
              </a:ext>
            </a:extLst>
          </p:cNvPr>
          <p:cNvSpPr/>
          <p:nvPr/>
        </p:nvSpPr>
        <p:spPr>
          <a:xfrm>
            <a:off x="1341399" y="5156682"/>
            <a:ext cx="6932187" cy="938719"/>
          </a:xfrm>
          <a:prstGeom prst="roundRect">
            <a:avLst/>
          </a:prstGeom>
          <a:noFill/>
          <a:ln w="19050">
            <a:solidFill>
              <a:srgbClr val="92D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0B2A42D4-FB3C-4846-8166-DEF75824AA44}"/>
              </a:ext>
            </a:extLst>
          </p:cNvPr>
          <p:cNvPicPr>
            <a:picLocks noChangeAspect="1"/>
          </p:cNvPicPr>
          <p:nvPr/>
        </p:nvPicPr>
        <p:blipFill>
          <a:blip r:embed="rId4"/>
          <a:stretch>
            <a:fillRect/>
          </a:stretch>
        </p:blipFill>
        <p:spPr>
          <a:xfrm>
            <a:off x="1446067" y="5204496"/>
            <a:ext cx="1231130" cy="583725"/>
          </a:xfrm>
          <a:prstGeom prst="rect">
            <a:avLst/>
          </a:prstGeom>
        </p:spPr>
      </p:pic>
    </p:spTree>
    <p:extLst>
      <p:ext uri="{BB962C8B-B14F-4D97-AF65-F5344CB8AC3E}">
        <p14:creationId xmlns:p14="http://schemas.microsoft.com/office/powerpoint/2010/main" val="147089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8DDA9B-D52B-457E-AEB8-ED7108E8AFE6}"/>
              </a:ext>
            </a:extLst>
          </p:cNvPr>
          <p:cNvPicPr>
            <a:picLocks noChangeAspect="1"/>
          </p:cNvPicPr>
          <p:nvPr/>
        </p:nvPicPr>
        <p:blipFill>
          <a:blip r:embed="rId2"/>
          <a:stretch>
            <a:fillRect/>
          </a:stretch>
        </p:blipFill>
        <p:spPr>
          <a:xfrm>
            <a:off x="7225085" y="640939"/>
            <a:ext cx="4966915" cy="2692537"/>
          </a:xfrm>
          <a:prstGeom prst="rect">
            <a:avLst/>
          </a:prstGeom>
        </p:spPr>
      </p:pic>
      <p:pic>
        <p:nvPicPr>
          <p:cNvPr id="6" name="Рисунок 5">
            <a:extLst>
              <a:ext uri="{FF2B5EF4-FFF2-40B4-BE49-F238E27FC236}">
                <a16:creationId xmlns:a16="http://schemas.microsoft.com/office/drawing/2014/main" id="{89748DDD-2BD5-4D2A-B478-042C77E0C16D}"/>
              </a:ext>
            </a:extLst>
          </p:cNvPr>
          <p:cNvPicPr>
            <a:picLocks noChangeAspect="1"/>
          </p:cNvPicPr>
          <p:nvPr/>
        </p:nvPicPr>
        <p:blipFill>
          <a:blip r:embed="rId3"/>
          <a:stretch>
            <a:fillRect/>
          </a:stretch>
        </p:blipFill>
        <p:spPr>
          <a:xfrm>
            <a:off x="6017423" y="3344751"/>
            <a:ext cx="5915025" cy="3295650"/>
          </a:xfrm>
          <a:prstGeom prst="rect">
            <a:avLst/>
          </a:prstGeom>
        </p:spPr>
      </p:pic>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7</a:t>
            </a:fld>
            <a:endParaRPr lang="ru-RU" dirty="0">
              <a:solidFill>
                <a:srgbClr val="000000">
                  <a:tint val="75000"/>
                </a:srgbClr>
              </a:solidFill>
            </a:endParaRPr>
          </a:p>
        </p:txBody>
      </p:sp>
      <p:sp>
        <p:nvSpPr>
          <p:cNvPr id="12" name="Заголовок 1"/>
          <p:cNvSpPr txBox="1">
            <a:spLocks/>
          </p:cNvSpPr>
          <p:nvPr/>
        </p:nvSpPr>
        <p:spPr>
          <a:xfrm>
            <a:off x="1325317" y="202670"/>
            <a:ext cx="3783497" cy="339307"/>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baseline="0">
                <a:solidFill>
                  <a:schemeClr val="tx1"/>
                </a:solidFill>
                <a:latin typeface="+mj-lt"/>
                <a:ea typeface="Verdana" pitchFamily="34" charset="0"/>
                <a:cs typeface="Verdana" pitchFamily="34" charset="0"/>
              </a:defRPr>
            </a:lvl1pPr>
          </a:lstStyle>
          <a:p>
            <a:r>
              <a:rPr lang="ru-RU" b="1" dirty="0"/>
              <a:t>Сектор Роста </a:t>
            </a:r>
            <a:r>
              <a:rPr lang="ru-RU" dirty="0"/>
              <a:t>в цифрах</a:t>
            </a:r>
          </a:p>
        </p:txBody>
      </p:sp>
      <p:sp>
        <p:nvSpPr>
          <p:cNvPr id="34" name="Прямоугольник 33"/>
          <p:cNvSpPr/>
          <p:nvPr/>
        </p:nvSpPr>
        <p:spPr>
          <a:xfrm>
            <a:off x="1350863" y="2620134"/>
            <a:ext cx="5071775" cy="338554"/>
          </a:xfrm>
          <a:prstGeom prst="rect">
            <a:avLst/>
          </a:prstGeom>
        </p:spPr>
        <p:txBody>
          <a:bodyPr wrap="square">
            <a:spAutoFit/>
          </a:bodyPr>
          <a:lstStyle/>
          <a:p>
            <a:pPr defTabSz="914400">
              <a:spcAft>
                <a:spcPts val="400"/>
              </a:spcAft>
            </a:pPr>
            <a:r>
              <a:rPr lang="ru-RU" sz="1600" b="1" dirty="0"/>
              <a:t>Требования</a:t>
            </a:r>
            <a:r>
              <a:rPr lang="ru-RU" sz="1400" b="1" dirty="0"/>
              <a:t> к эмитентам облигаций:</a:t>
            </a:r>
          </a:p>
        </p:txBody>
      </p:sp>
      <p:sp>
        <p:nvSpPr>
          <p:cNvPr id="35" name="Прямоугольник 34"/>
          <p:cNvSpPr/>
          <p:nvPr/>
        </p:nvSpPr>
        <p:spPr>
          <a:xfrm>
            <a:off x="1325317" y="1663860"/>
            <a:ext cx="5531504" cy="815608"/>
          </a:xfrm>
          <a:prstGeom prst="rect">
            <a:avLst/>
          </a:prstGeom>
          <a:noFill/>
          <a:ln>
            <a:noFill/>
          </a:ln>
        </p:spPr>
        <p:txBody>
          <a:bodyPr wrap="square" lIns="0" tIns="0" rIns="0" bIns="0">
            <a:spAutoFit/>
          </a:bodyPr>
          <a:lstStyle/>
          <a:p>
            <a:pPr marL="180975" marR="0" lvl="0" indent="-952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ru-RU" sz="1600" b="0" i="0" u="none" strike="noStrike" kern="1200" cap="none" spc="0" normalizeH="0" baseline="0" noProof="0" dirty="0">
                <a:ln>
                  <a:noFill/>
                </a:ln>
                <a:effectLst/>
                <a:uLnTx/>
                <a:uFillTx/>
                <a:latin typeface="Tahoma"/>
              </a:rPr>
              <a:t>демонстрирующие рост финансовых показателей </a:t>
            </a:r>
          </a:p>
          <a:p>
            <a:pPr marL="180975" marR="0" lvl="0" indent="-952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ru-RU" sz="1600" b="0" i="0" u="none" strike="noStrike" kern="1200" cap="none" spc="0" normalizeH="0" baseline="0" noProof="0" dirty="0">
                <a:ln>
                  <a:noFill/>
                </a:ln>
                <a:effectLst/>
                <a:uLnTx/>
                <a:uFillTx/>
                <a:latin typeface="Tahoma"/>
              </a:rPr>
              <a:t>получившие поддержку от </a:t>
            </a:r>
            <a:r>
              <a:rPr lang="ru-RU" sz="1600" dirty="0">
                <a:latin typeface="Tahoma"/>
              </a:rPr>
              <a:t>институтов развития</a:t>
            </a:r>
            <a:endParaRPr kumimoji="0" lang="ru-RU" sz="1600" b="0" i="0" u="none" strike="noStrike" kern="1200" cap="none" spc="0" normalizeH="0" baseline="0" noProof="0" dirty="0">
              <a:ln>
                <a:noFill/>
              </a:ln>
              <a:effectLst/>
              <a:uLnTx/>
              <a:uFillTx/>
              <a:latin typeface="Tahoma"/>
            </a:endParaRPr>
          </a:p>
          <a:p>
            <a:pPr marL="180975"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600" b="0" i="0" u="none" strike="noStrike" kern="1200" cap="none" spc="0" normalizeH="0" baseline="0" noProof="0" dirty="0">
                <a:ln>
                  <a:noFill/>
                </a:ln>
                <a:effectLst/>
                <a:uLnTx/>
                <a:uFillTx/>
                <a:latin typeface="Tahoma"/>
              </a:rPr>
              <a:t>субъекты МСП</a:t>
            </a:r>
          </a:p>
        </p:txBody>
      </p:sp>
      <p:sp>
        <p:nvSpPr>
          <p:cNvPr id="36" name="Прямоугольник 35"/>
          <p:cNvSpPr/>
          <p:nvPr/>
        </p:nvSpPr>
        <p:spPr>
          <a:xfrm>
            <a:off x="1257762" y="1272916"/>
            <a:ext cx="3653504" cy="338554"/>
          </a:xfrm>
          <a:prstGeom prst="rect">
            <a:avLst/>
          </a:prstGeom>
        </p:spPr>
        <p:txBody>
          <a:bodyPr wrap="square">
            <a:spAutoFit/>
          </a:bodyPr>
          <a:lstStyle/>
          <a:p>
            <a:pPr defTabSz="914400">
              <a:spcAft>
                <a:spcPts val="400"/>
              </a:spcAft>
            </a:pPr>
            <a:r>
              <a:rPr lang="ru-RU" sz="1600" b="1" dirty="0"/>
              <a:t>Фокус на компании:</a:t>
            </a:r>
          </a:p>
        </p:txBody>
      </p:sp>
      <p:sp>
        <p:nvSpPr>
          <p:cNvPr id="37" name="TextBox 36"/>
          <p:cNvSpPr txBox="1"/>
          <p:nvPr/>
        </p:nvSpPr>
        <p:spPr>
          <a:xfrm>
            <a:off x="1213803" y="736463"/>
            <a:ext cx="6152873" cy="646331"/>
          </a:xfrm>
          <a:prstGeom prst="rect">
            <a:avLst/>
          </a:prstGeom>
          <a:noFill/>
        </p:spPr>
        <p:txBody>
          <a:bodyPr wrap="square" rtlCol="0">
            <a:spAutoFit/>
          </a:bodyPr>
          <a:lstStyle/>
          <a:p>
            <a:endParaRPr lang="ru-RU" sz="600" dirty="0"/>
          </a:p>
          <a:p>
            <a:r>
              <a:rPr lang="ru-RU" sz="1600" b="1" dirty="0"/>
              <a:t>Цель: </a:t>
            </a:r>
            <a:r>
              <a:rPr lang="ru-RU" sz="1600" dirty="0"/>
              <a:t>содействие привлечению инвестиций компаниями МСП</a:t>
            </a:r>
          </a:p>
          <a:p>
            <a:endParaRPr lang="ru-RU" sz="1400" dirty="0"/>
          </a:p>
        </p:txBody>
      </p:sp>
      <p:sp>
        <p:nvSpPr>
          <p:cNvPr id="38" name="Прямоугольник 37"/>
          <p:cNvSpPr/>
          <p:nvPr/>
        </p:nvSpPr>
        <p:spPr>
          <a:xfrm>
            <a:off x="1410935" y="2935106"/>
            <a:ext cx="5234337" cy="1043039"/>
          </a:xfrm>
          <a:prstGeom prst="rect">
            <a:avLst/>
          </a:prstGeom>
          <a:solidFill>
            <a:schemeClr val="accent2">
              <a:lumMod val="40000"/>
              <a:lumOff val="60000"/>
              <a:alpha val="60000"/>
            </a:schemeClr>
          </a:solidFill>
          <a:ln>
            <a:noFill/>
          </a:ln>
          <a:effectLst/>
        </p:spPr>
        <p:style>
          <a:lnRef idx="1">
            <a:schemeClr val="accent1"/>
          </a:lnRef>
          <a:fillRef idx="2">
            <a:schemeClr val="accent1"/>
          </a:fillRef>
          <a:effectRef idx="1">
            <a:schemeClr val="accent1"/>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1" i="0" u="none" strike="noStrike" kern="1200" cap="none" spc="0" normalizeH="0" baseline="0" noProof="0" dirty="0">
              <a:ln>
                <a:noFill/>
              </a:ln>
              <a:solidFill>
                <a:srgbClr val="000000">
                  <a:lumMod val="65000"/>
                  <a:lumOff val="35000"/>
                </a:srgbClr>
              </a:solidFill>
              <a:effectLst/>
              <a:uLnTx/>
              <a:uFillTx/>
              <a:latin typeface="Tahoma"/>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ru-RU" sz="2800" b="1" dirty="0">
                <a:solidFill>
                  <a:srgbClr val="000000">
                    <a:lumMod val="65000"/>
                    <a:lumOff val="35000"/>
                  </a:srgbClr>
                </a:solidFill>
                <a:latin typeface="Tahoma"/>
              </a:rPr>
              <a:t>        </a:t>
            </a:r>
            <a:endParaRPr kumimoji="0" lang="en-US" sz="2800" b="1" i="0" u="none" strike="noStrike" kern="1200" cap="none" spc="0" normalizeH="0" baseline="0" noProof="0" dirty="0">
              <a:ln>
                <a:noFill/>
              </a:ln>
              <a:solidFill>
                <a:srgbClr val="000000">
                  <a:lumMod val="65000"/>
                  <a:lumOff val="35000"/>
                </a:srgbClr>
              </a:solidFill>
              <a:effectLst/>
              <a:uLnTx/>
              <a:uFillTx/>
              <a:latin typeface="Tahoma"/>
            </a:endParaRPr>
          </a:p>
        </p:txBody>
      </p:sp>
      <p:sp>
        <p:nvSpPr>
          <p:cNvPr id="39" name="Прямоугольник 38"/>
          <p:cNvSpPr/>
          <p:nvPr/>
        </p:nvSpPr>
        <p:spPr>
          <a:xfrm>
            <a:off x="1444416" y="3011078"/>
            <a:ext cx="4946701" cy="892552"/>
          </a:xfrm>
          <a:prstGeom prst="rect">
            <a:avLst/>
          </a:prstGeom>
          <a:noFill/>
          <a:ln>
            <a:noFill/>
          </a:ln>
        </p:spPr>
        <p:txBody>
          <a:bodyPr wrap="square" lIns="0" tIns="0" rIns="0" bIns="0">
            <a:spAutoFit/>
          </a:bodyPr>
          <a:lstStyle/>
          <a:p>
            <a:pPr marL="180975" marR="0" lvl="0" indent="-952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effectLst/>
                <a:uLnTx/>
                <a:uFillTx/>
                <a:latin typeface="Tahoma"/>
              </a:rPr>
              <a:t>120 </a:t>
            </a:r>
            <a:r>
              <a:rPr kumimoji="0" lang="ru-RU" sz="1600" b="0" i="0" u="none" strike="noStrike" kern="1200" cap="none" spc="0" normalizeH="0" baseline="0" noProof="0" dirty="0">
                <a:ln>
                  <a:noFill/>
                </a:ln>
                <a:effectLst/>
                <a:uLnTx/>
                <a:uFillTx/>
                <a:latin typeface="Tahoma"/>
              </a:rPr>
              <a:t>млн</a:t>
            </a:r>
            <a:r>
              <a:rPr kumimoji="0" lang="ru-RU" sz="1600" b="0" i="0" u="none" strike="noStrike" kern="1200" cap="none" spc="0" normalizeH="0" noProof="0" dirty="0">
                <a:ln>
                  <a:noFill/>
                </a:ln>
                <a:effectLst/>
                <a:uLnTx/>
                <a:uFillTx/>
                <a:latin typeface="Tahoma"/>
              </a:rPr>
              <a:t> </a:t>
            </a:r>
            <a:r>
              <a:rPr kumimoji="0" lang="ru-RU" sz="1600" b="0" i="0" u="none" strike="noStrike" kern="1200" cap="none" spc="0" normalizeH="0" noProof="0" dirty="0" err="1">
                <a:ln>
                  <a:noFill/>
                </a:ln>
                <a:effectLst/>
                <a:uLnTx/>
                <a:uFillTx/>
                <a:latin typeface="Tahoma"/>
              </a:rPr>
              <a:t>руб</a:t>
            </a:r>
            <a:r>
              <a:rPr kumimoji="0" lang="en-US" sz="1600" b="0" i="0" u="none" strike="noStrike" kern="1200" cap="none" spc="0" normalizeH="0" noProof="0" dirty="0">
                <a:ln>
                  <a:noFill/>
                </a:ln>
                <a:effectLst/>
                <a:uLnTx/>
                <a:uFillTx/>
                <a:latin typeface="Tahoma"/>
              </a:rPr>
              <a:t>. </a:t>
            </a:r>
            <a:r>
              <a:rPr lang="ru-RU" sz="1600" dirty="0">
                <a:latin typeface="Tahoma"/>
              </a:rPr>
              <a:t> </a:t>
            </a:r>
            <a:r>
              <a:rPr lang="en-US" sz="1600" dirty="0">
                <a:latin typeface="Tahoma"/>
              </a:rPr>
              <a:t>&lt;  </a:t>
            </a:r>
            <a:r>
              <a:rPr lang="ru-RU" sz="1600" dirty="0">
                <a:latin typeface="Tahoma"/>
              </a:rPr>
              <a:t>Выручка </a:t>
            </a:r>
            <a:r>
              <a:rPr lang="en-US" sz="1600" dirty="0">
                <a:latin typeface="Tahoma"/>
              </a:rPr>
              <a:t> &lt; </a:t>
            </a:r>
            <a:r>
              <a:rPr lang="ru-RU" sz="1600" dirty="0">
                <a:latin typeface="Tahoma"/>
              </a:rPr>
              <a:t>10 млрд </a:t>
            </a:r>
            <a:r>
              <a:rPr lang="ru-RU" sz="1600" dirty="0" err="1">
                <a:latin typeface="Tahoma"/>
              </a:rPr>
              <a:t>руб</a:t>
            </a:r>
            <a:r>
              <a:rPr lang="en-US" sz="1600" dirty="0">
                <a:latin typeface="Tahoma"/>
              </a:rPr>
              <a:t>.</a:t>
            </a:r>
            <a:endParaRPr kumimoji="0" lang="ru-RU" sz="1600" b="0" i="0" u="none" strike="noStrike" kern="1200" cap="none" spc="0" normalizeH="0" baseline="0" noProof="0" dirty="0">
              <a:ln>
                <a:noFill/>
              </a:ln>
              <a:effectLst/>
              <a:uLnTx/>
              <a:uFillTx/>
              <a:latin typeface="Tahoma"/>
            </a:endParaRPr>
          </a:p>
          <a:p>
            <a:pPr marL="180975" marR="0" lvl="0" indent="-952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ru-RU" sz="1600" dirty="0">
                <a:latin typeface="Tahoma"/>
              </a:rPr>
              <a:t>Объем выпуска не менее 50 млн руб.</a:t>
            </a:r>
          </a:p>
          <a:p>
            <a:pPr marL="180975" marR="0" lvl="0" indent="-952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ru-RU" sz="1600" dirty="0">
                <a:latin typeface="Tahoma"/>
              </a:rPr>
              <a:t>Срок существования эмитента – не менее 3 лет</a:t>
            </a:r>
            <a:endParaRPr kumimoji="0" lang="ru-RU" sz="1600" b="0" i="0" u="none" strike="noStrike" kern="1200" cap="none" spc="0" normalizeH="0" baseline="0" noProof="0" dirty="0">
              <a:ln>
                <a:noFill/>
              </a:ln>
              <a:effectLst/>
              <a:uLnTx/>
              <a:uFillTx/>
              <a:latin typeface="Tahoma"/>
            </a:endParaRPr>
          </a:p>
        </p:txBody>
      </p:sp>
      <p:pic>
        <p:nvPicPr>
          <p:cNvPr id="33" name="Picture 4" descr="http://www.mbm.ru/upload/iblock/cdb/logo_msp.png">
            <a:extLst>
              <a:ext uri="{FF2B5EF4-FFF2-40B4-BE49-F238E27FC236}">
                <a16:creationId xmlns:a16="http://schemas.microsoft.com/office/drawing/2014/main" id="{BE9FE305-7F32-49CC-8CEE-CBBE43709E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6992" y="4452770"/>
            <a:ext cx="1397434" cy="421425"/>
          </a:xfrm>
          <a:prstGeom prst="rect">
            <a:avLst/>
          </a:prstGeom>
          <a:noFill/>
          <a:extLst>
            <a:ext uri="{909E8E84-426E-40DD-AFC4-6F175D3DCCD1}">
              <a14:hiddenFill xmlns:a14="http://schemas.microsoft.com/office/drawing/2010/main">
                <a:solidFill>
                  <a:srgbClr val="FFFFFF"/>
                </a:solidFill>
              </a14:hiddenFill>
            </a:ext>
          </a:extLst>
        </p:spPr>
      </p:pic>
      <p:pic>
        <p:nvPicPr>
          <p:cNvPr id="40" name="Рисунок 39">
            <a:extLst>
              <a:ext uri="{FF2B5EF4-FFF2-40B4-BE49-F238E27FC236}">
                <a16:creationId xmlns:a16="http://schemas.microsoft.com/office/drawing/2014/main" id="{FFA7AE27-88AE-4ED3-9753-F4523610FD67}"/>
              </a:ext>
            </a:extLst>
          </p:cNvPr>
          <p:cNvPicPr>
            <a:picLocks noChangeAspect="1"/>
          </p:cNvPicPr>
          <p:nvPr/>
        </p:nvPicPr>
        <p:blipFill>
          <a:blip r:embed="rId5"/>
          <a:stretch>
            <a:fillRect/>
          </a:stretch>
        </p:blipFill>
        <p:spPr>
          <a:xfrm>
            <a:off x="1279431" y="5010539"/>
            <a:ext cx="988041" cy="267525"/>
          </a:xfrm>
          <a:prstGeom prst="rect">
            <a:avLst/>
          </a:prstGeom>
        </p:spPr>
      </p:pic>
      <p:grpSp>
        <p:nvGrpSpPr>
          <p:cNvPr id="41" name="Группа 40">
            <a:extLst>
              <a:ext uri="{FF2B5EF4-FFF2-40B4-BE49-F238E27FC236}">
                <a16:creationId xmlns:a16="http://schemas.microsoft.com/office/drawing/2014/main" id="{6F5A8351-B930-441E-B178-0BC0D5E1174D}"/>
              </a:ext>
            </a:extLst>
          </p:cNvPr>
          <p:cNvGrpSpPr/>
          <p:nvPr/>
        </p:nvGrpSpPr>
        <p:grpSpPr>
          <a:xfrm>
            <a:off x="4210852" y="4330648"/>
            <a:ext cx="1989575" cy="418857"/>
            <a:chOff x="2848985" y="4857247"/>
            <a:chExt cx="1989575" cy="418857"/>
          </a:xfrm>
        </p:grpSpPr>
        <p:pic>
          <p:nvPicPr>
            <p:cNvPr id="42" name="Picture 12" descr="https://www.tdlednik.ru/upload/medialibrary/d77/eLJG86zJYJM.jpg">
              <a:extLst>
                <a:ext uri="{FF2B5EF4-FFF2-40B4-BE49-F238E27FC236}">
                  <a16:creationId xmlns:a16="http://schemas.microsoft.com/office/drawing/2014/main" id="{25831556-5129-452F-9476-FA6C376D090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0" t="1094" r="50890" b="48579"/>
            <a:stretch/>
          </p:blipFill>
          <p:spPr bwMode="auto">
            <a:xfrm>
              <a:off x="2848985" y="4857247"/>
              <a:ext cx="473756" cy="418857"/>
            </a:xfrm>
            <a:prstGeom prst="rect">
              <a:avLst/>
            </a:prstGeom>
            <a:noFill/>
            <a:extLst>
              <a:ext uri="{909E8E84-426E-40DD-AFC4-6F175D3DCCD1}">
                <a14:hiddenFill xmlns:a14="http://schemas.microsoft.com/office/drawing/2010/main">
                  <a:solidFill>
                    <a:srgbClr val="FFFFFF"/>
                  </a:solidFill>
                </a14:hiddenFill>
              </a:ext>
            </a:extLst>
          </p:spPr>
        </p:pic>
        <p:sp>
          <p:nvSpPr>
            <p:cNvPr id="43" name="Прямоугольник 42">
              <a:extLst>
                <a:ext uri="{FF2B5EF4-FFF2-40B4-BE49-F238E27FC236}">
                  <a16:creationId xmlns:a16="http://schemas.microsoft.com/office/drawing/2014/main" id="{88174506-09A5-446D-A71D-9D8F17357106}"/>
                </a:ext>
              </a:extLst>
            </p:cNvPr>
            <p:cNvSpPr/>
            <p:nvPr/>
          </p:nvSpPr>
          <p:spPr>
            <a:xfrm>
              <a:off x="3281227" y="4860072"/>
              <a:ext cx="1557333" cy="400110"/>
            </a:xfrm>
            <a:prstGeom prst="rect">
              <a:avLst/>
            </a:prstGeom>
          </p:spPr>
          <p:txBody>
            <a:bodyPr wrap="square">
              <a:spAutoFit/>
            </a:bodyPr>
            <a:lstStyle/>
            <a:p>
              <a:pPr defTabSz="914400">
                <a:spcAft>
                  <a:spcPts val="400"/>
                </a:spcAft>
              </a:pPr>
              <a:r>
                <a:rPr lang="ru-RU" sz="1000" dirty="0">
                  <a:solidFill>
                    <a:srgbClr val="000000">
                      <a:lumMod val="65000"/>
                      <a:lumOff val="35000"/>
                    </a:srgbClr>
                  </a:solidFill>
                  <a:latin typeface="Tahoma"/>
                </a:rPr>
                <a:t>Минэкономразвития </a:t>
              </a:r>
              <a:br>
                <a:rPr lang="ru-RU" sz="1000" dirty="0">
                  <a:solidFill>
                    <a:srgbClr val="000000">
                      <a:lumMod val="65000"/>
                      <a:lumOff val="35000"/>
                    </a:srgbClr>
                  </a:solidFill>
                  <a:latin typeface="Tahoma"/>
                </a:rPr>
              </a:br>
              <a:r>
                <a:rPr lang="ru-RU" sz="1000" dirty="0">
                  <a:solidFill>
                    <a:srgbClr val="000000">
                      <a:lumMod val="65000"/>
                      <a:lumOff val="35000"/>
                    </a:srgbClr>
                  </a:solidFill>
                  <a:latin typeface="Tahoma"/>
                </a:rPr>
                <a:t>России</a:t>
              </a:r>
            </a:p>
          </p:txBody>
        </p:sp>
      </p:grpSp>
      <p:pic>
        <p:nvPicPr>
          <p:cNvPr id="44" name="Рисунок 43">
            <a:extLst>
              <a:ext uri="{FF2B5EF4-FFF2-40B4-BE49-F238E27FC236}">
                <a16:creationId xmlns:a16="http://schemas.microsoft.com/office/drawing/2014/main" id="{874DE79E-929F-4B06-AAE1-7945FF97CF3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9484" y="5035652"/>
            <a:ext cx="818544" cy="243237"/>
          </a:xfrm>
          <a:prstGeom prst="rect">
            <a:avLst/>
          </a:prstGeom>
        </p:spPr>
      </p:pic>
      <p:pic>
        <p:nvPicPr>
          <p:cNvPr id="45" name="Рисунок 44">
            <a:extLst>
              <a:ext uri="{FF2B5EF4-FFF2-40B4-BE49-F238E27FC236}">
                <a16:creationId xmlns:a16="http://schemas.microsoft.com/office/drawing/2014/main" id="{EFA899F5-1674-46E2-811D-723C6A4D16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2303" y="4423548"/>
            <a:ext cx="1280302" cy="268450"/>
          </a:xfrm>
          <a:prstGeom prst="rect">
            <a:avLst/>
          </a:prstGeom>
        </p:spPr>
      </p:pic>
      <p:sp>
        <p:nvSpPr>
          <p:cNvPr id="2" name="Прямоугольник 1">
            <a:extLst>
              <a:ext uri="{FF2B5EF4-FFF2-40B4-BE49-F238E27FC236}">
                <a16:creationId xmlns:a16="http://schemas.microsoft.com/office/drawing/2014/main" id="{841D6DC0-86C5-4D46-99CF-81F17676D845}"/>
              </a:ext>
            </a:extLst>
          </p:cNvPr>
          <p:cNvSpPr/>
          <p:nvPr/>
        </p:nvSpPr>
        <p:spPr>
          <a:xfrm>
            <a:off x="1218146" y="4035191"/>
            <a:ext cx="2098651" cy="307777"/>
          </a:xfrm>
          <a:prstGeom prst="rect">
            <a:avLst/>
          </a:prstGeom>
        </p:spPr>
        <p:txBody>
          <a:bodyPr wrap="none">
            <a:spAutoFit/>
          </a:bodyPr>
          <a:lstStyle/>
          <a:p>
            <a:r>
              <a:rPr lang="ru-RU" sz="1400" b="1" dirty="0"/>
              <a:t>Институты развития</a:t>
            </a:r>
          </a:p>
        </p:txBody>
      </p:sp>
      <p:cxnSp>
        <p:nvCxnSpPr>
          <p:cNvPr id="7" name="Прямая соединительная линия 6">
            <a:extLst>
              <a:ext uri="{FF2B5EF4-FFF2-40B4-BE49-F238E27FC236}">
                <a16:creationId xmlns:a16="http://schemas.microsoft.com/office/drawing/2014/main" id="{51833089-5B68-48E9-96A3-75AEAB68B19A}"/>
              </a:ext>
            </a:extLst>
          </p:cNvPr>
          <p:cNvCxnSpPr>
            <a:cxnSpLocks/>
            <a:stCxn id="35" idx="1"/>
          </p:cNvCxnSpPr>
          <p:nvPr/>
        </p:nvCxnSpPr>
        <p:spPr>
          <a:xfrm>
            <a:off x="1325317" y="2071664"/>
            <a:ext cx="25546" cy="1993776"/>
          </a:xfrm>
          <a:prstGeom prst="line">
            <a:avLst/>
          </a:prstGeom>
          <a:ln w="38100">
            <a:solidFill>
              <a:srgbClr val="C00000"/>
            </a:solidFill>
            <a:prstDash val="sysDot"/>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 name="Рисунок 3">
            <a:extLst>
              <a:ext uri="{FF2B5EF4-FFF2-40B4-BE49-F238E27FC236}">
                <a16:creationId xmlns:a16="http://schemas.microsoft.com/office/drawing/2014/main" id="{4F970BB0-72E2-4E70-B227-1F045720E481}"/>
              </a:ext>
            </a:extLst>
          </p:cNvPr>
          <p:cNvPicPr>
            <a:picLocks noChangeAspect="1"/>
          </p:cNvPicPr>
          <p:nvPr/>
        </p:nvPicPr>
        <p:blipFill>
          <a:blip r:embed="rId9"/>
          <a:stretch>
            <a:fillRect/>
          </a:stretch>
        </p:blipFill>
        <p:spPr>
          <a:xfrm>
            <a:off x="1257762" y="5515668"/>
            <a:ext cx="1110181" cy="401187"/>
          </a:xfrm>
          <a:prstGeom prst="rect">
            <a:avLst/>
          </a:prstGeom>
        </p:spPr>
      </p:pic>
    </p:spTree>
    <p:extLst>
      <p:ext uri="{BB962C8B-B14F-4D97-AF65-F5344CB8AC3E}">
        <p14:creationId xmlns:p14="http://schemas.microsoft.com/office/powerpoint/2010/main" val="264573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A39C23-D384-45ED-8C32-814CFA116C50}"/>
              </a:ext>
            </a:extLst>
          </p:cNvPr>
          <p:cNvSpPr>
            <a:spLocks noGrp="1"/>
          </p:cNvSpPr>
          <p:nvPr>
            <p:ph type="title"/>
          </p:nvPr>
        </p:nvSpPr>
        <p:spPr/>
        <p:txBody>
          <a:bodyPr/>
          <a:lstStyle/>
          <a:p>
            <a:r>
              <a:rPr lang="ru-RU" b="1" dirty="0"/>
              <a:t>Эмитенты Сектора Роста*, 2019-2020</a:t>
            </a:r>
          </a:p>
        </p:txBody>
      </p:sp>
      <p:sp>
        <p:nvSpPr>
          <p:cNvPr id="3" name="Номер слайда 2">
            <a:extLst>
              <a:ext uri="{FF2B5EF4-FFF2-40B4-BE49-F238E27FC236}">
                <a16:creationId xmlns:a16="http://schemas.microsoft.com/office/drawing/2014/main" id="{7D246705-CD88-4555-AE35-7251E48C9986}"/>
              </a:ext>
            </a:extLst>
          </p:cNvPr>
          <p:cNvSpPr>
            <a:spLocks noGrp="1"/>
          </p:cNvSpPr>
          <p:nvPr>
            <p:ph type="sldNum" sz="quarter" idx="12"/>
          </p:nvPr>
        </p:nvSpPr>
        <p:spPr/>
        <p:txBody>
          <a:bodyPr/>
          <a:lstStyle/>
          <a:p>
            <a:fld id="{DF84216E-DF9B-440D-87FE-D1027DC01F67}" type="slidenum">
              <a:rPr lang="ru-RU" smtClean="0">
                <a:solidFill>
                  <a:srgbClr val="000000">
                    <a:tint val="75000"/>
                  </a:srgbClr>
                </a:solidFill>
              </a:rPr>
              <a:pPr/>
              <a:t>8</a:t>
            </a:fld>
            <a:endParaRPr lang="ru-RU" dirty="0">
              <a:solidFill>
                <a:srgbClr val="000000">
                  <a:tint val="75000"/>
                </a:srgbClr>
              </a:solidFill>
            </a:endParaRPr>
          </a:p>
        </p:txBody>
      </p:sp>
      <p:sp>
        <p:nvSpPr>
          <p:cNvPr id="8" name="Прямоугольник 7">
            <a:extLst>
              <a:ext uri="{FF2B5EF4-FFF2-40B4-BE49-F238E27FC236}">
                <a16:creationId xmlns:a16="http://schemas.microsoft.com/office/drawing/2014/main" id="{9AB366CD-B6C1-4C02-88A6-A1F5D5FE1451}"/>
              </a:ext>
            </a:extLst>
          </p:cNvPr>
          <p:cNvSpPr/>
          <p:nvPr/>
        </p:nvSpPr>
        <p:spPr>
          <a:xfrm>
            <a:off x="7642965" y="6207439"/>
            <a:ext cx="3477362" cy="369332"/>
          </a:xfrm>
          <a:prstGeom prst="rect">
            <a:avLst/>
          </a:prstGeom>
        </p:spPr>
        <p:txBody>
          <a:bodyPr wrap="none">
            <a:spAutoFit/>
          </a:bodyPr>
          <a:lstStyle/>
          <a:p>
            <a:r>
              <a:rPr lang="ru-RU" dirty="0">
                <a:solidFill>
                  <a:srgbClr val="C00000"/>
                </a:solidFill>
              </a:rPr>
              <a:t>* </a:t>
            </a:r>
            <a:r>
              <a:rPr lang="en-US" dirty="0">
                <a:solidFill>
                  <a:srgbClr val="C00000"/>
                </a:solidFill>
              </a:rPr>
              <a:t>https://www.moex.com/s2151</a:t>
            </a:r>
            <a:endParaRPr lang="ru-RU" dirty="0">
              <a:solidFill>
                <a:srgbClr val="C00000"/>
              </a:solidFill>
            </a:endParaRPr>
          </a:p>
        </p:txBody>
      </p:sp>
      <p:pic>
        <p:nvPicPr>
          <p:cNvPr id="9" name="Рисунок 8">
            <a:extLst>
              <a:ext uri="{FF2B5EF4-FFF2-40B4-BE49-F238E27FC236}">
                <a16:creationId xmlns:a16="http://schemas.microsoft.com/office/drawing/2014/main" id="{67DDCD75-9C03-499F-B379-A3C383AAB3B5}"/>
              </a:ext>
            </a:extLst>
          </p:cNvPr>
          <p:cNvPicPr>
            <a:picLocks noChangeAspect="1"/>
          </p:cNvPicPr>
          <p:nvPr/>
        </p:nvPicPr>
        <p:blipFill>
          <a:blip r:embed="rId2"/>
          <a:stretch>
            <a:fillRect/>
          </a:stretch>
        </p:blipFill>
        <p:spPr>
          <a:xfrm>
            <a:off x="1407225" y="666000"/>
            <a:ext cx="9248775" cy="5429250"/>
          </a:xfrm>
          <a:prstGeom prst="rect">
            <a:avLst/>
          </a:prstGeom>
        </p:spPr>
      </p:pic>
    </p:spTree>
    <p:extLst>
      <p:ext uri="{BB962C8B-B14F-4D97-AF65-F5344CB8AC3E}">
        <p14:creationId xmlns:p14="http://schemas.microsoft.com/office/powerpoint/2010/main" val="809880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DF84216E-DF9B-440D-87FE-D1027DC01F67}" type="slidenum">
              <a:rPr lang="ru-RU" smtClean="0">
                <a:solidFill>
                  <a:srgbClr val="000000">
                    <a:tint val="75000"/>
                  </a:srgbClr>
                </a:solidFill>
              </a:rPr>
              <a:pPr/>
              <a:t>9</a:t>
            </a:fld>
            <a:endParaRPr lang="ru-RU" dirty="0">
              <a:solidFill>
                <a:srgbClr val="000000">
                  <a:tint val="75000"/>
                </a:srgbClr>
              </a:solidFill>
            </a:endParaRPr>
          </a:p>
        </p:txBody>
      </p:sp>
      <p:sp>
        <p:nvSpPr>
          <p:cNvPr id="4" name="Подзаголовок 2"/>
          <p:cNvSpPr txBox="1">
            <a:spLocks/>
          </p:cNvSpPr>
          <p:nvPr/>
        </p:nvSpPr>
        <p:spPr>
          <a:xfrm>
            <a:off x="3260834" y="1369308"/>
            <a:ext cx="7199312" cy="1439863"/>
          </a:xfrm>
          <a:prstGeom prst="rect">
            <a:avLst/>
          </a:prstGeom>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Arial" charset="0"/>
              <a:buNone/>
              <a:defRPr/>
            </a:pPr>
            <a:r>
              <a:rPr lang="ru-RU" sz="4800" dirty="0">
                <a:solidFill>
                  <a:srgbClr val="000000"/>
                </a:solidFill>
                <a:latin typeface="Verdana" pitchFamily="34" charset="0"/>
              </a:rPr>
              <a:t>Благодарю </a:t>
            </a:r>
          </a:p>
          <a:p>
            <a:pPr algn="ctr" eaLnBrk="1" hangingPunct="1">
              <a:lnSpc>
                <a:spcPct val="90000"/>
              </a:lnSpc>
              <a:buFont typeface="Arial" charset="0"/>
              <a:buNone/>
              <a:defRPr/>
            </a:pPr>
            <a:r>
              <a:rPr lang="ru-RU" sz="4800" dirty="0">
                <a:solidFill>
                  <a:srgbClr val="000000"/>
                </a:solidFill>
                <a:latin typeface="Verdana" pitchFamily="34" charset="0"/>
              </a:rPr>
              <a:t>за внимание!</a:t>
            </a:r>
          </a:p>
          <a:p>
            <a:pPr algn="ctr" eaLnBrk="1" hangingPunct="1">
              <a:lnSpc>
                <a:spcPct val="90000"/>
              </a:lnSpc>
              <a:buFont typeface="Arial" charset="0"/>
              <a:buNone/>
              <a:defRPr/>
            </a:pPr>
            <a:endParaRPr lang="ru-RU" sz="4800" b="1" dirty="0">
              <a:solidFill>
                <a:srgbClr val="000000"/>
              </a:solidFill>
              <a:latin typeface="Verdana" pitchFamily="34" charset="0"/>
            </a:endParaRPr>
          </a:p>
          <a:p>
            <a:pPr algn="ctr" eaLnBrk="1" hangingPunct="1">
              <a:lnSpc>
                <a:spcPct val="90000"/>
              </a:lnSpc>
              <a:buFont typeface="Arial" charset="0"/>
              <a:buNone/>
              <a:defRPr/>
            </a:pPr>
            <a:endParaRPr lang="ru-RU" sz="4800" b="1" dirty="0">
              <a:solidFill>
                <a:srgbClr val="000000"/>
              </a:solidFill>
              <a:latin typeface="Verdana" pitchFamily="34" charset="0"/>
            </a:endParaRPr>
          </a:p>
          <a:p>
            <a:pPr algn="ctr" eaLnBrk="1" hangingPunct="1">
              <a:lnSpc>
                <a:spcPct val="90000"/>
              </a:lnSpc>
              <a:buFont typeface="Arial" charset="0"/>
              <a:buNone/>
              <a:defRPr/>
            </a:pPr>
            <a:endParaRPr lang="ru-RU" sz="1600" b="1" dirty="0">
              <a:solidFill>
                <a:srgbClr val="000000"/>
              </a:solidFill>
              <a:latin typeface="Verdana" pitchFamily="34" charset="0"/>
            </a:endParaRPr>
          </a:p>
        </p:txBody>
      </p:sp>
      <p:sp>
        <p:nvSpPr>
          <p:cNvPr id="2" name="Прямоугольник 1">
            <a:extLst>
              <a:ext uri="{FF2B5EF4-FFF2-40B4-BE49-F238E27FC236}">
                <a16:creationId xmlns:a16="http://schemas.microsoft.com/office/drawing/2014/main" id="{AD482D7B-8AB0-40BC-B5AE-63BF6E921F59}"/>
              </a:ext>
            </a:extLst>
          </p:cNvPr>
          <p:cNvSpPr/>
          <p:nvPr/>
        </p:nvSpPr>
        <p:spPr>
          <a:xfrm>
            <a:off x="1511431" y="3917096"/>
            <a:ext cx="4321617" cy="1477328"/>
          </a:xfrm>
          <a:prstGeom prst="rect">
            <a:avLst/>
          </a:prstGeom>
        </p:spPr>
        <p:txBody>
          <a:bodyPr wrap="square">
            <a:spAutoFit/>
          </a:bodyPr>
          <a:lstStyle/>
          <a:p>
            <a:r>
              <a:rPr lang="ru-RU" b="1" dirty="0">
                <a:solidFill>
                  <a:srgbClr val="000000"/>
                </a:solidFill>
                <a:latin typeface="Arial" panose="020B0604020202020204" pitchFamily="34" charset="0"/>
              </a:rPr>
              <a:t>Дмитрий Таскин</a:t>
            </a:r>
            <a:endParaRPr lang="ru-RU" dirty="0">
              <a:solidFill>
                <a:srgbClr val="000000"/>
              </a:solidFill>
              <a:latin typeface="Arial" panose="020B0604020202020204" pitchFamily="34" charset="0"/>
            </a:endParaRPr>
          </a:p>
          <a:p>
            <a:r>
              <a:rPr lang="ru-RU" dirty="0">
                <a:solidFill>
                  <a:srgbClr val="000000"/>
                </a:solidFill>
                <a:latin typeface="Arial" panose="020B0604020202020204" pitchFamily="34" charset="0"/>
              </a:rPr>
              <a:t>Директор по развитию Сектора Роста</a:t>
            </a:r>
          </a:p>
          <a:p>
            <a:r>
              <a:rPr lang="ru-RU" dirty="0">
                <a:solidFill>
                  <a:srgbClr val="000000"/>
                </a:solidFill>
                <a:latin typeface="Arial" panose="020B0604020202020204" pitchFamily="34" charset="0"/>
              </a:rPr>
              <a:t>ПАО Московская Биржа</a:t>
            </a:r>
          </a:p>
          <a:p>
            <a:r>
              <a:rPr lang="en-US" dirty="0">
                <a:solidFill>
                  <a:srgbClr val="000000"/>
                </a:solidFill>
                <a:latin typeface="Arial" panose="020B0604020202020204" pitchFamily="34" charset="0"/>
              </a:rPr>
              <a:t>+7(495)363-32-32, ext. 5347 </a:t>
            </a:r>
          </a:p>
          <a:p>
            <a:r>
              <a:rPr lang="en-US" dirty="0">
                <a:solidFill>
                  <a:srgbClr val="000000"/>
                </a:solidFill>
                <a:latin typeface="Arial" panose="020B0604020202020204" pitchFamily="34" charset="0"/>
              </a:rPr>
              <a:t>Dmitry.Taskin@moex.com</a:t>
            </a:r>
            <a:endParaRPr lang="ru-RU" dirty="0"/>
          </a:p>
        </p:txBody>
      </p:sp>
      <p:sp>
        <p:nvSpPr>
          <p:cNvPr id="5" name="Прямоугольник 4">
            <a:extLst>
              <a:ext uri="{FF2B5EF4-FFF2-40B4-BE49-F238E27FC236}">
                <a16:creationId xmlns:a16="http://schemas.microsoft.com/office/drawing/2014/main" id="{A42668D4-93B0-4EAE-B11D-A4F596140642}"/>
              </a:ext>
            </a:extLst>
          </p:cNvPr>
          <p:cNvSpPr/>
          <p:nvPr/>
        </p:nvSpPr>
        <p:spPr>
          <a:xfrm>
            <a:off x="7403183" y="3917096"/>
            <a:ext cx="4321617" cy="1477328"/>
          </a:xfrm>
          <a:prstGeom prst="rect">
            <a:avLst/>
          </a:prstGeom>
        </p:spPr>
        <p:txBody>
          <a:bodyPr wrap="square">
            <a:spAutoFit/>
          </a:bodyPr>
          <a:lstStyle/>
          <a:p>
            <a:r>
              <a:rPr lang="ru-RU" b="1" dirty="0">
                <a:solidFill>
                  <a:srgbClr val="000000"/>
                </a:solidFill>
                <a:latin typeface="Arial" panose="020B0604020202020204" pitchFamily="34" charset="0"/>
              </a:rPr>
              <a:t>Руслан Фатыхов</a:t>
            </a:r>
            <a:endParaRPr lang="ru-RU" dirty="0">
              <a:solidFill>
                <a:srgbClr val="000000"/>
              </a:solidFill>
              <a:latin typeface="Arial" panose="020B0604020202020204" pitchFamily="34" charset="0"/>
            </a:endParaRPr>
          </a:p>
          <a:p>
            <a:r>
              <a:rPr lang="ru-RU" dirty="0">
                <a:solidFill>
                  <a:srgbClr val="000000"/>
                </a:solidFill>
                <a:latin typeface="Arial" panose="020B0604020202020204" pitchFamily="34" charset="0"/>
              </a:rPr>
              <a:t>Директор Приволжского филиала</a:t>
            </a:r>
          </a:p>
          <a:p>
            <a:r>
              <a:rPr lang="ru-RU" dirty="0">
                <a:solidFill>
                  <a:srgbClr val="000000"/>
                </a:solidFill>
                <a:latin typeface="Arial" panose="020B0604020202020204" pitchFamily="34" charset="0"/>
              </a:rPr>
              <a:t>ПАО Московская Биржа</a:t>
            </a:r>
          </a:p>
          <a:p>
            <a:r>
              <a:rPr lang="en-US" dirty="0">
                <a:solidFill>
                  <a:srgbClr val="000000"/>
                </a:solidFill>
                <a:latin typeface="Arial" panose="020B0604020202020204" pitchFamily="34" charset="0"/>
              </a:rPr>
              <a:t>+7(</a:t>
            </a:r>
            <a:r>
              <a:rPr lang="ru-RU" dirty="0">
                <a:solidFill>
                  <a:srgbClr val="000000"/>
                </a:solidFill>
                <a:latin typeface="Arial" panose="020B0604020202020204" pitchFamily="34" charset="0"/>
              </a:rPr>
              <a:t>964</a:t>
            </a:r>
            <a:r>
              <a:rPr lang="en-US" dirty="0">
                <a:solidFill>
                  <a:srgbClr val="000000"/>
                </a:solidFill>
                <a:latin typeface="Arial" panose="020B0604020202020204" pitchFamily="34" charset="0"/>
              </a:rPr>
              <a:t>)</a:t>
            </a:r>
            <a:r>
              <a:rPr lang="ru-RU" dirty="0">
                <a:solidFill>
                  <a:srgbClr val="000000"/>
                </a:solidFill>
                <a:latin typeface="Arial" panose="020B0604020202020204" pitchFamily="34" charset="0"/>
              </a:rPr>
              <a:t> 839-17</a:t>
            </a:r>
            <a:r>
              <a:rPr lang="en-US" dirty="0">
                <a:solidFill>
                  <a:srgbClr val="000000"/>
                </a:solidFill>
                <a:latin typeface="Arial" panose="020B0604020202020204" pitchFamily="34" charset="0"/>
              </a:rPr>
              <a:t>-</a:t>
            </a:r>
            <a:r>
              <a:rPr lang="ru-RU" dirty="0">
                <a:solidFill>
                  <a:srgbClr val="000000"/>
                </a:solidFill>
                <a:latin typeface="Arial" panose="020B0604020202020204" pitchFamily="34" charset="0"/>
              </a:rPr>
              <a:t>17</a:t>
            </a:r>
            <a:r>
              <a:rPr lang="en-US"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ruslan-fatykhov@yandex.ru</a:t>
            </a:r>
            <a:endParaRPr lang="ru-RU" dirty="0"/>
          </a:p>
        </p:txBody>
      </p:sp>
    </p:spTree>
    <p:extLst>
      <p:ext uri="{BB962C8B-B14F-4D97-AF65-F5344CB8AC3E}">
        <p14:creationId xmlns:p14="http://schemas.microsoft.com/office/powerpoint/2010/main" val="8201538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36&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yearfmt&gt;&lt;begin val=&quot;0&quot;/&gt;&lt;end val=&quot;4&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k2q8uf8aSoKerrSQAONMX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Rq61h1N.bXUUVjU9D5wt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5OQiKi3GOI4Iv2NLBER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6poKZu.CxtnNIXwcRPey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9Q.drNaCEY82lu3GD_qdi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N.MCHQpyREUaoheEKZRo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kKdDDUwnxfOfVIf2kjDC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mFOUcoptLEquNW9YfoCTE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zaCMxPGSEB0Ij_Xaeu2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BDol70UtEocgWWh86Ik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C.rIjNlyGs5kXjyTtxj0q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4xBF5sBAX8qy1dxmtqPtv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Q.6LOafO6f5BkACz_TQ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fBLHA9ZHQ39kisxEEjczB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JVKpfyS8H_Wq0z7u_dDA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PafafbfEJcqsrXinVeO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_U6Frg72Qz5gHR2AxcLSQ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ruJjydIw4ZzR35pjrSboz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CsJg4paUvidhnO5Sqni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c6Fj9GVUQOKIXQULTSHG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9lBODnEq1_iXBUup1SJ1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6cxtMrTEzUFgI6krtb9H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Презентация_рус_адапт">
  <a:themeElements>
    <a:clrScheme name="Корпоративный красный">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ME-RU">
  <a:themeElements>
    <a:clrScheme name="Moscow Exchange">
      <a:dk1>
        <a:srgbClr val="000000"/>
      </a:dk1>
      <a:lt1>
        <a:srgbClr val="FFFFFF"/>
      </a:lt1>
      <a:dk2>
        <a:srgbClr val="CE1126"/>
      </a:dk2>
      <a:lt2>
        <a:srgbClr val="63B1E5"/>
      </a:lt2>
      <a:accent1>
        <a:srgbClr val="002F5F"/>
      </a:accent1>
      <a:accent2>
        <a:srgbClr val="FFA100"/>
      </a:accent2>
      <a:accent3>
        <a:srgbClr val="8D3C1E"/>
      </a:accent3>
      <a:accent4>
        <a:srgbClr val="51626F"/>
      </a:accent4>
      <a:accent5>
        <a:srgbClr val="A2AD00"/>
      </a:accent5>
      <a:accent6>
        <a:srgbClr val="CF7F7F"/>
      </a:accent6>
      <a:hlink>
        <a:srgbClr val="002F5F"/>
      </a:hlink>
      <a:folHlink>
        <a:srgbClr val="C0C0C0"/>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t" anchorCtr="0">
        <a:noAutofit/>
      </a:bodyPr>
      <a:lstStyle>
        <a:defPPr>
          <a:defRPr sz="1200" dirty="0" smtClean="0"/>
        </a:defPPr>
      </a:lst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1863</TotalTime>
  <Words>2339</Words>
  <Application>Microsoft Office PowerPoint</Application>
  <PresentationFormat>Широкоэкранный</PresentationFormat>
  <Paragraphs>307</Paragraphs>
  <Slides>22</Slides>
  <Notes>2</Notes>
  <HiddenSlides>0</HiddenSlides>
  <MMClips>0</MMClips>
  <ScaleCrop>false</ScaleCrop>
  <HeadingPairs>
    <vt:vector size="8" baseType="variant">
      <vt:variant>
        <vt:lpstr>Использованные шрифты</vt:lpstr>
      </vt:variant>
      <vt:variant>
        <vt:i4>6</vt:i4>
      </vt:variant>
      <vt:variant>
        <vt:lpstr>Тема</vt:lpstr>
      </vt:variant>
      <vt:variant>
        <vt:i4>2</vt:i4>
      </vt:variant>
      <vt:variant>
        <vt:lpstr>Внедренные серверы OLE</vt:lpstr>
      </vt:variant>
      <vt:variant>
        <vt:i4>2</vt:i4>
      </vt:variant>
      <vt:variant>
        <vt:lpstr>Заголовки слайдов</vt:lpstr>
      </vt:variant>
      <vt:variant>
        <vt:i4>22</vt:i4>
      </vt:variant>
    </vt:vector>
  </HeadingPairs>
  <TitlesOfParts>
    <vt:vector size="32" baseType="lpstr">
      <vt:lpstr>Arial</vt:lpstr>
      <vt:lpstr>Calibri</vt:lpstr>
      <vt:lpstr>Tahoma</vt:lpstr>
      <vt:lpstr>Times New Roman</vt:lpstr>
      <vt:lpstr>Verdana</vt:lpstr>
      <vt:lpstr>Wingdings</vt:lpstr>
      <vt:lpstr>2_Презентация_рус_адапт</vt:lpstr>
      <vt:lpstr>3_ME-RU</vt:lpstr>
      <vt:lpstr>Слайд think-cell</vt:lpstr>
      <vt:lpstr>think-cell Slide</vt:lpstr>
      <vt:lpstr>Презентация PowerPoint</vt:lpstr>
      <vt:lpstr>Рынок облигаций демонстрирует устойчивый рост</vt:lpstr>
      <vt:lpstr>Рекордный приток розничных инвесторов – результат усилий регулятора, участников рынка и биржи</vt:lpstr>
      <vt:lpstr>СЕКТОР УСТОЙЧИВОГО РАЗВИТИЯ МОСКОВСКОЙ БИРЖИ</vt:lpstr>
      <vt:lpstr>МОСКОВСКАЯ БИРЖА КАК ИНФРАСТРУКТУРА ESG ИНВЕСТИЦИЙ</vt:lpstr>
      <vt:lpstr>ЦЕННЫЕ БУМАГИ, ВКЛЮЧЕННЫЕ В СЕКТОР УСТОЙЧИВОГО РАЗВИТИЯ</vt:lpstr>
      <vt:lpstr>Презентация PowerPoint</vt:lpstr>
      <vt:lpstr>Эмитенты Сектора Роста*, 2019-2020</vt:lpstr>
      <vt:lpstr>Презентация PowerPoint</vt:lpstr>
      <vt:lpstr>Приложения к презентации</vt:lpstr>
      <vt:lpstr>Преимущества выпуска облигаций для субъекта МСП.  </vt:lpstr>
      <vt:lpstr>*Биржевые облигации</vt:lpstr>
      <vt:lpstr>Потенциал рынка облигаций МСП. Interfax Исследование рынка проводилось в период, не затронувший ситуацию с Covid-19 в 2020 г. </vt:lpstr>
      <vt:lpstr>Презентация PowerPoint</vt:lpstr>
      <vt:lpstr>Система инструментов поддержки субъектов МСП в выходе на фондовый рынок </vt:lpstr>
      <vt:lpstr>Портрет потенциального эмитента субъекта МСП для выпуска облигаций.  Критерии самооценки</vt:lpstr>
      <vt:lpstr>Процесс выхода субъекта МСП на фондовый рынок </vt:lpstr>
      <vt:lpstr>Объемы размещений в Секторе Роста</vt:lpstr>
      <vt:lpstr>Примеры размещений облигаций в Секторе Роста. ООО «Моторные технологии» г. Пенза</vt:lpstr>
      <vt:lpstr>Презентация PowerPoint</vt:lpstr>
      <vt:lpstr>Примеры размещений облигаций в Секторе Роста. АО «РЕГИОН-ПРОДУКТ«, Пензенская область  </vt:lpstr>
      <vt:lpstr>РАСКРЫТИЕ ИНФОРМАЦИИ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Рост объема облигаций в обращении и рост доли облигаций в корпоративном долге</dc:title>
  <dc:creator>Байбакова Ирина Серафимовна</dc:creator>
  <cp:lastModifiedBy>Фатыхов Руслан Хасанович</cp:lastModifiedBy>
  <cp:revision>142</cp:revision>
  <dcterms:created xsi:type="dcterms:W3CDTF">2020-07-09T13:18:01Z</dcterms:created>
  <dcterms:modified xsi:type="dcterms:W3CDTF">2021-02-03T07:47:44Z</dcterms:modified>
</cp:coreProperties>
</file>